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theme/themeOverride10.xml" ContentType="application/vnd.openxmlformats-officedocument.themeOverride+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0"/>
  </p:notesMasterIdLst>
  <p:sldIdLst>
    <p:sldId id="258" r:id="rId2"/>
    <p:sldId id="256" r:id="rId3"/>
    <p:sldId id="283" r:id="rId4"/>
    <p:sldId id="260" r:id="rId5"/>
    <p:sldId id="261" r:id="rId6"/>
    <p:sldId id="278" r:id="rId7"/>
    <p:sldId id="279" r:id="rId8"/>
    <p:sldId id="263" r:id="rId9"/>
    <p:sldId id="280" r:id="rId10"/>
    <p:sldId id="265" r:id="rId11"/>
    <p:sldId id="273" r:id="rId12"/>
    <p:sldId id="271" r:id="rId13"/>
    <p:sldId id="272" r:id="rId14"/>
    <p:sldId id="282" r:id="rId15"/>
    <p:sldId id="275" r:id="rId16"/>
    <p:sldId id="287" r:id="rId17"/>
    <p:sldId id="288" r:id="rId18"/>
    <p:sldId id="266" r:id="rId19"/>
    <p:sldId id="284" r:id="rId20"/>
    <p:sldId id="269" r:id="rId21"/>
    <p:sldId id="286" r:id="rId22"/>
    <p:sldId id="285" r:id="rId23"/>
    <p:sldId id="268" r:id="rId24"/>
    <p:sldId id="290" r:id="rId25"/>
    <p:sldId id="270" r:id="rId26"/>
    <p:sldId id="292" r:id="rId27"/>
    <p:sldId id="274" r:id="rId28"/>
    <p:sldId id="281" r:id="rId2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an SANCHEZ" initials="AS" lastIdx="1" clrIdx="0">
    <p:extLst>
      <p:ext uri="{19B8F6BF-5375-455C-9EA6-DF929625EA0E}">
        <p15:presenceInfo xmlns:p15="http://schemas.microsoft.com/office/powerpoint/2012/main" userId="S-1-5-21-3338910773-1168289182-3859477422-1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81E"/>
    <a:srgbClr val="3C3C90"/>
    <a:srgbClr val="2C4588"/>
    <a:srgbClr val="7C4E00"/>
    <a:srgbClr val="000000"/>
    <a:srgbClr val="4D0090"/>
    <a:srgbClr val="4D002C"/>
    <a:srgbClr val="A81B59"/>
    <a:srgbClr val="AD1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autoAdjust="0"/>
  </p:normalViewPr>
  <p:slideViewPr>
    <p:cSldViewPr snapToGrid="0">
      <p:cViewPr varScale="1">
        <p:scale>
          <a:sx n="78" d="100"/>
          <a:sy n="78" d="100"/>
        </p:scale>
        <p:origin x="127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ga.finances\Documents\ROB\ROB%202022%20-%20Ornex\Graphique%20pr&#233;l&#232;vements%20obligatoires%20INSEE%201959%20&#224;%202020.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ga.finances\Documents\ROB\ROB%202022%20-%20Ornex\Gestion%20des%20donn&#233;es%20Excel\RetraitementROB_PPI_2021-2026.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ga.finances\Documents\ROB\ROB%202022%20-%20Ornex\Gestion%20des%20donn&#233;es%20Excel\RetraitementROB_PPI_2021-2026.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ga.finances\Documents\ROB\ROB%202022%20-%20Ornex\Gestion%20des%20donn&#233;es%20Excel\Liste%20des%20emprunts%2031.12.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ga.finances\Documents\ROB\ROB%202022%20-%20Ornex\Gestion%20des%20donn&#233;es%20Excel\Liste%20des%20emprunts%2031.12.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Graphique%20dans%20Microsoft%20PowerPoint"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6559653138205317"/>
          <c:y val="2.82251343392572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Données!$B$4</c:f>
              <c:strCache>
                <c:ptCount val="1"/>
                <c:pt idx="0">
                  <c:v>Prélèvements obligatoires </c:v>
                </c:pt>
              </c:strCache>
            </c:strRef>
          </c:tx>
          <c:spPr>
            <a:ln w="28575" cap="rnd">
              <a:solidFill>
                <a:srgbClr val="3C3C90"/>
              </a:solidFill>
              <a:round/>
            </a:ln>
            <a:effectLst/>
          </c:spPr>
          <c:marker>
            <c:symbol val="none"/>
          </c:marker>
          <c:cat>
            <c:numRef>
              <c:f>Données!$A$5:$A$66</c:f>
              <c:numCache>
                <c:formatCode>General</c:formatCode>
                <c:ptCount val="62"/>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1980</c:v>
                </c:pt>
                <c:pt idx="22">
                  <c:v>1981</c:v>
                </c:pt>
                <c:pt idx="23">
                  <c:v>1982</c:v>
                </c:pt>
                <c:pt idx="24">
                  <c:v>1983</c:v>
                </c:pt>
                <c:pt idx="25">
                  <c:v>1984</c:v>
                </c:pt>
                <c:pt idx="26">
                  <c:v>1985</c:v>
                </c:pt>
                <c:pt idx="27">
                  <c:v>1986</c:v>
                </c:pt>
                <c:pt idx="28">
                  <c:v>1987</c:v>
                </c:pt>
                <c:pt idx="29">
                  <c:v>1988</c:v>
                </c:pt>
                <c:pt idx="30">
                  <c:v>1989</c:v>
                </c:pt>
                <c:pt idx="31">
                  <c:v>1990</c:v>
                </c:pt>
                <c:pt idx="32">
                  <c:v>1991</c:v>
                </c:pt>
                <c:pt idx="33">
                  <c:v>1992</c:v>
                </c:pt>
                <c:pt idx="34">
                  <c:v>1993</c:v>
                </c:pt>
                <c:pt idx="35">
                  <c:v>1994</c:v>
                </c:pt>
                <c:pt idx="36">
                  <c:v>1995</c:v>
                </c:pt>
                <c:pt idx="37">
                  <c:v>1996</c:v>
                </c:pt>
                <c:pt idx="38">
                  <c:v>1997</c:v>
                </c:pt>
                <c:pt idx="39">
                  <c:v>1998</c:v>
                </c:pt>
                <c:pt idx="40">
                  <c:v>1999</c:v>
                </c:pt>
                <c:pt idx="41">
                  <c:v>2000</c:v>
                </c:pt>
                <c:pt idx="42">
                  <c:v>2001</c:v>
                </c:pt>
                <c:pt idx="43">
                  <c:v>2002</c:v>
                </c:pt>
                <c:pt idx="44">
                  <c:v>2003</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pt idx="59" formatCode="@">
                  <c:v>2018</c:v>
                </c:pt>
                <c:pt idx="60" formatCode="@">
                  <c:v>2019</c:v>
                </c:pt>
                <c:pt idx="61" formatCode="@">
                  <c:v>2020</c:v>
                </c:pt>
              </c:numCache>
            </c:numRef>
          </c:cat>
          <c:val>
            <c:numRef>
              <c:f>Données!$B$5:$B$66</c:f>
              <c:numCache>
                <c:formatCode>0.0</c:formatCode>
                <c:ptCount val="62"/>
                <c:pt idx="0">
                  <c:v>30.9419586872678</c:v>
                </c:pt>
                <c:pt idx="1">
                  <c:v>30.279284280650799</c:v>
                </c:pt>
                <c:pt idx="2">
                  <c:v>31.3618906942393</c:v>
                </c:pt>
                <c:pt idx="3">
                  <c:v>31.434295153410901</c:v>
                </c:pt>
                <c:pt idx="4">
                  <c:v>32.191115151895197</c:v>
                </c:pt>
                <c:pt idx="5">
                  <c:v>33.159494028690602</c:v>
                </c:pt>
                <c:pt idx="6">
                  <c:v>33.381748711104102</c:v>
                </c:pt>
                <c:pt idx="7">
                  <c:v>33.313210827517899</c:v>
                </c:pt>
                <c:pt idx="8">
                  <c:v>33.107376179574501</c:v>
                </c:pt>
                <c:pt idx="9">
                  <c:v>33.872833553432997</c:v>
                </c:pt>
                <c:pt idx="10">
                  <c:v>34.206076571204797</c:v>
                </c:pt>
                <c:pt idx="11">
                  <c:v>33.571735429362398</c:v>
                </c:pt>
                <c:pt idx="12">
                  <c:v>33.104599406528202</c:v>
                </c:pt>
                <c:pt idx="13">
                  <c:v>33.526746630710498</c:v>
                </c:pt>
                <c:pt idx="14">
                  <c:v>33.516811053232701</c:v>
                </c:pt>
                <c:pt idx="15">
                  <c:v>33.725784265026199</c:v>
                </c:pt>
                <c:pt idx="16">
                  <c:v>35.142617307398801</c:v>
                </c:pt>
                <c:pt idx="17">
                  <c:v>37.057796428623803</c:v>
                </c:pt>
                <c:pt idx="18">
                  <c:v>37.043157424700198</c:v>
                </c:pt>
                <c:pt idx="19">
                  <c:v>37.222617435803301</c:v>
                </c:pt>
                <c:pt idx="20">
                  <c:v>38.896059867908903</c:v>
                </c:pt>
                <c:pt idx="21">
                  <c:v>39.618389888660197</c:v>
                </c:pt>
                <c:pt idx="22">
                  <c:v>39.770777571889397</c:v>
                </c:pt>
                <c:pt idx="23">
                  <c:v>40.342907460720298</c:v>
                </c:pt>
                <c:pt idx="24">
                  <c:v>41.0721093538628</c:v>
                </c:pt>
                <c:pt idx="25">
                  <c:v>41.792286041610701</c:v>
                </c:pt>
                <c:pt idx="26">
                  <c:v>41.853187785489801</c:v>
                </c:pt>
                <c:pt idx="27">
                  <c:v>41.318518627638703</c:v>
                </c:pt>
                <c:pt idx="28">
                  <c:v>42.069527081729397</c:v>
                </c:pt>
                <c:pt idx="29">
                  <c:v>41.213988100063197</c:v>
                </c:pt>
                <c:pt idx="30">
                  <c:v>40.914593113574</c:v>
                </c:pt>
                <c:pt idx="31">
                  <c:v>40.877854407875901</c:v>
                </c:pt>
                <c:pt idx="32">
                  <c:v>41.196935069455598</c:v>
                </c:pt>
                <c:pt idx="33">
                  <c:v>40.669134726163001</c:v>
                </c:pt>
                <c:pt idx="34">
                  <c:v>41.306553870481103</c:v>
                </c:pt>
                <c:pt idx="35">
                  <c:v>41.865989980226601</c:v>
                </c:pt>
                <c:pt idx="36">
                  <c:v>42.125779689773999</c:v>
                </c:pt>
                <c:pt idx="37">
                  <c:v>43.239535370280798</c:v>
                </c:pt>
                <c:pt idx="38">
                  <c:v>43.449411615460399</c:v>
                </c:pt>
                <c:pt idx="39">
                  <c:v>43.319752406989899</c:v>
                </c:pt>
                <c:pt idx="40">
                  <c:v>44.028368328599797</c:v>
                </c:pt>
                <c:pt idx="41">
                  <c:v>43.215912510948002</c:v>
                </c:pt>
                <c:pt idx="42">
                  <c:v>42.878104277727203</c:v>
                </c:pt>
                <c:pt idx="43">
                  <c:v>42.167575979529303</c:v>
                </c:pt>
                <c:pt idx="44">
                  <c:v>41.994007356503403</c:v>
                </c:pt>
                <c:pt idx="45">
                  <c:v>42.151466620970801</c:v>
                </c:pt>
                <c:pt idx="46">
                  <c:v>42.632870964179901</c:v>
                </c:pt>
                <c:pt idx="47">
                  <c:v>43.003845465007998</c:v>
                </c:pt>
                <c:pt idx="48">
                  <c:v>42.2777331355339</c:v>
                </c:pt>
                <c:pt idx="49">
                  <c:v>42.059245726216901</c:v>
                </c:pt>
                <c:pt idx="50">
                  <c:v>41.244573755100902</c:v>
                </c:pt>
                <c:pt idx="51">
                  <c:v>41.4589565722058</c:v>
                </c:pt>
                <c:pt idx="52">
                  <c:v>42.745299798044002</c:v>
                </c:pt>
                <c:pt idx="53">
                  <c:v>43.8693625634574</c:v>
                </c:pt>
                <c:pt idx="54">
                  <c:v>44.894374454542202</c:v>
                </c:pt>
                <c:pt idx="55">
                  <c:v>44.7585664258253</c:v>
                </c:pt>
                <c:pt idx="56">
                  <c:v>44.502399892286903</c:v>
                </c:pt>
                <c:pt idx="57">
                  <c:v>44.550292306308201</c:v>
                </c:pt>
                <c:pt idx="58">
                  <c:v>45.1290721656665</c:v>
                </c:pt>
                <c:pt idx="59">
                  <c:v>44.7</c:v>
                </c:pt>
                <c:pt idx="60">
                  <c:v>43.8</c:v>
                </c:pt>
                <c:pt idx="61" formatCode="&quot;(r) &quot;0.0">
                  <c:v>44.5</c:v>
                </c:pt>
              </c:numCache>
            </c:numRef>
          </c:val>
          <c:smooth val="0"/>
          <c:extLst>
            <c:ext xmlns:c16="http://schemas.microsoft.com/office/drawing/2014/chart" uri="{C3380CC4-5D6E-409C-BE32-E72D297353CC}">
              <c16:uniqueId val="{00000000-6E8D-490D-BBEA-7B83699D8D62}"/>
            </c:ext>
          </c:extLst>
        </c:ser>
        <c:dLbls>
          <c:showLegendKey val="0"/>
          <c:showVal val="0"/>
          <c:showCatName val="0"/>
          <c:showSerName val="0"/>
          <c:showPercent val="0"/>
          <c:showBubbleSize val="0"/>
        </c:dLbls>
        <c:smooth val="0"/>
        <c:axId val="411540656"/>
        <c:axId val="245628848"/>
      </c:lineChart>
      <c:catAx>
        <c:axId val="41154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45628848"/>
        <c:crosses val="autoZero"/>
        <c:auto val="1"/>
        <c:lblAlgn val="ctr"/>
        <c:lblOffset val="100"/>
        <c:noMultiLvlLbl val="0"/>
      </c:catAx>
      <c:valAx>
        <c:axId val="24562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1540656"/>
        <c:crosses val="autoZero"/>
        <c:crossBetween val="between"/>
      </c:valAx>
      <c:spPr>
        <a:noFill/>
        <a:ln>
          <a:noFill/>
        </a:ln>
        <a:effectLst/>
      </c:spPr>
    </c:plotArea>
    <c:plotVisOnly val="1"/>
    <c:dispBlanksAs val="gap"/>
    <c:showDLblsOverMax val="0"/>
  </c:chart>
  <c:spPr>
    <a:noFill/>
    <a:ln>
      <a:solidFill>
        <a:srgbClr val="44781E"/>
      </a:solid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08808375062629E-2"/>
          <c:y val="8.3968181132534667E-2"/>
          <c:w val="0.88675867515724693"/>
          <c:h val="0.6392129323883925"/>
        </c:manualLayout>
      </c:layout>
      <c:barChart>
        <c:barDir val="col"/>
        <c:grouping val="clustered"/>
        <c:varyColors val="0"/>
        <c:ser>
          <c:idx val="0"/>
          <c:order val="0"/>
          <c:tx>
            <c:strRef>
              <c:f>Feuil1!#REF!</c:f>
              <c:strCache>
                <c:ptCount val="1"/>
                <c:pt idx="0">
                  <c:v>#REF!</c:v>
                </c:pt>
              </c:strCache>
            </c:strRef>
          </c:tx>
          <c:spPr>
            <a:solidFill>
              <a:schemeClr val="accent6"/>
            </a:solidFill>
            <a:ln>
              <a:noFill/>
            </a:ln>
            <a:effectLst/>
          </c:spPr>
          <c:invertIfNegative val="0"/>
          <c:cat>
            <c:strRef>
              <c:f>Feuil1!$A$2:$A$6</c:f>
              <c:strCache>
                <c:ptCount val="5"/>
                <c:pt idx="0">
                  <c:v>011 - Charges à caractère général</c:v>
                </c:pt>
                <c:pt idx="1">
                  <c:v>012 - Charges de personnel et frais assimilés</c:v>
                </c:pt>
                <c:pt idx="2">
                  <c:v>014 - Atténuations de produits</c:v>
                </c:pt>
                <c:pt idx="3">
                  <c:v>65 - Autres charges de gestion courante</c:v>
                </c:pt>
                <c:pt idx="4">
                  <c:v>66 - Charges financières</c:v>
                </c:pt>
              </c:strCache>
            </c:strRef>
          </c:cat>
          <c:val>
            <c:numRef>
              <c:f>Feuil1!#REF!</c:f>
              <c:numCache>
                <c:formatCode>General</c:formatCode>
                <c:ptCount val="1"/>
                <c:pt idx="0">
                  <c:v>1</c:v>
                </c:pt>
              </c:numCache>
            </c:numRef>
          </c:val>
          <c:extLst>
            <c:ext xmlns:c16="http://schemas.microsoft.com/office/drawing/2014/chart" uri="{C3380CC4-5D6E-409C-BE32-E72D297353CC}">
              <c16:uniqueId val="{00000001-9308-40D4-B69F-D9A5A008AE57}"/>
            </c:ext>
          </c:extLst>
        </c:ser>
        <c:ser>
          <c:idx val="1"/>
          <c:order val="1"/>
          <c:tx>
            <c:strRef>
              <c:f>Feuil1!$B$1</c:f>
              <c:strCache>
                <c:ptCount val="1"/>
                <c:pt idx="0">
                  <c:v>CA 2021</c:v>
                </c:pt>
              </c:strCache>
            </c:strRef>
          </c:tx>
          <c:spPr>
            <a:solidFill>
              <a:schemeClr val="accent5"/>
            </a:solidFill>
            <a:ln>
              <a:noFill/>
            </a:ln>
            <a:effectLst/>
          </c:spPr>
          <c:invertIfNegative val="0"/>
          <c:dLbls>
            <c:dLbl>
              <c:idx val="2"/>
              <c:layout>
                <c:manualLayout>
                  <c:x val="4.476026489873523E-3"/>
                  <c:y val="-1.9141453385270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08-40D4-B69F-D9A5A008AE57}"/>
                </c:ext>
              </c:extLst>
            </c:dLbl>
            <c:dLbl>
              <c:idx val="3"/>
              <c:layout>
                <c:manualLayout>
                  <c:x val="1.6103059581320451E-3"/>
                  <c:y val="-7.296606239276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08-40D4-B69F-D9A5A008AE57}"/>
                </c:ext>
              </c:extLst>
            </c:dLbl>
            <c:dLbl>
              <c:idx val="4"/>
              <c:layout>
                <c:manualLayout>
                  <c:x val="0"/>
                  <c:y val="-9.27965795541411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08-40D4-B69F-D9A5A008AE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C458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Feuil1!$A$2:$A$6</c:f>
              <c:strCache>
                <c:ptCount val="5"/>
                <c:pt idx="0">
                  <c:v>011 - Charges à caractère général</c:v>
                </c:pt>
                <c:pt idx="1">
                  <c:v>012 - Charges de personnel et frais assimilés</c:v>
                </c:pt>
                <c:pt idx="2">
                  <c:v>014 - Atténuations de produits</c:v>
                </c:pt>
                <c:pt idx="3">
                  <c:v>65 - Autres charges de gestion courante</c:v>
                </c:pt>
                <c:pt idx="4">
                  <c:v>66 - Charges financières</c:v>
                </c:pt>
              </c:strCache>
            </c:strRef>
          </c:cat>
          <c:val>
            <c:numRef>
              <c:f>Feuil1!$B$2:$B$6</c:f>
              <c:numCache>
                <c:formatCode>_-* #\ ##0\ _€_-;\-* #\ ##0\ _€_-;_-* "-"??\ _€_-;_-@_-</c:formatCode>
                <c:ptCount val="5"/>
                <c:pt idx="0">
                  <c:v>699834.93</c:v>
                </c:pt>
                <c:pt idx="1">
                  <c:v>2065285.29</c:v>
                </c:pt>
                <c:pt idx="2">
                  <c:v>448622.1</c:v>
                </c:pt>
                <c:pt idx="3">
                  <c:v>672614.92</c:v>
                </c:pt>
                <c:pt idx="4">
                  <c:v>113941.09</c:v>
                </c:pt>
              </c:numCache>
            </c:numRef>
          </c:val>
          <c:extLst>
            <c:ext xmlns:c16="http://schemas.microsoft.com/office/drawing/2014/chart" uri="{C3380CC4-5D6E-409C-BE32-E72D297353CC}">
              <c16:uniqueId val="{00000005-9308-40D4-B69F-D9A5A008AE57}"/>
            </c:ext>
          </c:extLst>
        </c:ser>
        <c:ser>
          <c:idx val="2"/>
          <c:order val="2"/>
          <c:tx>
            <c:strRef>
              <c:f>Feuil1!$C$1</c:f>
              <c:strCache>
                <c:ptCount val="1"/>
                <c:pt idx="0">
                  <c:v> CA 2020</c:v>
                </c:pt>
              </c:strCache>
            </c:strRef>
          </c:tx>
          <c:spPr>
            <a:solidFill>
              <a:schemeClr val="accent4"/>
            </a:solidFill>
            <a:ln>
              <a:noFill/>
            </a:ln>
            <a:effectLst/>
          </c:spPr>
          <c:invertIfNegative val="0"/>
          <c:cat>
            <c:strRef>
              <c:f>Feuil1!$A$2:$A$6</c:f>
              <c:strCache>
                <c:ptCount val="5"/>
                <c:pt idx="0">
                  <c:v>011 - Charges à caractère général</c:v>
                </c:pt>
                <c:pt idx="1">
                  <c:v>012 - Charges de personnel et frais assimilés</c:v>
                </c:pt>
                <c:pt idx="2">
                  <c:v>014 - Atténuations de produits</c:v>
                </c:pt>
                <c:pt idx="3">
                  <c:v>65 - Autres charges de gestion courante</c:v>
                </c:pt>
                <c:pt idx="4">
                  <c:v>66 - Charges financières</c:v>
                </c:pt>
              </c:strCache>
            </c:strRef>
          </c:cat>
          <c:val>
            <c:numRef>
              <c:f>Feuil1!$C$2:$C$6</c:f>
              <c:numCache>
                <c:formatCode>_-* #\ ##0\ _€_-;\-* #\ ##0\ _€_-;_-* "-"??\ _€_-;_-@_-</c:formatCode>
                <c:ptCount val="5"/>
                <c:pt idx="0">
                  <c:v>615056.42000000004</c:v>
                </c:pt>
                <c:pt idx="1">
                  <c:v>1801478.52</c:v>
                </c:pt>
                <c:pt idx="2">
                  <c:v>455013.75</c:v>
                </c:pt>
                <c:pt idx="3">
                  <c:v>625947.64</c:v>
                </c:pt>
                <c:pt idx="4">
                  <c:v>125566.2</c:v>
                </c:pt>
              </c:numCache>
            </c:numRef>
          </c:val>
          <c:extLst>
            <c:ext xmlns:c16="http://schemas.microsoft.com/office/drawing/2014/chart" uri="{C3380CC4-5D6E-409C-BE32-E72D297353CC}">
              <c16:uniqueId val="{00000007-9308-40D4-B69F-D9A5A008AE57}"/>
            </c:ext>
          </c:extLst>
        </c:ser>
        <c:ser>
          <c:idx val="3"/>
          <c:order val="3"/>
          <c:tx>
            <c:strRef>
              <c:f>Feuil1!$D$1</c:f>
              <c:strCache>
                <c:ptCount val="1"/>
                <c:pt idx="0">
                  <c:v> CA 2019</c:v>
                </c:pt>
              </c:strCache>
            </c:strRef>
          </c:tx>
          <c:spPr>
            <a:solidFill>
              <a:schemeClr val="accent6">
                <a:lumMod val="60000"/>
              </a:schemeClr>
            </a:solidFill>
            <a:ln>
              <a:noFill/>
            </a:ln>
            <a:effectLst/>
          </c:spPr>
          <c:invertIfNegative val="0"/>
          <c:cat>
            <c:strRef>
              <c:f>Feuil1!$A$2:$A$6</c:f>
              <c:strCache>
                <c:ptCount val="5"/>
                <c:pt idx="0">
                  <c:v>011 - Charges à caractère général</c:v>
                </c:pt>
                <c:pt idx="1">
                  <c:v>012 - Charges de personnel et frais assimilés</c:v>
                </c:pt>
                <c:pt idx="2">
                  <c:v>014 - Atténuations de produits</c:v>
                </c:pt>
                <c:pt idx="3">
                  <c:v>65 - Autres charges de gestion courante</c:v>
                </c:pt>
                <c:pt idx="4">
                  <c:v>66 - Charges financières</c:v>
                </c:pt>
              </c:strCache>
            </c:strRef>
          </c:cat>
          <c:val>
            <c:numRef>
              <c:f>Feuil1!$D$2:$D$6</c:f>
              <c:numCache>
                <c:formatCode>_-* #\ ##0\ _€_-;\-* #\ ##0\ _€_-;_-* "-"??\ _€_-;_-@_-</c:formatCode>
                <c:ptCount val="5"/>
                <c:pt idx="0">
                  <c:v>742063.63</c:v>
                </c:pt>
                <c:pt idx="1">
                  <c:v>1746527.59</c:v>
                </c:pt>
                <c:pt idx="2">
                  <c:v>455861.48</c:v>
                </c:pt>
                <c:pt idx="3">
                  <c:v>611493.65</c:v>
                </c:pt>
                <c:pt idx="4">
                  <c:v>133386.15</c:v>
                </c:pt>
              </c:numCache>
            </c:numRef>
          </c:val>
          <c:extLst>
            <c:ext xmlns:c16="http://schemas.microsoft.com/office/drawing/2014/chart" uri="{C3380CC4-5D6E-409C-BE32-E72D297353CC}">
              <c16:uniqueId val="{0000000B-9308-40D4-B69F-D9A5A008AE57}"/>
            </c:ext>
          </c:extLst>
        </c:ser>
        <c:dLbls>
          <c:showLegendKey val="0"/>
          <c:showVal val="0"/>
          <c:showCatName val="0"/>
          <c:showSerName val="0"/>
          <c:showPercent val="0"/>
          <c:showBubbleSize val="0"/>
        </c:dLbls>
        <c:gapWidth val="267"/>
        <c:overlap val="-43"/>
        <c:axId val="183014735"/>
        <c:axId val="239381039"/>
      </c:barChart>
      <c:catAx>
        <c:axId val="18301473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solidFill>
                <a:latin typeface="+mn-lt"/>
                <a:ea typeface="+mn-ea"/>
                <a:cs typeface="+mn-cs"/>
              </a:defRPr>
            </a:pPr>
            <a:endParaRPr lang="fr-FR"/>
          </a:p>
        </c:txPr>
        <c:crossAx val="239381039"/>
        <c:crosses val="autoZero"/>
        <c:auto val="1"/>
        <c:lblAlgn val="ctr"/>
        <c:lblOffset val="100"/>
        <c:noMultiLvlLbl val="0"/>
      </c:catAx>
      <c:valAx>
        <c:axId val="23938103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83014735"/>
        <c:crosses val="autoZero"/>
        <c:crossBetween val="between"/>
      </c:valAx>
      <c:spPr>
        <a:pattFill prst="ltDnDiag">
          <a:fgClr>
            <a:schemeClr val="dk1">
              <a:lumMod val="15000"/>
              <a:lumOff val="85000"/>
            </a:schemeClr>
          </a:fgClr>
          <a:bgClr>
            <a:schemeClr val="lt1"/>
          </a:bgClr>
        </a:pattFill>
        <a:ln>
          <a:noFill/>
        </a:ln>
        <a:effectLst/>
      </c:spPr>
    </c:plotArea>
    <c:legend>
      <c:legendPos val="b"/>
      <c:legendEntry>
        <c:idx val="0"/>
        <c:delete val="1"/>
      </c:legendEntry>
      <c:overlay val="0"/>
      <c:spPr>
        <a:noFill/>
        <a:ln>
          <a:solidFill>
            <a:srgbClr val="44781E"/>
          </a:solid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rgbClr val="44781E"/>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CA 2021</c:v>
                </c:pt>
              </c:strCache>
            </c:strRef>
          </c:tx>
          <c:spPr>
            <a:solidFill>
              <a:schemeClr val="accent6"/>
            </a:solidFill>
            <a:ln>
              <a:noFill/>
            </a:ln>
            <a:effectLst/>
          </c:spPr>
          <c:invertIfNegative val="0"/>
          <c:dLbls>
            <c:dLbl>
              <c:idx val="0"/>
              <c:layout>
                <c:manualLayout>
                  <c:x val="6.1572787155237847E-3"/>
                  <c:y val="-8.2069603790092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87-4BF9-B15D-ED0E4BFB3EB2}"/>
                </c:ext>
              </c:extLst>
            </c:dLbl>
            <c:dLbl>
              <c:idx val="2"/>
              <c:layout>
                <c:manualLayout>
                  <c:x val="4.6179590366428385E-3"/>
                  <c:y val="-6.0660141931807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87-4BF9-B15D-ED0E4BFB3E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C458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Feuil1!$A$2:$A$6</c:f>
              <c:strCache>
                <c:ptCount val="5"/>
                <c:pt idx="0">
                  <c:v>001 - Solde d'exécution de la section d'investissement reporté</c:v>
                </c:pt>
                <c:pt idx="1">
                  <c:v>10 - Dotations, fonds divers et réserves</c:v>
                </c:pt>
                <c:pt idx="2">
                  <c:v>13 - Subventions d'investissement</c:v>
                </c:pt>
                <c:pt idx="3">
                  <c:v>16 - Emprunts et dettes assimilées</c:v>
                </c:pt>
                <c:pt idx="4">
                  <c:v>204 - Subventions d'équipement versées</c:v>
                </c:pt>
              </c:strCache>
            </c:strRef>
          </c:cat>
          <c:val>
            <c:numRef>
              <c:f>Feuil1!$B$2:$B$6</c:f>
              <c:numCache>
                <c:formatCode>_-* #\ ##0\ _€_-;\-* #\ ##0\ _€_-;_-* "-"??\ _€_-;_-@_-</c:formatCode>
                <c:ptCount val="5"/>
                <c:pt idx="0">
                  <c:v>714967.74</c:v>
                </c:pt>
                <c:pt idx="1">
                  <c:v>1563486.56</c:v>
                </c:pt>
                <c:pt idx="2">
                  <c:v>347698.88</c:v>
                </c:pt>
                <c:pt idx="3">
                  <c:v>1800000</c:v>
                </c:pt>
                <c:pt idx="4">
                  <c:v>42569.66</c:v>
                </c:pt>
              </c:numCache>
            </c:numRef>
          </c:val>
          <c:extLst>
            <c:ext xmlns:c16="http://schemas.microsoft.com/office/drawing/2014/chart" uri="{C3380CC4-5D6E-409C-BE32-E72D297353CC}">
              <c16:uniqueId val="{00000000-17DD-4D9C-8EC8-2E214D45E170}"/>
            </c:ext>
          </c:extLst>
        </c:ser>
        <c:ser>
          <c:idx val="1"/>
          <c:order val="1"/>
          <c:tx>
            <c:strRef>
              <c:f>Feuil1!$C$1</c:f>
              <c:strCache>
                <c:ptCount val="1"/>
                <c:pt idx="0">
                  <c:v>CA 2020</c:v>
                </c:pt>
              </c:strCache>
            </c:strRef>
          </c:tx>
          <c:spPr>
            <a:solidFill>
              <a:schemeClr val="accent5"/>
            </a:solidFill>
            <a:ln>
              <a:noFill/>
            </a:ln>
            <a:effectLst/>
          </c:spPr>
          <c:invertIfNegative val="0"/>
          <c:cat>
            <c:strRef>
              <c:f>Feuil1!$A$2:$A$6</c:f>
              <c:strCache>
                <c:ptCount val="5"/>
                <c:pt idx="0">
                  <c:v>001 - Solde d'exécution de la section d'investissement reporté</c:v>
                </c:pt>
                <c:pt idx="1">
                  <c:v>10 - Dotations, fonds divers et réserves</c:v>
                </c:pt>
                <c:pt idx="2">
                  <c:v>13 - Subventions d'investissement</c:v>
                </c:pt>
                <c:pt idx="3">
                  <c:v>16 - Emprunts et dettes assimilées</c:v>
                </c:pt>
                <c:pt idx="4">
                  <c:v>204 - Subventions d'équipement versées</c:v>
                </c:pt>
              </c:strCache>
            </c:strRef>
          </c:cat>
          <c:val>
            <c:numRef>
              <c:f>Feuil1!$C$2:$C$6</c:f>
              <c:numCache>
                <c:formatCode>_-* #\ ##0\ _€_-;\-* #\ ##0\ _€_-;_-* "-"??\ _€_-;_-@_-</c:formatCode>
                <c:ptCount val="5"/>
                <c:pt idx="0">
                  <c:v>528138.74</c:v>
                </c:pt>
                <c:pt idx="1">
                  <c:v>1385837.21</c:v>
                </c:pt>
                <c:pt idx="2">
                  <c:v>580172.51</c:v>
                </c:pt>
                <c:pt idx="3">
                  <c:v>426689.65</c:v>
                </c:pt>
                <c:pt idx="4">
                  <c:v>35472.36</c:v>
                </c:pt>
              </c:numCache>
            </c:numRef>
          </c:val>
          <c:extLst>
            <c:ext xmlns:c16="http://schemas.microsoft.com/office/drawing/2014/chart" uri="{C3380CC4-5D6E-409C-BE32-E72D297353CC}">
              <c16:uniqueId val="{00000001-17DD-4D9C-8EC8-2E214D45E170}"/>
            </c:ext>
          </c:extLst>
        </c:ser>
        <c:ser>
          <c:idx val="2"/>
          <c:order val="2"/>
          <c:tx>
            <c:strRef>
              <c:f>Feuil1!$D$1</c:f>
              <c:strCache>
                <c:ptCount val="1"/>
                <c:pt idx="0">
                  <c:v>CA 2019</c:v>
                </c:pt>
              </c:strCache>
            </c:strRef>
          </c:tx>
          <c:spPr>
            <a:solidFill>
              <a:schemeClr val="accent4"/>
            </a:solidFill>
            <a:ln>
              <a:noFill/>
            </a:ln>
            <a:effectLst/>
          </c:spPr>
          <c:invertIfNegative val="0"/>
          <c:cat>
            <c:strRef>
              <c:f>Feuil1!$A$2:$A$6</c:f>
              <c:strCache>
                <c:ptCount val="5"/>
                <c:pt idx="0">
                  <c:v>001 - Solde d'exécution de la section d'investissement reporté</c:v>
                </c:pt>
                <c:pt idx="1">
                  <c:v>10 - Dotations, fonds divers et réserves</c:v>
                </c:pt>
                <c:pt idx="2">
                  <c:v>13 - Subventions d'investissement</c:v>
                </c:pt>
                <c:pt idx="3">
                  <c:v>16 - Emprunts et dettes assimilées</c:v>
                </c:pt>
                <c:pt idx="4">
                  <c:v>204 - Subventions d'équipement versées</c:v>
                </c:pt>
              </c:strCache>
            </c:strRef>
          </c:cat>
          <c:val>
            <c:numRef>
              <c:f>Feuil1!$D$2:$D$6</c:f>
              <c:numCache>
                <c:formatCode>_-* #\ ##0\ _€_-;\-* #\ ##0\ _€_-;_-* "-"??\ _€_-;_-@_-</c:formatCode>
                <c:ptCount val="5"/>
                <c:pt idx="0">
                  <c:v>1423508.51</c:v>
                </c:pt>
                <c:pt idx="1">
                  <c:v>498554.72</c:v>
                </c:pt>
                <c:pt idx="2">
                  <c:v>419929.78</c:v>
                </c:pt>
                <c:pt idx="3">
                  <c:v>672620</c:v>
                </c:pt>
                <c:pt idx="4">
                  <c:v>30855.91</c:v>
                </c:pt>
              </c:numCache>
            </c:numRef>
          </c:val>
          <c:extLst>
            <c:ext xmlns:c16="http://schemas.microsoft.com/office/drawing/2014/chart" uri="{C3380CC4-5D6E-409C-BE32-E72D297353CC}">
              <c16:uniqueId val="{00000002-17DD-4D9C-8EC8-2E214D45E170}"/>
            </c:ext>
          </c:extLst>
        </c:ser>
        <c:dLbls>
          <c:showLegendKey val="0"/>
          <c:showVal val="0"/>
          <c:showCatName val="0"/>
          <c:showSerName val="0"/>
          <c:showPercent val="0"/>
          <c:showBubbleSize val="0"/>
        </c:dLbls>
        <c:gapWidth val="267"/>
        <c:overlap val="-43"/>
        <c:axId val="1559748928"/>
        <c:axId val="1278334048"/>
      </c:barChart>
      <c:catAx>
        <c:axId val="15597489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rgbClr val="000000"/>
                </a:solidFill>
                <a:latin typeface="+mn-lt"/>
                <a:ea typeface="+mn-ea"/>
                <a:cs typeface="+mn-cs"/>
              </a:defRPr>
            </a:pPr>
            <a:endParaRPr lang="fr-FR"/>
          </a:p>
        </c:txPr>
        <c:crossAx val="1278334048"/>
        <c:crosses val="autoZero"/>
        <c:auto val="1"/>
        <c:lblAlgn val="ctr"/>
        <c:lblOffset val="100"/>
        <c:noMultiLvlLbl val="0"/>
      </c:catAx>
      <c:valAx>
        <c:axId val="1278334048"/>
        <c:scaling>
          <c:orientation val="minMax"/>
        </c:scaling>
        <c:delete val="0"/>
        <c:axPos val="l"/>
        <c:majorGridlines>
          <c:spPr>
            <a:ln w="9525" cap="flat" cmpd="sng" algn="ctr">
              <a:solidFill>
                <a:schemeClr val="dk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fr-FR"/>
          </a:p>
        </c:txPr>
        <c:crossAx val="15597489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solidFill>
            <a:srgbClr val="44781E"/>
          </a:solid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CA 2021</c:v>
                </c:pt>
              </c:strCache>
            </c:strRef>
          </c:tx>
          <c:spPr>
            <a:solidFill>
              <a:schemeClr val="accent6"/>
            </a:solidFill>
            <a:ln>
              <a:noFill/>
            </a:ln>
            <a:effectLst/>
          </c:spPr>
          <c:invertIfNegative val="0"/>
          <c:dLbls>
            <c:dLbl>
              <c:idx val="0"/>
              <c:layout>
                <c:manualLayout>
                  <c:x val="9.2359191927370004E-3"/>
                  <c:y val="-5.7728819528178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E2-43CF-A572-0614830C5B22}"/>
                </c:ext>
              </c:extLst>
            </c:dLbl>
            <c:dLbl>
              <c:idx val="1"/>
              <c:layout>
                <c:manualLayout>
                  <c:x val="1.231455892364937E-2"/>
                  <c:y val="-6.9882255218321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E2-43CF-A572-0614830C5B22}"/>
                </c:ext>
              </c:extLst>
            </c:dLbl>
            <c:dLbl>
              <c:idx val="3"/>
              <c:layout>
                <c:manualLayout>
                  <c:x val="5.644107638792888E-17"/>
                  <c:y val="-3.3421948147892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E2-43CF-A572-0614830C5B22}"/>
                </c:ext>
              </c:extLst>
            </c:dLbl>
            <c:dLbl>
              <c:idx val="6"/>
              <c:layout>
                <c:manualLayout>
                  <c:x val="7.6965993272807443E-3"/>
                  <c:y val="-4.5575383838035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E2-43CF-A572-0614830C5B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C458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Feuil1!$A$2:$A$8</c:f>
              <c:strCache>
                <c:ptCount val="7"/>
                <c:pt idx="0">
                  <c:v>10 - Remboursement de TA</c:v>
                </c:pt>
                <c:pt idx="1">
                  <c:v>16 - Emprunts</c:v>
                </c:pt>
                <c:pt idx="2">
                  <c:v>20 - Etudes et logiciels</c:v>
                </c:pt>
                <c:pt idx="3">
                  <c:v>204 - Subventions d'équipement </c:v>
                </c:pt>
                <c:pt idx="4">
                  <c:v>21 - Matériel et foncier</c:v>
                </c:pt>
                <c:pt idx="5">
                  <c:v>23 - Travaux en cours</c:v>
                </c:pt>
                <c:pt idx="6">
                  <c:v>27 - Remboursement EPF</c:v>
                </c:pt>
              </c:strCache>
            </c:strRef>
          </c:cat>
          <c:val>
            <c:numRef>
              <c:f>Feuil1!$B$2:$B$8</c:f>
              <c:numCache>
                <c:formatCode>_-* #\ ##0\ _€_-;\-* #\ ##0\ _€_-;_-* "-"??\ _€_-;_-@_-</c:formatCode>
                <c:ptCount val="7"/>
                <c:pt idx="0">
                  <c:v>302934.40000000002</c:v>
                </c:pt>
                <c:pt idx="1">
                  <c:v>434137.47</c:v>
                </c:pt>
                <c:pt idx="2">
                  <c:v>79169.02</c:v>
                </c:pt>
                <c:pt idx="3">
                  <c:v>135233.53</c:v>
                </c:pt>
                <c:pt idx="4">
                  <c:v>421166.27</c:v>
                </c:pt>
                <c:pt idx="5">
                  <c:v>1087854.7</c:v>
                </c:pt>
                <c:pt idx="6">
                  <c:v>92499.47</c:v>
                </c:pt>
              </c:numCache>
            </c:numRef>
          </c:val>
          <c:extLst>
            <c:ext xmlns:c16="http://schemas.microsoft.com/office/drawing/2014/chart" uri="{C3380CC4-5D6E-409C-BE32-E72D297353CC}">
              <c16:uniqueId val="{00000000-F777-4C57-A120-3A1BC3EC05B2}"/>
            </c:ext>
          </c:extLst>
        </c:ser>
        <c:ser>
          <c:idx val="1"/>
          <c:order val="1"/>
          <c:tx>
            <c:strRef>
              <c:f>Feuil1!$C$1</c:f>
              <c:strCache>
                <c:ptCount val="1"/>
                <c:pt idx="0">
                  <c:v>CA 2020</c:v>
                </c:pt>
              </c:strCache>
            </c:strRef>
          </c:tx>
          <c:spPr>
            <a:solidFill>
              <a:schemeClr val="accent5"/>
            </a:solidFill>
            <a:ln>
              <a:noFill/>
            </a:ln>
            <a:effectLst/>
          </c:spPr>
          <c:invertIfNegative val="0"/>
          <c:cat>
            <c:strRef>
              <c:f>Feuil1!$A$2:$A$8</c:f>
              <c:strCache>
                <c:ptCount val="7"/>
                <c:pt idx="0">
                  <c:v>10 - Remboursement de TA</c:v>
                </c:pt>
                <c:pt idx="1">
                  <c:v>16 - Emprunts</c:v>
                </c:pt>
                <c:pt idx="2">
                  <c:v>20 - Etudes et logiciels</c:v>
                </c:pt>
                <c:pt idx="3">
                  <c:v>204 - Subventions d'équipement </c:v>
                </c:pt>
                <c:pt idx="4">
                  <c:v>21 - Matériel et foncier</c:v>
                </c:pt>
                <c:pt idx="5">
                  <c:v>23 - Travaux en cours</c:v>
                </c:pt>
                <c:pt idx="6">
                  <c:v>27 - Remboursement EPF</c:v>
                </c:pt>
              </c:strCache>
            </c:strRef>
          </c:cat>
          <c:val>
            <c:numRef>
              <c:f>Feuil1!$C$2:$C$8</c:f>
              <c:numCache>
                <c:formatCode>_-* #\ ##0\ _€_-;\-* #\ ##0\ _€_-;_-* "-"??\ _€_-;_-@_-</c:formatCode>
                <c:ptCount val="7"/>
                <c:pt idx="0">
                  <c:v>41731.339999999997</c:v>
                </c:pt>
                <c:pt idx="1">
                  <c:v>412414.63</c:v>
                </c:pt>
                <c:pt idx="2">
                  <c:v>30969.54</c:v>
                </c:pt>
                <c:pt idx="3">
                  <c:v>0</c:v>
                </c:pt>
                <c:pt idx="4">
                  <c:v>746559.19</c:v>
                </c:pt>
                <c:pt idx="5">
                  <c:v>1211709.69</c:v>
                </c:pt>
                <c:pt idx="6">
                  <c:v>38031.78</c:v>
                </c:pt>
              </c:numCache>
            </c:numRef>
          </c:val>
          <c:extLst>
            <c:ext xmlns:c16="http://schemas.microsoft.com/office/drawing/2014/chart" uri="{C3380CC4-5D6E-409C-BE32-E72D297353CC}">
              <c16:uniqueId val="{00000001-F777-4C57-A120-3A1BC3EC05B2}"/>
            </c:ext>
          </c:extLst>
        </c:ser>
        <c:ser>
          <c:idx val="2"/>
          <c:order val="2"/>
          <c:tx>
            <c:strRef>
              <c:f>Feuil1!$D$1</c:f>
              <c:strCache>
                <c:ptCount val="1"/>
                <c:pt idx="0">
                  <c:v>CA 2019</c:v>
                </c:pt>
              </c:strCache>
            </c:strRef>
          </c:tx>
          <c:spPr>
            <a:solidFill>
              <a:schemeClr val="accent4"/>
            </a:solidFill>
            <a:ln>
              <a:noFill/>
            </a:ln>
            <a:effectLst/>
          </c:spPr>
          <c:invertIfNegative val="0"/>
          <c:cat>
            <c:strRef>
              <c:f>Feuil1!$A$2:$A$8</c:f>
              <c:strCache>
                <c:ptCount val="7"/>
                <c:pt idx="0">
                  <c:v>10 - Remboursement de TA</c:v>
                </c:pt>
                <c:pt idx="1">
                  <c:v>16 - Emprunts</c:v>
                </c:pt>
                <c:pt idx="2">
                  <c:v>20 - Etudes et logiciels</c:v>
                </c:pt>
                <c:pt idx="3">
                  <c:v>204 - Subventions d'équipement </c:v>
                </c:pt>
                <c:pt idx="4">
                  <c:v>21 - Matériel et foncier</c:v>
                </c:pt>
                <c:pt idx="5">
                  <c:v>23 - Travaux en cours</c:v>
                </c:pt>
                <c:pt idx="6">
                  <c:v>27 - Remboursement EPF</c:v>
                </c:pt>
              </c:strCache>
            </c:strRef>
          </c:cat>
          <c:val>
            <c:numRef>
              <c:f>Feuil1!$D$2:$D$8</c:f>
              <c:numCache>
                <c:formatCode>_-* #\ ##0\ _€_-;\-* #\ ##0\ _€_-;_-* "-"??\ _€_-;_-@_-</c:formatCode>
                <c:ptCount val="7"/>
                <c:pt idx="0">
                  <c:v>13635.42</c:v>
                </c:pt>
                <c:pt idx="1">
                  <c:v>378174.97</c:v>
                </c:pt>
                <c:pt idx="2">
                  <c:v>54811.8</c:v>
                </c:pt>
                <c:pt idx="3">
                  <c:v>7669.5</c:v>
                </c:pt>
                <c:pt idx="4">
                  <c:v>131939.04</c:v>
                </c:pt>
                <c:pt idx="5">
                  <c:v>2143802.9900000002</c:v>
                </c:pt>
                <c:pt idx="6">
                  <c:v>38031.78</c:v>
                </c:pt>
              </c:numCache>
            </c:numRef>
          </c:val>
          <c:extLst>
            <c:ext xmlns:c16="http://schemas.microsoft.com/office/drawing/2014/chart" uri="{C3380CC4-5D6E-409C-BE32-E72D297353CC}">
              <c16:uniqueId val="{00000002-F777-4C57-A120-3A1BC3EC05B2}"/>
            </c:ext>
          </c:extLst>
        </c:ser>
        <c:dLbls>
          <c:showLegendKey val="0"/>
          <c:showVal val="0"/>
          <c:showCatName val="0"/>
          <c:showSerName val="0"/>
          <c:showPercent val="0"/>
          <c:showBubbleSize val="0"/>
        </c:dLbls>
        <c:gapWidth val="267"/>
        <c:overlap val="-43"/>
        <c:axId val="1266265056"/>
        <c:axId val="1278325728"/>
      </c:barChart>
      <c:catAx>
        <c:axId val="1266265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rgbClr val="000000"/>
                </a:solidFill>
                <a:latin typeface="+mn-lt"/>
                <a:ea typeface="+mn-ea"/>
                <a:cs typeface="+mn-cs"/>
              </a:defRPr>
            </a:pPr>
            <a:endParaRPr lang="fr-FR"/>
          </a:p>
        </c:txPr>
        <c:crossAx val="1278325728"/>
        <c:crosses val="autoZero"/>
        <c:auto val="1"/>
        <c:lblAlgn val="ctr"/>
        <c:lblOffset val="100"/>
        <c:noMultiLvlLbl val="0"/>
      </c:catAx>
      <c:valAx>
        <c:axId val="1278325728"/>
        <c:scaling>
          <c:orientation val="minMax"/>
        </c:scaling>
        <c:delete val="0"/>
        <c:axPos val="l"/>
        <c:majorGridlines>
          <c:spPr>
            <a:ln w="9525" cap="flat" cmpd="sng" algn="ctr">
              <a:solidFill>
                <a:schemeClr val="dk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fr-FR"/>
          </a:p>
        </c:txPr>
        <c:crossAx val="126626505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solidFill>
            <a:srgbClr val="44781E"/>
          </a:solid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rgbClr val="44781E"/>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C4588"/>
            </a:solidFill>
            <a:ln>
              <a:noFill/>
            </a:ln>
            <a:effectLst/>
          </c:spPr>
          <c:invertIfNegative val="0"/>
          <c:dPt>
            <c:idx val="0"/>
            <c:invertIfNegative val="0"/>
            <c:bubble3D val="0"/>
            <c:spPr>
              <a:solidFill>
                <a:srgbClr val="44781E"/>
              </a:solidFill>
              <a:ln>
                <a:noFill/>
              </a:ln>
              <a:effectLst/>
            </c:spPr>
            <c:extLst>
              <c:ext xmlns:c16="http://schemas.microsoft.com/office/drawing/2014/chart" uri="{C3380CC4-5D6E-409C-BE32-E72D297353CC}">
                <c16:uniqueId val="{00000001-19C4-4D2C-A1B8-EE8369A4AB65}"/>
              </c:ext>
            </c:extLst>
          </c:dPt>
          <c:dPt>
            <c:idx val="1"/>
            <c:invertIfNegative val="0"/>
            <c:bubble3D val="0"/>
            <c:spPr>
              <a:solidFill>
                <a:srgbClr val="44781E"/>
              </a:solidFill>
              <a:ln>
                <a:noFill/>
              </a:ln>
              <a:effectLst/>
            </c:spPr>
            <c:extLst>
              <c:ext xmlns:c16="http://schemas.microsoft.com/office/drawing/2014/chart" uri="{C3380CC4-5D6E-409C-BE32-E72D297353CC}">
                <c16:uniqueId val="{00000002-19C4-4D2C-A1B8-EE8369A4AB65}"/>
              </c:ext>
            </c:extLst>
          </c:dPt>
          <c:dPt>
            <c:idx val="2"/>
            <c:invertIfNegative val="0"/>
            <c:bubble3D val="0"/>
            <c:spPr>
              <a:solidFill>
                <a:srgbClr val="44781E"/>
              </a:solidFill>
              <a:ln>
                <a:noFill/>
              </a:ln>
              <a:effectLst/>
            </c:spPr>
            <c:extLst>
              <c:ext xmlns:c16="http://schemas.microsoft.com/office/drawing/2014/chart" uri="{C3380CC4-5D6E-409C-BE32-E72D297353CC}">
                <c16:uniqueId val="{00000003-19C4-4D2C-A1B8-EE8369A4AB65}"/>
              </c:ext>
            </c:extLst>
          </c:dPt>
          <c:dPt>
            <c:idx val="3"/>
            <c:invertIfNegative val="0"/>
            <c:bubble3D val="0"/>
            <c:spPr>
              <a:solidFill>
                <a:srgbClr val="44781E"/>
              </a:solidFill>
              <a:ln>
                <a:noFill/>
              </a:ln>
              <a:effectLst/>
            </c:spPr>
            <c:extLst>
              <c:ext xmlns:c16="http://schemas.microsoft.com/office/drawing/2014/chart" uri="{C3380CC4-5D6E-409C-BE32-E72D297353CC}">
                <c16:uniqueId val="{00000004-19C4-4D2C-A1B8-EE8369A4AB65}"/>
              </c:ext>
            </c:extLst>
          </c:dPt>
          <c:dPt>
            <c:idx val="4"/>
            <c:invertIfNegative val="0"/>
            <c:bubble3D val="0"/>
            <c:spPr>
              <a:solidFill>
                <a:srgbClr val="44781E"/>
              </a:solidFill>
              <a:ln>
                <a:noFill/>
              </a:ln>
              <a:effectLst/>
            </c:spPr>
            <c:extLst>
              <c:ext xmlns:c16="http://schemas.microsoft.com/office/drawing/2014/chart" uri="{C3380CC4-5D6E-409C-BE32-E72D297353CC}">
                <c16:uniqueId val="{00000005-19C4-4D2C-A1B8-EE8369A4AB65}"/>
              </c:ext>
            </c:extLst>
          </c:dPt>
          <c:dPt>
            <c:idx val="5"/>
            <c:invertIfNegative val="0"/>
            <c:bubble3D val="0"/>
            <c:spPr>
              <a:solidFill>
                <a:srgbClr val="44781E"/>
              </a:solidFill>
              <a:ln>
                <a:noFill/>
              </a:ln>
              <a:effectLst/>
            </c:spPr>
            <c:extLst>
              <c:ext xmlns:c16="http://schemas.microsoft.com/office/drawing/2014/chart" uri="{C3380CC4-5D6E-409C-BE32-E72D297353CC}">
                <c16:uniqueId val="{00000006-19C4-4D2C-A1B8-EE8369A4AB65}"/>
              </c:ext>
            </c:extLst>
          </c:dPt>
          <c:dPt>
            <c:idx val="6"/>
            <c:invertIfNegative val="0"/>
            <c:bubble3D val="0"/>
            <c:spPr>
              <a:solidFill>
                <a:srgbClr val="44781E"/>
              </a:solidFill>
              <a:ln>
                <a:noFill/>
              </a:ln>
              <a:effectLst/>
            </c:spPr>
            <c:extLst>
              <c:ext xmlns:c16="http://schemas.microsoft.com/office/drawing/2014/chart" uri="{C3380CC4-5D6E-409C-BE32-E72D297353CC}">
                <c16:uniqueId val="{00000007-19C4-4D2C-A1B8-EE8369A4AB65}"/>
              </c:ext>
            </c:extLst>
          </c:dPt>
          <c:dPt>
            <c:idx val="7"/>
            <c:invertIfNegative val="0"/>
            <c:bubble3D val="0"/>
            <c:spPr>
              <a:solidFill>
                <a:srgbClr val="44781E"/>
              </a:solidFill>
              <a:ln>
                <a:noFill/>
              </a:ln>
              <a:effectLst/>
            </c:spPr>
            <c:extLst>
              <c:ext xmlns:c16="http://schemas.microsoft.com/office/drawing/2014/chart" uri="{C3380CC4-5D6E-409C-BE32-E72D297353CC}">
                <c16:uniqueId val="{00000008-19C4-4D2C-A1B8-EE8369A4AB65}"/>
              </c:ext>
            </c:extLst>
          </c:dPt>
          <c:dPt>
            <c:idx val="8"/>
            <c:invertIfNegative val="0"/>
            <c:bubble3D val="0"/>
            <c:spPr>
              <a:solidFill>
                <a:srgbClr val="44781E"/>
              </a:solidFill>
              <a:ln>
                <a:noFill/>
              </a:ln>
              <a:effectLst/>
            </c:spPr>
            <c:extLst>
              <c:ext xmlns:c16="http://schemas.microsoft.com/office/drawing/2014/chart" uri="{C3380CC4-5D6E-409C-BE32-E72D297353CC}">
                <c16:uniqueId val="{00000009-19C4-4D2C-A1B8-EE8369A4AB65}"/>
              </c:ext>
            </c:extLst>
          </c:dPt>
          <c:dPt>
            <c:idx val="9"/>
            <c:invertIfNegative val="0"/>
            <c:bubble3D val="0"/>
            <c:spPr>
              <a:solidFill>
                <a:srgbClr val="44781E"/>
              </a:solidFill>
              <a:ln>
                <a:noFill/>
              </a:ln>
              <a:effectLst/>
            </c:spPr>
            <c:extLst>
              <c:ext xmlns:c16="http://schemas.microsoft.com/office/drawing/2014/chart" uri="{C3380CC4-5D6E-409C-BE32-E72D297353CC}">
                <c16:uniqueId val="{0000000A-19C4-4D2C-A1B8-EE8369A4AB6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C3C9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 dans Microsoft PowerPoint]Feuil1'!$A$1:$A$10</c:f>
              <c:strCache>
                <c:ptCount val="10"/>
                <c:pt idx="0">
                  <c:v>Charbonnière</c:v>
                </c:pt>
                <c:pt idx="1">
                  <c:v>Création de chemins</c:v>
                </c:pt>
                <c:pt idx="2">
                  <c:v>Ateliers municipaux</c:v>
                </c:pt>
                <c:pt idx="3">
                  <c:v>Autres investissements</c:v>
                </c:pt>
                <c:pt idx="4">
                  <c:v>Acquisition immobilières</c:v>
                </c:pt>
                <c:pt idx="5">
                  <c:v>Aires de jeux BMX</c:v>
                </c:pt>
                <c:pt idx="6">
                  <c:v>jardins Familiaux</c:v>
                </c:pt>
                <c:pt idx="7">
                  <c:v>Centre Bourg</c:v>
                </c:pt>
                <c:pt idx="8">
                  <c:v>Achat de véhicules CTM</c:v>
                </c:pt>
                <c:pt idx="9">
                  <c:v>Services techniques</c:v>
                </c:pt>
              </c:strCache>
            </c:strRef>
          </c:cat>
          <c:val>
            <c:numRef>
              <c:f>'[Graphique dans Microsoft PowerPoint]Feuil1'!$B$1:$B$10</c:f>
              <c:numCache>
                <c:formatCode>#\ ##0\ "€"</c:formatCode>
                <c:ptCount val="10"/>
                <c:pt idx="0">
                  <c:v>2925800</c:v>
                </c:pt>
                <c:pt idx="1">
                  <c:v>415000</c:v>
                </c:pt>
                <c:pt idx="2">
                  <c:v>390000</c:v>
                </c:pt>
                <c:pt idx="3">
                  <c:v>375000</c:v>
                </c:pt>
                <c:pt idx="4">
                  <c:v>280000</c:v>
                </c:pt>
                <c:pt idx="5">
                  <c:v>220000</c:v>
                </c:pt>
                <c:pt idx="6">
                  <c:v>220000</c:v>
                </c:pt>
                <c:pt idx="7">
                  <c:v>198000</c:v>
                </c:pt>
                <c:pt idx="8">
                  <c:v>111000</c:v>
                </c:pt>
                <c:pt idx="9">
                  <c:v>100000</c:v>
                </c:pt>
              </c:numCache>
            </c:numRef>
          </c:val>
          <c:extLst>
            <c:ext xmlns:c16="http://schemas.microsoft.com/office/drawing/2014/chart" uri="{C3380CC4-5D6E-409C-BE32-E72D297353CC}">
              <c16:uniqueId val="{00000000-19C4-4D2C-A1B8-EE8369A4AB65}"/>
            </c:ext>
          </c:extLst>
        </c:ser>
        <c:dLbls>
          <c:showLegendKey val="0"/>
          <c:showVal val="0"/>
          <c:showCatName val="0"/>
          <c:showSerName val="0"/>
          <c:showPercent val="0"/>
          <c:showBubbleSize val="0"/>
        </c:dLbls>
        <c:gapWidth val="219"/>
        <c:overlap val="-27"/>
        <c:axId val="532397712"/>
        <c:axId val="532399680"/>
      </c:barChart>
      <c:catAx>
        <c:axId val="53239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3C3C90"/>
                </a:solidFill>
                <a:latin typeface="+mn-lt"/>
                <a:ea typeface="+mn-ea"/>
                <a:cs typeface="+mn-cs"/>
              </a:defRPr>
            </a:pPr>
            <a:endParaRPr lang="fr-FR"/>
          </a:p>
        </c:txPr>
        <c:crossAx val="532399680"/>
        <c:crosses val="autoZero"/>
        <c:auto val="1"/>
        <c:lblAlgn val="ctr"/>
        <c:lblOffset val="100"/>
        <c:noMultiLvlLbl val="0"/>
      </c:catAx>
      <c:valAx>
        <c:axId val="532399680"/>
        <c:scaling>
          <c:orientation val="minMax"/>
        </c:scaling>
        <c:delete val="0"/>
        <c:axPos val="l"/>
        <c:majorGridlines>
          <c:spPr>
            <a:ln w="9525" cap="flat" cmpd="sng" algn="ctr">
              <a:solidFill>
                <a:schemeClr val="tx1">
                  <a:lumMod val="15000"/>
                  <a:lumOff val="85000"/>
                </a:schemeClr>
              </a:solidFill>
              <a:round/>
            </a:ln>
            <a:effectLst/>
          </c:spPr>
        </c:majorGridlines>
        <c:numFmt formatCode="#\ ##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C3C90"/>
                </a:solidFill>
                <a:latin typeface="+mn-lt"/>
                <a:ea typeface="+mn-ea"/>
                <a:cs typeface="+mn-cs"/>
              </a:defRPr>
            </a:pPr>
            <a:endParaRPr lang="fr-FR"/>
          </a:p>
        </c:txPr>
        <c:crossAx val="53239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pivotSource>
    <c:name>[RetraitementROB_PPI_2021-2026.xlsx]PPI par année!Tableau croisé dynamique4</c:name>
    <c:fmtId val="9"/>
  </c:pivotSource>
  <c:chart>
    <c:autoTitleDeleted val="1"/>
    <c:pivotFmts>
      <c:pivotFmt>
        <c:idx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circle"/>
          <c:size val="6"/>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7"/>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8"/>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9"/>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0"/>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1"/>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2"/>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4"/>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5"/>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6"/>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7"/>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8"/>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19"/>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21"/>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22"/>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23"/>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24"/>
        <c:spPr>
          <a:solidFill>
            <a:schemeClr val="accent6">
              <a:lumMod val="75000"/>
            </a:schemeClr>
          </a:solidFill>
          <a:ln>
            <a:noFill/>
          </a:ln>
          <a:effectLst>
            <a:outerShdw blurRad="76200" dir="18900000" sy="23000" kx="-1200000" algn="bl" rotWithShape="0">
              <a:prstClr val="black">
                <a:alpha val="20000"/>
              </a:prstClr>
            </a:outerShdw>
          </a:effectLst>
        </c:spPr>
      </c:pivotFmt>
      <c:pivotFmt>
        <c:idx val="25"/>
        <c:spPr>
          <a:solidFill>
            <a:schemeClr val="accent6">
              <a:lumMod val="75000"/>
            </a:schemeClr>
          </a:solidFill>
          <a:ln>
            <a:noFill/>
          </a:ln>
          <a:effectLst>
            <a:outerShdw blurRad="76200" dir="18900000" sy="23000" kx="-1200000" algn="bl" rotWithShape="0">
              <a:prstClr val="black">
                <a:alpha val="20000"/>
              </a:prstClr>
            </a:outerShdw>
          </a:effectLst>
        </c:spPr>
      </c:pivotFmt>
    </c:pivotFmts>
    <c:plotArea>
      <c:layout/>
      <c:barChart>
        <c:barDir val="col"/>
        <c:grouping val="clustered"/>
        <c:varyColors val="0"/>
        <c:ser>
          <c:idx val="0"/>
          <c:order val="0"/>
          <c:tx>
            <c:strRef>
              <c:f>'PPI par année'!$B$3</c:f>
              <c:strCache>
                <c:ptCount val="1"/>
                <c:pt idx="0">
                  <c:v>Total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07DE-4516-8657-FCCF8E07B3E7}"/>
              </c:ext>
            </c:extLst>
          </c:dPt>
          <c:dPt>
            <c:idx val="1"/>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07DE-4516-8657-FCCF8E07B3E7}"/>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07DE-4516-8657-FCCF8E07B3E7}"/>
              </c:ext>
            </c:extLst>
          </c:dPt>
          <c:dPt>
            <c:idx val="3"/>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07DE-4516-8657-FCCF8E07B3E7}"/>
              </c:ext>
            </c:extLst>
          </c:dPt>
          <c:dPt>
            <c:idx val="4"/>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07DE-4516-8657-FCCF8E07B3E7}"/>
              </c:ext>
            </c:extLst>
          </c:dPt>
          <c:dPt>
            <c:idx val="5"/>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B-07DE-4516-8657-FCCF8E07B3E7}"/>
              </c:ext>
            </c:extLst>
          </c:dPt>
          <c:dLbls>
            <c:numFmt formatCode="#,##0\ &quot;€&quot;"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0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'PPI par année'!$A$4:$A$9</c:f>
              <c:strCache>
                <c:ptCount val="6"/>
                <c:pt idx="0">
                  <c:v>Somme de 2021</c:v>
                </c:pt>
                <c:pt idx="1">
                  <c:v>Somme de 2022</c:v>
                </c:pt>
                <c:pt idx="2">
                  <c:v>Somme de 2023</c:v>
                </c:pt>
                <c:pt idx="3">
                  <c:v>Somme de 2024</c:v>
                </c:pt>
                <c:pt idx="4">
                  <c:v>Somme de 2025</c:v>
                </c:pt>
                <c:pt idx="5">
                  <c:v>Somme de 2026</c:v>
                </c:pt>
              </c:strCache>
            </c:strRef>
          </c:cat>
          <c:val>
            <c:numRef>
              <c:f>'PPI par année'!$B$4:$B$9</c:f>
              <c:numCache>
                <c:formatCode>_-* #\ ##0\ _€_-;\-* #\ ##0\ _€_-;_-* "-"??\ _€_-;_-@_-</c:formatCode>
                <c:ptCount val="6"/>
                <c:pt idx="0">
                  <c:v>2645989</c:v>
                </c:pt>
                <c:pt idx="1">
                  <c:v>5234800</c:v>
                </c:pt>
                <c:pt idx="2">
                  <c:v>2647600</c:v>
                </c:pt>
                <c:pt idx="3">
                  <c:v>4304200</c:v>
                </c:pt>
                <c:pt idx="4">
                  <c:v>3337000</c:v>
                </c:pt>
                <c:pt idx="5">
                  <c:v>4955000</c:v>
                </c:pt>
              </c:numCache>
            </c:numRef>
          </c:val>
          <c:extLst>
            <c:ext xmlns:c16="http://schemas.microsoft.com/office/drawing/2014/chart" uri="{C3380CC4-5D6E-409C-BE32-E72D297353CC}">
              <c16:uniqueId val="{0000000C-07DE-4516-8657-FCCF8E07B3E7}"/>
            </c:ext>
          </c:extLst>
        </c:ser>
        <c:dLbls>
          <c:dLblPos val="inEnd"/>
          <c:showLegendKey val="0"/>
          <c:showVal val="1"/>
          <c:showCatName val="0"/>
          <c:showSerName val="0"/>
          <c:showPercent val="0"/>
          <c:showBubbleSize val="0"/>
        </c:dLbls>
        <c:gapWidth val="41"/>
        <c:axId val="1651384751"/>
        <c:axId val="1651777071"/>
      </c:barChart>
      <c:catAx>
        <c:axId val="16513847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2C4588"/>
                </a:solidFill>
                <a:effectLst/>
                <a:latin typeface="+mn-lt"/>
                <a:ea typeface="+mn-ea"/>
                <a:cs typeface="+mn-cs"/>
              </a:defRPr>
            </a:pPr>
            <a:endParaRPr lang="fr-FR"/>
          </a:p>
        </c:txPr>
        <c:crossAx val="1651777071"/>
        <c:crosses val="autoZero"/>
        <c:auto val="1"/>
        <c:lblAlgn val="ctr"/>
        <c:lblOffset val="100"/>
        <c:noMultiLvlLbl val="0"/>
      </c:catAx>
      <c:valAx>
        <c:axId val="1651777071"/>
        <c:scaling>
          <c:orientation val="minMax"/>
        </c:scaling>
        <c:delete val="1"/>
        <c:axPos val="l"/>
        <c:numFmt formatCode="_-* #\ ##0\ _€_-;\-* #\ ##0\ _€_-;_-* &quot;-&quot;??\ _€_-;_-@_-" sourceLinked="1"/>
        <c:majorTickMark val="none"/>
        <c:minorTickMark val="none"/>
        <c:tickLblPos val="nextTo"/>
        <c:crossAx val="1651384751"/>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rgbClr val="44781E"/>
      </a:solidFill>
      <a:round/>
    </a:ln>
    <a:effectLst/>
  </c:spPr>
  <c:txPr>
    <a:bodyPr/>
    <a:lstStyle/>
    <a:p>
      <a:pPr>
        <a:defRPr/>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[RetraitementROB_PPI_2021-2026.xlsx]PPI par nature!Tableau croisé dynamique3</c:name>
    <c:fmtId val="-1"/>
  </c:pivotSource>
  <c:chart>
    <c:title>
      <c:tx>
        <c:rich>
          <a:bodyPr rot="0" spcFirstLastPara="1" vertOverflow="ellipsis" vert="horz" wrap="square" anchor="ctr" anchorCtr="1"/>
          <a:lstStyle/>
          <a:p>
            <a:pPr>
              <a:defRPr lang="fr-FR" sz="1800" b="1" i="0" u="none" strike="noStrike" kern="1200" baseline="0" noProof="0">
                <a:solidFill>
                  <a:srgbClr val="2C4588"/>
                </a:solidFill>
                <a:effectLst/>
                <a:latin typeface="Lato" panose="020F0502020204030203"/>
                <a:ea typeface="+mn-ea"/>
                <a:cs typeface="+mn-cs"/>
              </a:defRPr>
            </a:pPr>
            <a:r>
              <a:rPr lang="fr-FR" sz="1800" b="1" noProof="0" dirty="0">
                <a:solidFill>
                  <a:srgbClr val="2C4588"/>
                </a:solidFill>
                <a:effectLst/>
                <a:latin typeface="Lato" panose="020F0502020204030203"/>
              </a:rPr>
              <a:t>Investissements</a:t>
            </a:r>
            <a:r>
              <a:rPr lang="fr-FR" sz="1800" b="1" baseline="0" noProof="0" dirty="0">
                <a:solidFill>
                  <a:srgbClr val="2C4588"/>
                </a:solidFill>
                <a:effectLst/>
                <a:latin typeface="Lato" panose="020F0502020204030203"/>
              </a:rPr>
              <a:t> réels par nature 2021-2026</a:t>
            </a:r>
            <a:endParaRPr lang="fr-FR" sz="1800" b="1" noProof="0" dirty="0">
              <a:solidFill>
                <a:srgbClr val="2C4588"/>
              </a:solidFill>
              <a:effectLst/>
              <a:latin typeface="Lato" panose="020F0502020204030203"/>
            </a:endParaRPr>
          </a:p>
        </c:rich>
      </c:tx>
      <c:layout>
        <c:manualLayout>
          <c:xMode val="edge"/>
          <c:yMode val="edge"/>
          <c:x val="0.21496795851157224"/>
          <c:y val="5.482132985336674E-2"/>
        </c:manualLayout>
      </c:layout>
      <c:overlay val="0"/>
      <c:spPr>
        <a:noFill/>
        <a:ln>
          <a:solidFill>
            <a:srgbClr val="44781E"/>
          </a:solidFill>
        </a:ln>
        <a:effectLst/>
      </c:spPr>
      <c:txPr>
        <a:bodyPr rot="0" spcFirstLastPara="1" vertOverflow="ellipsis" vert="horz" wrap="square" anchor="ctr" anchorCtr="1"/>
        <a:lstStyle/>
        <a:p>
          <a:pPr>
            <a:defRPr lang="fr-FR" sz="1800" b="1" i="0" u="none" strike="noStrike" kern="1200" baseline="0" noProof="0">
              <a:solidFill>
                <a:srgbClr val="2C4588"/>
              </a:solidFill>
              <a:effectLst/>
              <a:latin typeface="Lato" panose="020F0502020204030203"/>
              <a:ea typeface="+mn-ea"/>
              <a:cs typeface="+mn-cs"/>
            </a:defRPr>
          </a:pPr>
          <a:endParaRPr lang="fr-FR"/>
        </a:p>
      </c:txPr>
    </c:title>
    <c:autoTitleDeleted val="0"/>
    <c:pivotFmts>
      <c:pivotFmt>
        <c:idx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circle"/>
          <c:size val="6"/>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'PPI par nature'!$B$3</c:f>
              <c:strCache>
                <c:ptCount val="1"/>
                <c:pt idx="0">
                  <c:v>Total</c:v>
                </c:pt>
              </c:strCache>
            </c:strRef>
          </c:tx>
          <c:spPr>
            <a:solidFill>
              <a:srgbClr val="44781E"/>
            </a:solidFill>
            <a:ln>
              <a:noFill/>
            </a:ln>
            <a:effectLst>
              <a:outerShdw blurRad="76200" dir="18900000" sy="23000" kx="-1200000" algn="bl" rotWithShape="0">
                <a:prstClr val="black">
                  <a:alpha val="20000"/>
                </a:prstClr>
              </a:outerShdw>
            </a:effectLst>
          </c:spPr>
          <c:invertIfNegative val="0"/>
          <c:dLbls>
            <c:numFmt formatCode="#,##0\ &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'PPI par nature'!$A$4:$A$13</c:f>
              <c:strCache>
                <c:ptCount val="9"/>
                <c:pt idx="0">
                  <c:v>Activités sportives et loisirs</c:v>
                </c:pt>
                <c:pt idx="1">
                  <c:v>Aménagement urbain</c:v>
                </c:pt>
                <c:pt idx="2">
                  <c:v>Economie d'énergie</c:v>
                </c:pt>
                <c:pt idx="3">
                  <c:v>Investissement divers</c:v>
                </c:pt>
                <c:pt idx="4">
                  <c:v>Mobilité douce</c:v>
                </c:pt>
                <c:pt idx="5">
                  <c:v>Patrimoine communal</c:v>
                </c:pt>
                <c:pt idx="6">
                  <c:v>Patrimoine culturel</c:v>
                </c:pt>
                <c:pt idx="7">
                  <c:v>Scolaire et jeunesse</c:v>
                </c:pt>
                <c:pt idx="8">
                  <c:v>Sécurité</c:v>
                </c:pt>
              </c:strCache>
            </c:strRef>
          </c:cat>
          <c:val>
            <c:numRef>
              <c:f>'PPI par nature'!$B$4:$B$13</c:f>
              <c:numCache>
                <c:formatCode>_-* #\ ##0\ _€_-;\-* #\ ##0\ _€_-;_-* "-"??\ _€_-;_-@_-</c:formatCode>
                <c:ptCount val="9"/>
                <c:pt idx="0">
                  <c:v>2184266</c:v>
                </c:pt>
                <c:pt idx="1">
                  <c:v>5652435</c:v>
                </c:pt>
                <c:pt idx="2">
                  <c:v>227000</c:v>
                </c:pt>
                <c:pt idx="3">
                  <c:v>2122627</c:v>
                </c:pt>
                <c:pt idx="4">
                  <c:v>830931</c:v>
                </c:pt>
                <c:pt idx="5">
                  <c:v>1279057</c:v>
                </c:pt>
                <c:pt idx="6">
                  <c:v>3635002</c:v>
                </c:pt>
                <c:pt idx="7">
                  <c:v>7044042</c:v>
                </c:pt>
                <c:pt idx="8">
                  <c:v>149229</c:v>
                </c:pt>
              </c:numCache>
            </c:numRef>
          </c:val>
          <c:extLst>
            <c:ext xmlns:c16="http://schemas.microsoft.com/office/drawing/2014/chart" uri="{C3380CC4-5D6E-409C-BE32-E72D297353CC}">
              <c16:uniqueId val="{00000000-9F47-4BD5-9527-48452115BE71}"/>
            </c:ext>
          </c:extLst>
        </c:ser>
        <c:dLbls>
          <c:dLblPos val="inEnd"/>
          <c:showLegendKey val="0"/>
          <c:showVal val="1"/>
          <c:showCatName val="0"/>
          <c:showSerName val="0"/>
          <c:showPercent val="0"/>
          <c:showBubbleSize val="0"/>
        </c:dLbls>
        <c:gapWidth val="41"/>
        <c:axId val="1205404911"/>
        <c:axId val="1098712159"/>
      </c:barChart>
      <c:catAx>
        <c:axId val="1205404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2C4588"/>
                </a:solidFill>
                <a:effectLst/>
                <a:latin typeface="+mn-lt"/>
                <a:ea typeface="+mn-ea"/>
                <a:cs typeface="+mn-cs"/>
              </a:defRPr>
            </a:pPr>
            <a:endParaRPr lang="fr-FR"/>
          </a:p>
        </c:txPr>
        <c:crossAx val="1098712159"/>
        <c:crosses val="autoZero"/>
        <c:auto val="1"/>
        <c:lblAlgn val="ctr"/>
        <c:lblOffset val="100"/>
        <c:noMultiLvlLbl val="0"/>
      </c:catAx>
      <c:valAx>
        <c:axId val="1098712159"/>
        <c:scaling>
          <c:orientation val="minMax"/>
        </c:scaling>
        <c:delete val="1"/>
        <c:axPos val="l"/>
        <c:numFmt formatCode="_-* #\ ##0\ _€_-;\-* #\ ##0\ _€_-;_-* &quot;-&quot;??\ _€_-;_-@_-" sourceLinked="1"/>
        <c:majorTickMark val="none"/>
        <c:minorTickMark val="none"/>
        <c:tickLblPos val="nextTo"/>
        <c:crossAx val="1205404911"/>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Feuil1!$A$5</c:f>
              <c:strCache>
                <c:ptCount val="1"/>
                <c:pt idx="0">
                  <c:v>Capital restant dû au 31/12</c:v>
                </c:pt>
              </c:strCache>
            </c:strRef>
          </c:tx>
          <c:spPr>
            <a:solidFill>
              <a:srgbClr val="2C45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2021</c:v>
                </c:pt>
                <c:pt idx="1">
                  <c:v>2022</c:v>
                </c:pt>
                <c:pt idx="2">
                  <c:v>2023</c:v>
                </c:pt>
                <c:pt idx="3">
                  <c:v>2024</c:v>
                </c:pt>
                <c:pt idx="4">
                  <c:v>2025</c:v>
                </c:pt>
                <c:pt idx="5">
                  <c:v>2026</c:v>
                </c:pt>
              </c:strCache>
            </c:strRef>
          </c:cat>
          <c:val>
            <c:numRef>
              <c:f>Feuil1!$B$5:$G$5</c:f>
              <c:numCache>
                <c:formatCode>_-* #\ ##0\ _€_-;\-* #\ ##0\ _€_-;_-* "-"??\ _€_-;_-@_-</c:formatCode>
                <c:ptCount val="6"/>
                <c:pt idx="0">
                  <c:v>5795103</c:v>
                </c:pt>
                <c:pt idx="1">
                  <c:v>5299893.42</c:v>
                </c:pt>
                <c:pt idx="2">
                  <c:v>4810818.5</c:v>
                </c:pt>
                <c:pt idx="3">
                  <c:v>4317322.1399999997</c:v>
                </c:pt>
                <c:pt idx="4">
                  <c:v>3818036.6199999996</c:v>
                </c:pt>
                <c:pt idx="5">
                  <c:v>3334303.6199999996</c:v>
                </c:pt>
              </c:numCache>
            </c:numRef>
          </c:val>
          <c:extLst>
            <c:ext xmlns:c16="http://schemas.microsoft.com/office/drawing/2014/chart" uri="{C3380CC4-5D6E-409C-BE32-E72D297353CC}">
              <c16:uniqueId val="{00000000-43A5-473D-8379-3467740F0025}"/>
            </c:ext>
          </c:extLst>
        </c:ser>
        <c:dLbls>
          <c:showLegendKey val="0"/>
          <c:showVal val="0"/>
          <c:showCatName val="0"/>
          <c:showSerName val="0"/>
          <c:showPercent val="0"/>
          <c:showBubbleSize val="0"/>
        </c:dLbls>
        <c:gapWidth val="219"/>
        <c:overlap val="-27"/>
        <c:axId val="74170800"/>
        <c:axId val="32358272"/>
        <c:extLst>
          <c:ext xmlns:c15="http://schemas.microsoft.com/office/drawing/2012/chart" uri="{02D57815-91ED-43cb-92C2-25804820EDAC}">
            <c15:filteredBarSeries>
              <c15:ser>
                <c:idx val="0"/>
                <c:order val="0"/>
                <c:tx>
                  <c:strRef>
                    <c:extLst>
                      <c:ext uri="{02D57815-91ED-43cb-92C2-25804820EDAC}">
                        <c15:formulaRef>
                          <c15:sqref>Feuil1!$A$2</c15:sqref>
                        </c15:formulaRef>
                      </c:ext>
                    </c:extLst>
                    <c:strCache>
                      <c:ptCount val="1"/>
                      <c:pt idx="0">
                        <c:v>Encours au 01/01</c:v>
                      </c:pt>
                    </c:strCache>
                  </c:strRef>
                </c:tx>
                <c:spPr>
                  <a:solidFill>
                    <a:schemeClr val="accent1"/>
                  </a:solidFill>
                  <a:ln>
                    <a:noFill/>
                  </a:ln>
                  <a:effectLst/>
                </c:spPr>
                <c:invertIfNegative val="0"/>
                <c:cat>
                  <c:strRef>
                    <c:extLst>
                      <c:ext uri="{02D57815-91ED-43cb-92C2-25804820EDAC}">
                        <c15:formulaRef>
                          <c15:sqref>Feuil1!$B$1:$G$1</c15:sqref>
                        </c15:formulaRef>
                      </c:ext>
                    </c:extLst>
                    <c:strCache>
                      <c:ptCount val="6"/>
                      <c:pt idx="0">
                        <c:v>2021</c:v>
                      </c:pt>
                      <c:pt idx="1">
                        <c:v>2022</c:v>
                      </c:pt>
                      <c:pt idx="2">
                        <c:v>2023</c:v>
                      </c:pt>
                      <c:pt idx="3">
                        <c:v>2024</c:v>
                      </c:pt>
                      <c:pt idx="4">
                        <c:v>2025</c:v>
                      </c:pt>
                      <c:pt idx="5">
                        <c:v>2026</c:v>
                      </c:pt>
                    </c:strCache>
                  </c:strRef>
                </c:cat>
                <c:val>
                  <c:numRef>
                    <c:extLst>
                      <c:ext uri="{02D57815-91ED-43cb-92C2-25804820EDAC}">
                        <c15:formulaRef>
                          <c15:sqref>Feuil1!$B$2:$G$2</c15:sqref>
                        </c15:formulaRef>
                      </c:ext>
                    </c:extLst>
                    <c:numCache>
                      <c:formatCode>_-* #\ ##0\ _€_-;\-* #\ ##0\ _€_-;_-* "-"??\ _€_-;_-@_-</c:formatCode>
                      <c:ptCount val="6"/>
                      <c:pt idx="0">
                        <c:v>4423617</c:v>
                      </c:pt>
                      <c:pt idx="1">
                        <c:v>5795103</c:v>
                      </c:pt>
                      <c:pt idx="2">
                        <c:v>5299893.42</c:v>
                      </c:pt>
                      <c:pt idx="3">
                        <c:v>4810818.5</c:v>
                      </c:pt>
                      <c:pt idx="4">
                        <c:v>4317322.1399999997</c:v>
                      </c:pt>
                      <c:pt idx="5">
                        <c:v>3818036.6199999996</c:v>
                      </c:pt>
                    </c:numCache>
                  </c:numRef>
                </c:val>
                <c:extLst>
                  <c:ext xmlns:c16="http://schemas.microsoft.com/office/drawing/2014/chart" uri="{C3380CC4-5D6E-409C-BE32-E72D297353CC}">
                    <c16:uniqueId val="{00000001-43A5-473D-8379-3467740F002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Feuil1!$A$3</c15:sqref>
                        </c15:formulaRef>
                      </c:ext>
                    </c:extLst>
                    <c:strCache>
                      <c:ptCount val="1"/>
                      <c:pt idx="0">
                        <c:v>Capital remboursé</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Feuil1!$B$1:$G$1</c15:sqref>
                        </c15:formulaRef>
                      </c:ext>
                    </c:extLst>
                    <c:strCache>
                      <c:ptCount val="6"/>
                      <c:pt idx="0">
                        <c:v>2021</c:v>
                      </c:pt>
                      <c:pt idx="1">
                        <c:v>2022</c:v>
                      </c:pt>
                      <c:pt idx="2">
                        <c:v>2023</c:v>
                      </c:pt>
                      <c:pt idx="3">
                        <c:v>2024</c:v>
                      </c:pt>
                      <c:pt idx="4">
                        <c:v>2025</c:v>
                      </c:pt>
                      <c:pt idx="5">
                        <c:v>2026</c:v>
                      </c:pt>
                    </c:strCache>
                  </c:strRef>
                </c:cat>
                <c:val>
                  <c:numRef>
                    <c:extLst xmlns:c15="http://schemas.microsoft.com/office/drawing/2012/chart">
                      <c:ext xmlns:c15="http://schemas.microsoft.com/office/drawing/2012/chart" uri="{02D57815-91ED-43cb-92C2-25804820EDAC}">
                        <c15:formulaRef>
                          <c15:sqref>Feuil1!$B$3:$G$3</c15:sqref>
                        </c15:formulaRef>
                      </c:ext>
                    </c:extLst>
                    <c:numCache>
                      <c:formatCode>_-* #\ ##0\ _€_-;\-* #\ ##0\ _€_-;_-* "-"??\ _€_-;_-@_-</c:formatCode>
                      <c:ptCount val="6"/>
                      <c:pt idx="0">
                        <c:v>428514</c:v>
                      </c:pt>
                      <c:pt idx="1">
                        <c:v>495209.58</c:v>
                      </c:pt>
                      <c:pt idx="2">
                        <c:v>489074.92</c:v>
                      </c:pt>
                      <c:pt idx="3">
                        <c:v>493496.36</c:v>
                      </c:pt>
                      <c:pt idx="4">
                        <c:v>499285.52</c:v>
                      </c:pt>
                      <c:pt idx="5">
                        <c:v>483733</c:v>
                      </c:pt>
                    </c:numCache>
                  </c:numRef>
                </c:val>
                <c:extLst xmlns:c15="http://schemas.microsoft.com/office/drawing/2012/chart">
                  <c:ext xmlns:c16="http://schemas.microsoft.com/office/drawing/2014/chart" uri="{C3380CC4-5D6E-409C-BE32-E72D297353CC}">
                    <c16:uniqueId val="{00000002-43A5-473D-8379-3467740F002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Feuil1!$A$4</c15:sqref>
                        </c15:formulaRef>
                      </c:ext>
                    </c:extLst>
                    <c:strCache>
                      <c:ptCount val="1"/>
                      <c:pt idx="0">
                        <c:v>Nouvel emprunt</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Feuil1!$B$1:$G$1</c15:sqref>
                        </c15:formulaRef>
                      </c:ext>
                    </c:extLst>
                    <c:strCache>
                      <c:ptCount val="6"/>
                      <c:pt idx="0">
                        <c:v>2021</c:v>
                      </c:pt>
                      <c:pt idx="1">
                        <c:v>2022</c:v>
                      </c:pt>
                      <c:pt idx="2">
                        <c:v>2023</c:v>
                      </c:pt>
                      <c:pt idx="3">
                        <c:v>2024</c:v>
                      </c:pt>
                      <c:pt idx="4">
                        <c:v>2025</c:v>
                      </c:pt>
                      <c:pt idx="5">
                        <c:v>2026</c:v>
                      </c:pt>
                    </c:strCache>
                  </c:strRef>
                </c:cat>
                <c:val>
                  <c:numRef>
                    <c:extLst xmlns:c15="http://schemas.microsoft.com/office/drawing/2012/chart">
                      <c:ext xmlns:c15="http://schemas.microsoft.com/office/drawing/2012/chart" uri="{02D57815-91ED-43cb-92C2-25804820EDAC}">
                        <c15:formulaRef>
                          <c15:sqref>Feuil1!$B$4:$G$4</c15:sqref>
                        </c15:formulaRef>
                      </c:ext>
                    </c:extLst>
                    <c:numCache>
                      <c:formatCode>General</c:formatCode>
                      <c:ptCount val="6"/>
                      <c:pt idx="0" formatCode="_-* #\ ##0\ _€_-;\-* #\ ##0\ _€_-;_-* &quot;-&quot;??\ _€_-;_-@_-">
                        <c:v>1800000</c:v>
                      </c:pt>
                    </c:numCache>
                  </c:numRef>
                </c:val>
                <c:extLst xmlns:c15="http://schemas.microsoft.com/office/drawing/2012/chart">
                  <c:ext xmlns:c16="http://schemas.microsoft.com/office/drawing/2014/chart" uri="{C3380CC4-5D6E-409C-BE32-E72D297353CC}">
                    <c16:uniqueId val="{00000003-43A5-473D-8379-3467740F0025}"/>
                  </c:ext>
                </c:extLst>
              </c15:ser>
            </c15:filteredBarSeries>
          </c:ext>
        </c:extLst>
      </c:barChart>
      <c:catAx>
        <c:axId val="7417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crossAx val="32358272"/>
        <c:crosses val="autoZero"/>
        <c:auto val="1"/>
        <c:lblAlgn val="ctr"/>
        <c:lblOffset val="100"/>
        <c:noMultiLvlLbl val="0"/>
      </c:catAx>
      <c:valAx>
        <c:axId val="32358272"/>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crossAx val="7417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81E"/>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Feuil1!$A$3</c:f>
              <c:strCache>
                <c:ptCount val="1"/>
                <c:pt idx="0">
                  <c:v>Capital remboursé</c:v>
                </c:pt>
              </c:strCache>
            </c:strRef>
          </c:tx>
          <c:spPr>
            <a:solidFill>
              <a:srgbClr val="2C45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C458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2021</c:v>
                </c:pt>
                <c:pt idx="1">
                  <c:v>2022</c:v>
                </c:pt>
                <c:pt idx="2">
                  <c:v>2023</c:v>
                </c:pt>
                <c:pt idx="3">
                  <c:v>2024</c:v>
                </c:pt>
                <c:pt idx="4">
                  <c:v>2025</c:v>
                </c:pt>
                <c:pt idx="5">
                  <c:v>2026</c:v>
                </c:pt>
              </c:strCache>
            </c:strRef>
          </c:cat>
          <c:val>
            <c:numRef>
              <c:f>Feuil1!$B$3:$G$3</c:f>
              <c:numCache>
                <c:formatCode>_-* #\ ##0\ _€_-;\-* #\ ##0\ _€_-;_-* "-"??\ _€_-;_-@_-</c:formatCode>
                <c:ptCount val="6"/>
                <c:pt idx="0">
                  <c:v>428514</c:v>
                </c:pt>
                <c:pt idx="1">
                  <c:v>482255</c:v>
                </c:pt>
                <c:pt idx="2">
                  <c:v>489238</c:v>
                </c:pt>
                <c:pt idx="3">
                  <c:v>493641</c:v>
                </c:pt>
                <c:pt idx="4">
                  <c:v>499411</c:v>
                </c:pt>
                <c:pt idx="5">
                  <c:v>483841</c:v>
                </c:pt>
              </c:numCache>
            </c:numRef>
          </c:val>
          <c:extLst>
            <c:ext xmlns:c16="http://schemas.microsoft.com/office/drawing/2014/chart" uri="{C3380CC4-5D6E-409C-BE32-E72D297353CC}">
              <c16:uniqueId val="{00000000-1642-4DE0-9E67-84C1A5523E9A}"/>
            </c:ext>
          </c:extLst>
        </c:ser>
        <c:ser>
          <c:idx val="2"/>
          <c:order val="2"/>
          <c:tx>
            <c:strRef>
              <c:f>Feuil1!$A$4</c:f>
              <c:strCache>
                <c:ptCount val="1"/>
                <c:pt idx="0">
                  <c:v>Intérêts dus</c:v>
                </c:pt>
              </c:strCache>
            </c:strRef>
          </c:tx>
          <c:spPr>
            <a:solidFill>
              <a:srgbClr val="4478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4781E"/>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Feuil1!$B$1:$G$1</c:f>
              <c:strCache>
                <c:ptCount val="6"/>
                <c:pt idx="0">
                  <c:v>2021</c:v>
                </c:pt>
                <c:pt idx="1">
                  <c:v>2022</c:v>
                </c:pt>
                <c:pt idx="2">
                  <c:v>2023</c:v>
                </c:pt>
                <c:pt idx="3">
                  <c:v>2024</c:v>
                </c:pt>
                <c:pt idx="4">
                  <c:v>2025</c:v>
                </c:pt>
                <c:pt idx="5">
                  <c:v>2026</c:v>
                </c:pt>
              </c:strCache>
            </c:strRef>
          </c:cat>
          <c:val>
            <c:numRef>
              <c:f>Feuil1!$B$4:$G$4</c:f>
              <c:numCache>
                <c:formatCode>_-* #\ ##0\ _€_-;\-* #\ ##0\ _€_-;_-* "-"??\ _€_-;_-@_-</c:formatCode>
                <c:ptCount val="6"/>
                <c:pt idx="0">
                  <c:v>113941</c:v>
                </c:pt>
                <c:pt idx="1">
                  <c:v>118716</c:v>
                </c:pt>
                <c:pt idx="2">
                  <c:v>109198</c:v>
                </c:pt>
                <c:pt idx="3">
                  <c:v>96407</c:v>
                </c:pt>
                <c:pt idx="4">
                  <c:v>83352</c:v>
                </c:pt>
                <c:pt idx="5">
                  <c:v>70010</c:v>
                </c:pt>
              </c:numCache>
            </c:numRef>
          </c:val>
          <c:extLst>
            <c:ext xmlns:c16="http://schemas.microsoft.com/office/drawing/2014/chart" uri="{C3380CC4-5D6E-409C-BE32-E72D297353CC}">
              <c16:uniqueId val="{00000001-1642-4DE0-9E67-84C1A5523E9A}"/>
            </c:ext>
          </c:extLst>
        </c:ser>
        <c:dLbls>
          <c:showLegendKey val="0"/>
          <c:showVal val="0"/>
          <c:showCatName val="0"/>
          <c:showSerName val="0"/>
          <c:showPercent val="0"/>
          <c:showBubbleSize val="0"/>
        </c:dLbls>
        <c:gapWidth val="219"/>
        <c:overlap val="-27"/>
        <c:axId val="24229904"/>
        <c:axId val="2136997168"/>
        <c:extLst>
          <c:ext xmlns:c15="http://schemas.microsoft.com/office/drawing/2012/chart" uri="{02D57815-91ED-43cb-92C2-25804820EDAC}">
            <c15:filteredBarSeries>
              <c15:ser>
                <c:idx val="0"/>
                <c:order val="0"/>
                <c:tx>
                  <c:strRef>
                    <c:extLst>
                      <c:ext uri="{02D57815-91ED-43cb-92C2-25804820EDAC}">
                        <c15:formulaRef>
                          <c15:sqref>Feuil1!$A$2</c15:sqref>
                        </c15:formulaRef>
                      </c:ext>
                    </c:extLst>
                    <c:strCache>
                      <c:ptCount val="1"/>
                      <c:pt idx="0">
                        <c:v>Encours au 01/01</c:v>
                      </c:pt>
                    </c:strCache>
                  </c:strRef>
                </c:tx>
                <c:spPr>
                  <a:solidFill>
                    <a:schemeClr val="accent1"/>
                  </a:solidFill>
                  <a:ln>
                    <a:noFill/>
                  </a:ln>
                  <a:effectLst/>
                </c:spPr>
                <c:invertIfNegative val="0"/>
                <c:cat>
                  <c:strRef>
                    <c:extLst>
                      <c:ext uri="{02D57815-91ED-43cb-92C2-25804820EDAC}">
                        <c15:formulaRef>
                          <c15:sqref>Feuil1!$B$1:$G$1</c15:sqref>
                        </c15:formulaRef>
                      </c:ext>
                    </c:extLst>
                    <c:strCache>
                      <c:ptCount val="6"/>
                      <c:pt idx="0">
                        <c:v>2021</c:v>
                      </c:pt>
                      <c:pt idx="1">
                        <c:v>2022</c:v>
                      </c:pt>
                      <c:pt idx="2">
                        <c:v>2023</c:v>
                      </c:pt>
                      <c:pt idx="3">
                        <c:v>2024</c:v>
                      </c:pt>
                      <c:pt idx="4">
                        <c:v>2025</c:v>
                      </c:pt>
                      <c:pt idx="5">
                        <c:v>2026</c:v>
                      </c:pt>
                    </c:strCache>
                  </c:strRef>
                </c:cat>
                <c:val>
                  <c:numRef>
                    <c:extLst>
                      <c:ext uri="{02D57815-91ED-43cb-92C2-25804820EDAC}">
                        <c15:formulaRef>
                          <c15:sqref>Feuil1!$B$2:$G$2</c15:sqref>
                        </c15:formulaRef>
                      </c:ext>
                    </c:extLst>
                    <c:numCache>
                      <c:formatCode>_-* #\ ##0\ _€_-;\-* #\ ##0\ _€_-;_-* "-"??\ _€_-;_-@_-</c:formatCode>
                      <c:ptCount val="6"/>
                      <c:pt idx="0">
                        <c:v>4423617</c:v>
                      </c:pt>
                      <c:pt idx="1">
                        <c:v>5790690</c:v>
                      </c:pt>
                      <c:pt idx="2">
                        <c:v>3548013</c:v>
                      </c:pt>
                      <c:pt idx="3">
                        <c:v>3111943</c:v>
                      </c:pt>
                      <c:pt idx="4">
                        <c:v>2671928</c:v>
                      </c:pt>
                      <c:pt idx="5">
                        <c:v>2226607</c:v>
                      </c:pt>
                    </c:numCache>
                  </c:numRef>
                </c:val>
                <c:extLst>
                  <c:ext xmlns:c16="http://schemas.microsoft.com/office/drawing/2014/chart" uri="{C3380CC4-5D6E-409C-BE32-E72D297353CC}">
                    <c16:uniqueId val="{00000002-1642-4DE0-9E67-84C1A5523E9A}"/>
                  </c:ext>
                </c:extLst>
              </c15:ser>
            </c15:filteredBarSeries>
          </c:ext>
        </c:extLst>
      </c:barChart>
      <c:catAx>
        <c:axId val="2422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136997168"/>
        <c:crosses val="autoZero"/>
        <c:auto val="1"/>
        <c:lblAlgn val="ctr"/>
        <c:lblOffset val="100"/>
        <c:noMultiLvlLbl val="0"/>
      </c:catAx>
      <c:valAx>
        <c:axId val="2136997168"/>
        <c:scaling>
          <c:orientation val="minMax"/>
          <c:max val="500000"/>
          <c:min val="0"/>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4229904"/>
        <c:crosses val="autoZero"/>
        <c:crossBetween val="between"/>
        <c:majorUnit val="50000"/>
        <c:min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81E"/>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[Liste des emprunts 31.12.21.xlsx]TCD Index!Tableau croisé dynamique3</c:name>
    <c:fmtId val="13"/>
  </c:pivotSource>
  <c:chart>
    <c:title>
      <c:tx>
        <c:rich>
          <a:bodyPr rot="0" spcFirstLastPara="1" vertOverflow="ellipsis" vert="horz" wrap="square" anchor="ctr" anchorCtr="1"/>
          <a:lstStyle/>
          <a:p>
            <a:pPr>
              <a:defRPr lang="fr-FR" sz="1400" b="1" i="0" u="none" strike="noStrike" kern="1200" spc="0" baseline="0" noProof="0">
                <a:solidFill>
                  <a:schemeClr val="tx1"/>
                </a:solidFill>
                <a:latin typeface="+mn-lt"/>
                <a:ea typeface="+mn-ea"/>
                <a:cs typeface="+mn-cs"/>
              </a:defRPr>
            </a:pPr>
            <a:r>
              <a:rPr lang="fr-FR" b="1" noProof="0" dirty="0">
                <a:solidFill>
                  <a:schemeClr val="tx1"/>
                </a:solidFill>
              </a:rPr>
              <a:t>Dette par nature d’index</a:t>
            </a:r>
          </a:p>
        </c:rich>
      </c:tx>
      <c:overlay val="0"/>
      <c:spPr>
        <a:noFill/>
        <a:ln>
          <a:solidFill>
            <a:srgbClr val="44781E"/>
          </a:solidFill>
        </a:ln>
        <a:effectLst/>
      </c:spPr>
      <c:txPr>
        <a:bodyPr rot="0" spcFirstLastPara="1" vertOverflow="ellipsis" vert="horz" wrap="square" anchor="ctr" anchorCtr="1"/>
        <a:lstStyle/>
        <a:p>
          <a:pPr>
            <a:defRPr lang="fr-FR" sz="1400" b="1" i="0" u="none" strike="noStrike" kern="1200" spc="0" baseline="0" noProof="0">
              <a:solidFill>
                <a:schemeClr val="tx1"/>
              </a:solidFill>
              <a:latin typeface="+mn-lt"/>
              <a:ea typeface="+mn-ea"/>
              <a:cs typeface="+mn-cs"/>
            </a:defRPr>
          </a:pPr>
          <a:endParaRPr lang="fr-FR"/>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manualLayout>
          <c:layoutTarget val="inner"/>
          <c:xMode val="edge"/>
          <c:yMode val="edge"/>
          <c:x val="9.7881439746691626E-2"/>
          <c:y val="0.17849357986820982"/>
          <c:w val="0.80423712050661678"/>
          <c:h val="0.67568439983726247"/>
        </c:manualLayout>
      </c:layout>
      <c:doughnutChart>
        <c:varyColors val="1"/>
        <c:ser>
          <c:idx val="0"/>
          <c:order val="0"/>
          <c:tx>
            <c:strRef>
              <c:f>'TCD Index'!$B$3</c:f>
              <c:strCache>
                <c:ptCount val="1"/>
                <c:pt idx="0">
                  <c:v>Total</c:v>
                </c:pt>
              </c:strCache>
            </c:strRef>
          </c:tx>
          <c:dPt>
            <c:idx val="0"/>
            <c:bubble3D val="0"/>
            <c:spPr>
              <a:solidFill>
                <a:srgbClr val="2C4588"/>
              </a:solidFill>
              <a:ln w="19050">
                <a:solidFill>
                  <a:schemeClr val="lt1"/>
                </a:solidFill>
              </a:ln>
              <a:effectLst/>
            </c:spPr>
            <c:extLst>
              <c:ext xmlns:c16="http://schemas.microsoft.com/office/drawing/2014/chart" uri="{C3380CC4-5D6E-409C-BE32-E72D297353CC}">
                <c16:uniqueId val="{00000001-8C96-42D6-A8B9-6898D5838D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96-42D6-A8B9-6898D5838DF5}"/>
              </c:ext>
            </c:extLst>
          </c:dPt>
          <c:dLbls>
            <c:dLbl>
              <c:idx val="0"/>
              <c:layout>
                <c:manualLayout>
                  <c:x val="-8.5376972734955939E-2"/>
                  <c:y val="-0.15333249358385986"/>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1"/>
              <c:showVal val="1"/>
              <c:showCatName val="1"/>
              <c:showSerName val="0"/>
              <c:showPercent val="1"/>
              <c:showBubbleSize val="0"/>
              <c:separator>
</c:separator>
              <c:extLst>
                <c:ext xmlns:c15="http://schemas.microsoft.com/office/drawing/2012/chart" uri="{CE6537A1-D6FC-4f65-9D91-7224C49458BB}">
                  <c15:layout>
                    <c:manualLayout>
                      <c:w val="0.19129016923104589"/>
                      <c:h val="0.15918701027663679"/>
                    </c:manualLayout>
                  </c15:layout>
                </c:ext>
                <c:ext xmlns:c16="http://schemas.microsoft.com/office/drawing/2014/chart" uri="{C3380CC4-5D6E-409C-BE32-E72D297353CC}">
                  <c16:uniqueId val="{00000001-8C96-42D6-A8B9-6898D5838DF5}"/>
                </c:ext>
              </c:extLst>
            </c:dLbl>
            <c:dLbl>
              <c:idx val="1"/>
              <c:layout>
                <c:manualLayout>
                  <c:x val="0.19942310648722808"/>
                  <c:y val="-7.429304501326924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fr-FR"/>
                </a:p>
              </c:txPr>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C96-42D6-A8B9-6898D5838DF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1"/>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'TCD Index'!$A$4:$A$6</c:f>
              <c:strCache>
                <c:ptCount val="2"/>
                <c:pt idx="0">
                  <c:v>Fixe</c:v>
                </c:pt>
                <c:pt idx="1">
                  <c:v>Variable</c:v>
                </c:pt>
              </c:strCache>
            </c:strRef>
          </c:cat>
          <c:val>
            <c:numRef>
              <c:f>'TCD Index'!$B$4:$B$6</c:f>
              <c:numCache>
                <c:formatCode>_-* #\ ##0\ [$€-40C]_-;\-* #\ ##0\ [$€-40C]_-;_-* "-"??\ [$€-40C]_-;_-@_-</c:formatCode>
                <c:ptCount val="2"/>
                <c:pt idx="0">
                  <c:v>5711281.8000000007</c:v>
                </c:pt>
                <c:pt idx="1">
                  <c:v>75127.88</c:v>
                </c:pt>
              </c:numCache>
            </c:numRef>
          </c:val>
          <c:extLst>
            <c:ext xmlns:c16="http://schemas.microsoft.com/office/drawing/2014/chart" uri="{C3380CC4-5D6E-409C-BE32-E72D297353CC}">
              <c16:uniqueId val="{00000004-8C96-42D6-A8B9-6898D5838DF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81E"/>
      </a:solid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[Liste des emprunts 31.12.21.xlsx]TCD Préteurs!Tableau croisé dynamique2</c:name>
    <c:fmtId val="14"/>
  </c:pivotSource>
  <c:chart>
    <c:title>
      <c:tx>
        <c:rich>
          <a:bodyPr rot="0" spcFirstLastPara="1" vertOverflow="ellipsis" vert="horz" wrap="square" anchor="ctr" anchorCtr="1"/>
          <a:lstStyle/>
          <a:p>
            <a:pPr>
              <a:defRPr lang="fr-FR" sz="1400" b="1" i="0" u="none" strike="noStrike" kern="1200" spc="0" baseline="0" noProof="0">
                <a:solidFill>
                  <a:schemeClr val="tx1"/>
                </a:solidFill>
                <a:latin typeface="+mn-lt"/>
                <a:ea typeface="+mn-ea"/>
                <a:cs typeface="+mn-cs"/>
              </a:defRPr>
            </a:pPr>
            <a:r>
              <a:rPr lang="fr-FR" b="1" noProof="0" dirty="0">
                <a:solidFill>
                  <a:schemeClr val="tx1"/>
                </a:solidFill>
              </a:rPr>
              <a:t>Dette</a:t>
            </a:r>
            <a:r>
              <a:rPr lang="fr-FR" b="1" baseline="0" noProof="0" dirty="0">
                <a:solidFill>
                  <a:schemeClr val="tx1"/>
                </a:solidFill>
              </a:rPr>
              <a:t> par prêteur</a:t>
            </a:r>
            <a:endParaRPr lang="fr-FR" b="1" noProof="0" dirty="0">
              <a:solidFill>
                <a:schemeClr val="tx1"/>
              </a:solidFill>
            </a:endParaRPr>
          </a:p>
        </c:rich>
      </c:tx>
      <c:overlay val="0"/>
      <c:spPr>
        <a:noFill/>
        <a:ln>
          <a:solidFill>
            <a:srgbClr val="44781E"/>
          </a:solidFill>
        </a:ln>
        <a:effectLst/>
      </c:spPr>
      <c:txPr>
        <a:bodyPr rot="0" spcFirstLastPara="1" vertOverflow="ellipsis" vert="horz" wrap="square" anchor="ctr" anchorCtr="1"/>
        <a:lstStyle/>
        <a:p>
          <a:pPr>
            <a:defRPr lang="fr-FR" sz="1400" b="1" i="0" u="none" strike="noStrike" kern="1200" spc="0" baseline="0" noProof="0">
              <a:solidFill>
                <a:schemeClr val="tx1"/>
              </a:solidFill>
              <a:latin typeface="+mn-lt"/>
              <a:ea typeface="+mn-ea"/>
              <a:cs typeface="+mn-cs"/>
            </a:defRPr>
          </a:pPr>
          <a:endParaRPr lang="fr-FR"/>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s>
    <c:plotArea>
      <c:layout/>
      <c:doughnutChart>
        <c:varyColors val="1"/>
        <c:ser>
          <c:idx val="0"/>
          <c:order val="0"/>
          <c:tx>
            <c:strRef>
              <c:f>'TCD Préteurs'!$B$3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B8-491E-9338-BFA26F3181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B8-491E-9338-BFA26F3181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B8-491E-9338-BFA26F3181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B8-491E-9338-BFA26F3181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B8-491E-9338-BFA26F31818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7B8-491E-9338-BFA26F31818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'TCD Préteurs'!$A$4:$A$10</c:f>
              <c:strCache>
                <c:ptCount val="6"/>
                <c:pt idx="0">
                  <c:v>Banque Postale</c:v>
                </c:pt>
                <c:pt idx="1">
                  <c:v>CAF</c:v>
                </c:pt>
                <c:pt idx="2">
                  <c:v>Caisse d'Epargne</c:v>
                </c:pt>
                <c:pt idx="3">
                  <c:v>Caisse Française de Financement</c:v>
                </c:pt>
                <c:pt idx="4">
                  <c:v>Crédit Agricole</c:v>
                </c:pt>
                <c:pt idx="5">
                  <c:v>Crédit Mutuel</c:v>
                </c:pt>
              </c:strCache>
            </c:strRef>
          </c:cat>
          <c:val>
            <c:numRef>
              <c:f>'TCD Préteurs'!$B$4:$B$10</c:f>
              <c:numCache>
                <c:formatCode>_-* #\ ##0\ [$€-40C]_-;\-* #\ ##0\ [$€-40C]_-;_-* "-"??\ [$€-40C]_-;_-@_-</c:formatCode>
                <c:ptCount val="6"/>
                <c:pt idx="0">
                  <c:v>2225637.15</c:v>
                </c:pt>
                <c:pt idx="1">
                  <c:v>13236</c:v>
                </c:pt>
                <c:pt idx="2">
                  <c:v>1570032.6600000001</c:v>
                </c:pt>
                <c:pt idx="3">
                  <c:v>95247.87</c:v>
                </c:pt>
                <c:pt idx="4">
                  <c:v>941494.55</c:v>
                </c:pt>
                <c:pt idx="5">
                  <c:v>940761.45</c:v>
                </c:pt>
              </c:numCache>
            </c:numRef>
          </c:val>
          <c:extLst>
            <c:ext xmlns:c16="http://schemas.microsoft.com/office/drawing/2014/chart" uri="{C3380CC4-5D6E-409C-BE32-E72D297353CC}">
              <c16:uniqueId val="{0000000C-67B8-491E-9338-BFA26F31818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81E"/>
      </a:solid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fr-FR" sz="1400" b="0" i="0" u="none" strike="noStrike" kern="1200" spc="0" baseline="0" noProof="0">
                <a:solidFill>
                  <a:schemeClr val="accent2">
                    <a:lumMod val="75000"/>
                  </a:schemeClr>
                </a:solidFill>
                <a:latin typeface="+mn-lt"/>
                <a:ea typeface="+mn-ea"/>
                <a:cs typeface="+mn-cs"/>
              </a:defRPr>
            </a:pPr>
            <a:r>
              <a:rPr lang="fr-FR" noProof="0" dirty="0">
                <a:solidFill>
                  <a:schemeClr val="accent2">
                    <a:lumMod val="75000"/>
                  </a:schemeClr>
                </a:solidFill>
              </a:rPr>
              <a:t>Comparaison</a:t>
            </a:r>
            <a:r>
              <a:rPr lang="fr-FR" baseline="0" noProof="0" dirty="0">
                <a:solidFill>
                  <a:schemeClr val="accent2">
                    <a:lumMod val="75000"/>
                  </a:schemeClr>
                </a:solidFill>
              </a:rPr>
              <a:t> des taux de</a:t>
            </a:r>
            <a:r>
              <a:rPr lang="fr-FR" noProof="0" dirty="0">
                <a:solidFill>
                  <a:schemeClr val="accent2">
                    <a:lumMod val="75000"/>
                  </a:schemeClr>
                </a:solidFill>
              </a:rPr>
              <a:t> TF</a:t>
            </a:r>
          </a:p>
        </c:rich>
      </c:tx>
      <c:overlay val="0"/>
      <c:spPr>
        <a:noFill/>
        <a:ln>
          <a:noFill/>
        </a:ln>
        <a:effectLst/>
      </c:spPr>
      <c:txPr>
        <a:bodyPr rot="0" spcFirstLastPara="1" vertOverflow="ellipsis" vert="horz" wrap="square" anchor="ctr" anchorCtr="1"/>
        <a:lstStyle/>
        <a:p>
          <a:pPr>
            <a:defRPr lang="fr-FR" sz="1400" b="0" i="0" u="none" strike="noStrike" kern="1200" spc="0" baseline="0" noProof="0">
              <a:solidFill>
                <a:schemeClr val="accent2">
                  <a:lumMod val="75000"/>
                </a:schemeClr>
              </a:solidFill>
              <a:latin typeface="+mn-lt"/>
              <a:ea typeface="+mn-ea"/>
              <a:cs typeface="+mn-cs"/>
            </a:defRPr>
          </a:pPr>
          <a:endParaRPr lang="fr-FR"/>
        </a:p>
      </c:txPr>
    </c:title>
    <c:autoTitleDeleted val="0"/>
    <c:plotArea>
      <c:layout/>
      <c:barChart>
        <c:barDir val="bar"/>
        <c:grouping val="clustered"/>
        <c:varyColors val="0"/>
        <c:ser>
          <c:idx val="0"/>
          <c:order val="0"/>
          <c:tx>
            <c:strRef>
              <c:f>COM!$J$417</c:f>
              <c:strCache>
                <c:ptCount val="1"/>
              </c:strCache>
            </c:strRef>
          </c:tx>
          <c:spPr>
            <a:solidFill>
              <a:schemeClr val="accent1"/>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COM!$K$417:$R$417</c:f>
            </c:numRef>
          </c:val>
          <c:extLst>
            <c:ext xmlns:c16="http://schemas.microsoft.com/office/drawing/2014/chart" uri="{C3380CC4-5D6E-409C-BE32-E72D297353CC}">
              <c16:uniqueId val="{00000000-50B2-49F0-9DCE-1B08AA32679B}"/>
            </c:ext>
          </c:extLst>
        </c:ser>
        <c:ser>
          <c:idx val="1"/>
          <c:order val="1"/>
          <c:tx>
            <c:strRef>
              <c:f>COM!$J$418</c:f>
              <c:strCache>
                <c:ptCount val="1"/>
              </c:strCache>
            </c:strRef>
          </c:tx>
          <c:spPr>
            <a:solidFill>
              <a:schemeClr val="accent2"/>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COM!$K$418:$R$418</c:f>
            </c:numRef>
          </c:val>
          <c:extLst>
            <c:ext xmlns:c16="http://schemas.microsoft.com/office/drawing/2014/chart" uri="{C3380CC4-5D6E-409C-BE32-E72D297353CC}">
              <c16:uniqueId val="{00000001-50B2-49F0-9DCE-1B08AA32679B}"/>
            </c:ext>
          </c:extLst>
        </c:ser>
        <c:ser>
          <c:idx val="2"/>
          <c:order val="2"/>
          <c:tx>
            <c:strRef>
              <c:f>COM!$J$419</c:f>
              <c:strCache>
                <c:ptCount val="1"/>
              </c:strCache>
            </c:strRef>
          </c:tx>
          <c:spPr>
            <a:solidFill>
              <a:schemeClr val="accent3"/>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COM!$K$419:$R$419</c:f>
            </c:numRef>
          </c:val>
          <c:extLst>
            <c:ext xmlns:c16="http://schemas.microsoft.com/office/drawing/2014/chart" uri="{C3380CC4-5D6E-409C-BE32-E72D297353CC}">
              <c16:uniqueId val="{00000002-50B2-49F0-9DCE-1B08AA32679B}"/>
            </c:ext>
          </c:extLst>
        </c:ser>
        <c:ser>
          <c:idx val="3"/>
          <c:order val="3"/>
          <c:tx>
            <c:strRef>
              <c:f>COM!$J$420</c:f>
              <c:strCache>
                <c:ptCount val="1"/>
              </c:strCache>
            </c:strRef>
          </c:tx>
          <c:spPr>
            <a:solidFill>
              <a:schemeClr val="accent4"/>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COM!$K$420:$R$420</c:f>
            </c:numRef>
          </c:val>
          <c:extLst>
            <c:ext xmlns:c16="http://schemas.microsoft.com/office/drawing/2014/chart" uri="{C3380CC4-5D6E-409C-BE32-E72D297353CC}">
              <c16:uniqueId val="{00000003-50B2-49F0-9DCE-1B08AA32679B}"/>
            </c:ext>
          </c:extLst>
        </c:ser>
        <c:ser>
          <c:idx val="4"/>
          <c:order val="4"/>
          <c:tx>
            <c:strRef>
              <c:f>COM!$J$421</c:f>
              <c:strCache>
                <c:ptCount val="1"/>
              </c:strCache>
            </c:strRef>
          </c:tx>
          <c:spPr>
            <a:solidFill>
              <a:schemeClr val="accent5"/>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COM!$K$421:$R$421</c:f>
            </c:numRef>
          </c:val>
          <c:extLst>
            <c:ext xmlns:c16="http://schemas.microsoft.com/office/drawing/2014/chart" uri="{C3380CC4-5D6E-409C-BE32-E72D297353CC}">
              <c16:uniqueId val="{00000004-50B2-49F0-9DCE-1B08AA32679B}"/>
            </c:ext>
          </c:extLst>
        </c:ser>
        <c:ser>
          <c:idx val="5"/>
          <c:order val="5"/>
          <c:tx>
            <c:strRef>
              <c:f>COM!$J$422</c:f>
              <c:strCache>
                <c:ptCount val="1"/>
              </c:strCache>
            </c:strRef>
          </c:tx>
          <c:spPr>
            <a:solidFill>
              <a:schemeClr val="accent6"/>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COM!$K$422:$R$422</c:f>
            </c:numRef>
          </c:val>
          <c:extLst>
            <c:ext xmlns:c16="http://schemas.microsoft.com/office/drawing/2014/chart" uri="{C3380CC4-5D6E-409C-BE32-E72D297353CC}">
              <c16:uniqueId val="{00000005-50B2-49F0-9DCE-1B08AA32679B}"/>
            </c:ext>
          </c:extLst>
        </c:ser>
        <c:ser>
          <c:idx val="6"/>
          <c:order val="6"/>
          <c:tx>
            <c:strRef>
              <c:f>COM!$J$423</c:f>
              <c:strCache>
                <c:ptCount val="1"/>
              </c:strCache>
            </c:strRef>
          </c:tx>
          <c:spPr>
            <a:solidFill>
              <a:schemeClr val="accent1">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COM!$K$423:$R$423</c:f>
            </c:numRef>
          </c:val>
          <c:extLst>
            <c:ext xmlns:c16="http://schemas.microsoft.com/office/drawing/2014/chart" uri="{C3380CC4-5D6E-409C-BE32-E72D297353CC}">
              <c16:uniqueId val="{00000006-50B2-49F0-9DCE-1B08AA32679B}"/>
            </c:ext>
          </c:extLst>
        </c:ser>
        <c:ser>
          <c:idx val="7"/>
          <c:order val="7"/>
          <c:tx>
            <c:strRef>
              <c:f>COM!$J$424</c:f>
              <c:strCache>
                <c:ptCount val="1"/>
              </c:strCache>
            </c:strRef>
          </c:tx>
          <c:spPr>
            <a:solidFill>
              <a:schemeClr val="accent2">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COM!$K$424:$R$424</c:f>
            </c:numRef>
          </c:val>
          <c:extLst>
            <c:ext xmlns:c16="http://schemas.microsoft.com/office/drawing/2014/chart" uri="{C3380CC4-5D6E-409C-BE32-E72D297353CC}">
              <c16:uniqueId val="{00000007-50B2-49F0-9DCE-1B08AA32679B}"/>
            </c:ext>
          </c:extLst>
        </c:ser>
        <c:ser>
          <c:idx val="8"/>
          <c:order val="8"/>
          <c:tx>
            <c:strRef>
              <c:f>COM!$J$425</c:f>
              <c:strCache>
                <c:ptCount val="1"/>
              </c:strCache>
            </c:strRef>
          </c:tx>
          <c:spPr>
            <a:solidFill>
              <a:schemeClr val="accent3">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COM!$K$425:$R$425</c:f>
            </c:numRef>
          </c:val>
          <c:extLst>
            <c:ext xmlns:c16="http://schemas.microsoft.com/office/drawing/2014/chart" uri="{C3380CC4-5D6E-409C-BE32-E72D297353CC}">
              <c16:uniqueId val="{00000008-50B2-49F0-9DCE-1B08AA32679B}"/>
            </c:ext>
          </c:extLst>
        </c:ser>
        <c:ser>
          <c:idx val="9"/>
          <c:order val="9"/>
          <c:tx>
            <c:strRef>
              <c:f>COM!$J$426</c:f>
              <c:strCache>
                <c:ptCount val="1"/>
              </c:strCache>
            </c:strRef>
          </c:tx>
          <c:spPr>
            <a:solidFill>
              <a:schemeClr val="accent4">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COM!$K$426:$R$426</c:f>
            </c:numRef>
          </c:val>
          <c:extLst>
            <c:ext xmlns:c16="http://schemas.microsoft.com/office/drawing/2014/chart" uri="{C3380CC4-5D6E-409C-BE32-E72D297353CC}">
              <c16:uniqueId val="{00000009-50B2-49F0-9DCE-1B08AA32679B}"/>
            </c:ext>
          </c:extLst>
        </c:ser>
        <c:ser>
          <c:idx val="10"/>
          <c:order val="10"/>
          <c:tx>
            <c:strRef>
              <c:f>COM!$J$427</c:f>
              <c:strCache>
                <c:ptCount val="1"/>
              </c:strCache>
            </c:strRef>
          </c:tx>
          <c:spPr>
            <a:solidFill>
              <a:schemeClr val="accent5">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COM!$K$427:$R$427</c:f>
            </c:numRef>
          </c:val>
          <c:extLst>
            <c:ext xmlns:c16="http://schemas.microsoft.com/office/drawing/2014/chart" uri="{C3380CC4-5D6E-409C-BE32-E72D297353CC}">
              <c16:uniqueId val="{0000000A-50B2-49F0-9DCE-1B08AA32679B}"/>
            </c:ext>
          </c:extLst>
        </c:ser>
        <c:ser>
          <c:idx val="11"/>
          <c:order val="11"/>
          <c:tx>
            <c:strRef>
              <c:f>COM!$J$428</c:f>
              <c:strCache>
                <c:ptCount val="1"/>
              </c:strCache>
            </c:strRef>
          </c:tx>
          <c:spPr>
            <a:solidFill>
              <a:schemeClr val="accent6">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COM!$K$428:$R$428</c:f>
            </c:numRef>
          </c:val>
          <c:extLst>
            <c:ext xmlns:c16="http://schemas.microsoft.com/office/drawing/2014/chart" uri="{C3380CC4-5D6E-409C-BE32-E72D297353CC}">
              <c16:uniqueId val="{0000000B-50B2-49F0-9DCE-1B08AA32679B}"/>
            </c:ext>
          </c:extLst>
        </c:ser>
        <c:ser>
          <c:idx val="12"/>
          <c:order val="12"/>
          <c:tx>
            <c:strRef>
              <c:f>COM!$J$429</c:f>
              <c:strCache>
                <c:ptCount val="1"/>
              </c:strCache>
            </c:strRef>
          </c:tx>
          <c:spPr>
            <a:solidFill>
              <a:schemeClr val="accent1">
                <a:lumMod val="80000"/>
                <a:lumOff val="2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COM!$K$429:$R$429</c:f>
            </c:numRef>
          </c:val>
          <c:extLst>
            <c:ext xmlns:c16="http://schemas.microsoft.com/office/drawing/2014/chart" uri="{C3380CC4-5D6E-409C-BE32-E72D297353CC}">
              <c16:uniqueId val="{0000000C-50B2-49F0-9DCE-1B08AA32679B}"/>
            </c:ext>
          </c:extLst>
        </c:ser>
        <c:ser>
          <c:idx val="13"/>
          <c:order val="13"/>
          <c:tx>
            <c:strRef>
              <c:f>COM!$J$430</c:f>
              <c:strCache>
                <c:ptCount val="1"/>
              </c:strCache>
            </c:strRef>
          </c:tx>
          <c:spPr>
            <a:solidFill>
              <a:schemeClr val="accent2">
                <a:lumMod val="80000"/>
                <a:lumOff val="2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COM!$K$430:$R$430</c:f>
            </c:numRef>
          </c:val>
          <c:extLst>
            <c:ext xmlns:c16="http://schemas.microsoft.com/office/drawing/2014/chart" uri="{C3380CC4-5D6E-409C-BE32-E72D297353CC}">
              <c16:uniqueId val="{0000000D-50B2-49F0-9DCE-1B08AA32679B}"/>
            </c:ext>
          </c:extLst>
        </c:ser>
        <c:ser>
          <c:idx val="14"/>
          <c:order val="14"/>
          <c:tx>
            <c:strRef>
              <c:f>COM!$J$431</c:f>
              <c:strCache>
                <c:ptCount val="1"/>
              </c:strCache>
            </c:strRef>
          </c:tx>
          <c:spPr>
            <a:solidFill>
              <a:schemeClr val="accent3">
                <a:lumMod val="80000"/>
                <a:lumOff val="2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COM!$K$431:$R$431</c:f>
            </c:numRef>
          </c:val>
          <c:extLst>
            <c:ext xmlns:c16="http://schemas.microsoft.com/office/drawing/2014/chart" uri="{C3380CC4-5D6E-409C-BE32-E72D297353CC}">
              <c16:uniqueId val="{0000000E-50B2-49F0-9DCE-1B08AA32679B}"/>
            </c:ext>
          </c:extLst>
        </c:ser>
        <c:ser>
          <c:idx val="15"/>
          <c:order val="15"/>
          <c:tx>
            <c:strRef>
              <c:f>COM!$J$432</c:f>
              <c:strCache>
                <c:ptCount val="1"/>
              </c:strCache>
            </c:strRef>
          </c:tx>
          <c:spPr>
            <a:solidFill>
              <a:schemeClr val="accent4">
                <a:lumMod val="80000"/>
                <a:lumOff val="2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COM!$K$432:$R$432</c:f>
            </c:numRef>
          </c:val>
          <c:extLst>
            <c:ext xmlns:c16="http://schemas.microsoft.com/office/drawing/2014/chart" uri="{C3380CC4-5D6E-409C-BE32-E72D297353CC}">
              <c16:uniqueId val="{0000000F-50B2-49F0-9DCE-1B08AA32679B}"/>
            </c:ext>
          </c:extLst>
        </c:ser>
        <c:ser>
          <c:idx val="16"/>
          <c:order val="16"/>
          <c:tx>
            <c:strRef>
              <c:f>COM!$J$433</c:f>
              <c:strCache>
                <c:ptCount val="1"/>
              </c:strCache>
            </c:strRef>
          </c:tx>
          <c:spPr>
            <a:solidFill>
              <a:schemeClr val="accent5">
                <a:lumMod val="80000"/>
                <a:lumOff val="2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COM!$K$433:$R$433</c:f>
            </c:numRef>
          </c:val>
          <c:extLst>
            <c:ext xmlns:c16="http://schemas.microsoft.com/office/drawing/2014/chart" uri="{C3380CC4-5D6E-409C-BE32-E72D297353CC}">
              <c16:uniqueId val="{00000010-50B2-49F0-9DCE-1B08AA32679B}"/>
            </c:ext>
          </c:extLst>
        </c:ser>
        <c:ser>
          <c:idx val="17"/>
          <c:order val="17"/>
          <c:tx>
            <c:strRef>
              <c:f>COM!$J$434</c:f>
              <c:strCache>
                <c:ptCount val="1"/>
              </c:strCache>
            </c:strRef>
          </c:tx>
          <c:spPr>
            <a:solidFill>
              <a:schemeClr val="accent6">
                <a:lumMod val="80000"/>
                <a:lumOff val="2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COM!$K$434:$R$434</c:f>
            </c:numRef>
          </c:val>
          <c:extLst>
            <c:ext xmlns:c16="http://schemas.microsoft.com/office/drawing/2014/chart" uri="{C3380CC4-5D6E-409C-BE32-E72D297353CC}">
              <c16:uniqueId val="{00000011-50B2-49F0-9DCE-1B08AA32679B}"/>
            </c:ext>
          </c:extLst>
        </c:ser>
        <c:ser>
          <c:idx val="18"/>
          <c:order val="18"/>
          <c:tx>
            <c:strRef>
              <c:f>COM!$J$435</c:f>
              <c:strCache>
                <c:ptCount val="1"/>
              </c:strCache>
            </c:strRef>
          </c:tx>
          <c:spPr>
            <a:solidFill>
              <a:schemeClr val="accent1">
                <a:lumMod val="8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COM!$K$435:$R$435</c:f>
            </c:numRef>
          </c:val>
          <c:extLst>
            <c:ext xmlns:c16="http://schemas.microsoft.com/office/drawing/2014/chart" uri="{C3380CC4-5D6E-409C-BE32-E72D297353CC}">
              <c16:uniqueId val="{00000012-50B2-49F0-9DCE-1B08AA32679B}"/>
            </c:ext>
          </c:extLst>
        </c:ser>
        <c:ser>
          <c:idx val="19"/>
          <c:order val="19"/>
          <c:tx>
            <c:strRef>
              <c:f>COM!$J$436</c:f>
              <c:strCache>
                <c:ptCount val="1"/>
              </c:strCache>
            </c:strRef>
          </c:tx>
          <c:spPr>
            <a:solidFill>
              <a:schemeClr val="accent2">
                <a:lumMod val="8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COM!$K$436:$R$436</c:f>
            </c:numRef>
          </c:val>
          <c:extLst>
            <c:ext xmlns:c16="http://schemas.microsoft.com/office/drawing/2014/chart" uri="{C3380CC4-5D6E-409C-BE32-E72D297353CC}">
              <c16:uniqueId val="{00000013-50B2-49F0-9DCE-1B08AA32679B}"/>
            </c:ext>
          </c:extLst>
        </c:ser>
        <c:ser>
          <c:idx val="20"/>
          <c:order val="20"/>
          <c:tx>
            <c:strRef>
              <c:f>COM!$J$437</c:f>
              <c:strCache>
                <c:ptCount val="1"/>
              </c:strCache>
            </c:strRef>
          </c:tx>
          <c:spPr>
            <a:solidFill>
              <a:schemeClr val="accent3">
                <a:lumMod val="8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COM!$K$437:$R$437</c:f>
            </c:numRef>
          </c:val>
          <c:extLst>
            <c:ext xmlns:c16="http://schemas.microsoft.com/office/drawing/2014/chart" uri="{C3380CC4-5D6E-409C-BE32-E72D297353CC}">
              <c16:uniqueId val="{00000014-50B2-49F0-9DCE-1B08AA32679B}"/>
            </c:ext>
          </c:extLst>
        </c:ser>
        <c:ser>
          <c:idx val="21"/>
          <c:order val="21"/>
          <c:tx>
            <c:strRef>
              <c:f>COM!$J$438</c:f>
              <c:strCache>
                <c:ptCount val="1"/>
              </c:strCache>
            </c:strRef>
          </c:tx>
          <c:spPr>
            <a:solidFill>
              <a:schemeClr val="accent4">
                <a:lumMod val="8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COM!$K$438:$R$438</c:f>
            </c:numRef>
          </c:val>
          <c:extLst>
            <c:ext xmlns:c16="http://schemas.microsoft.com/office/drawing/2014/chart" uri="{C3380CC4-5D6E-409C-BE32-E72D297353CC}">
              <c16:uniqueId val="{00000015-50B2-49F0-9DCE-1B08AA32679B}"/>
            </c:ext>
          </c:extLst>
        </c:ser>
        <c:ser>
          <c:idx val="22"/>
          <c:order val="22"/>
          <c:tx>
            <c:strRef>
              <c:f>COM!$J$439</c:f>
              <c:strCache>
                <c:ptCount val="1"/>
              </c:strCache>
            </c:strRef>
          </c:tx>
          <c:spPr>
            <a:solidFill>
              <a:schemeClr val="accent5">
                <a:lumMod val="8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COM!$K$439:$R$439</c:f>
            </c:numRef>
          </c:val>
          <c:extLst>
            <c:ext xmlns:c16="http://schemas.microsoft.com/office/drawing/2014/chart" uri="{C3380CC4-5D6E-409C-BE32-E72D297353CC}">
              <c16:uniqueId val="{00000016-50B2-49F0-9DCE-1B08AA32679B}"/>
            </c:ext>
          </c:extLst>
        </c:ser>
        <c:ser>
          <c:idx val="23"/>
          <c:order val="23"/>
          <c:tx>
            <c:strRef>
              <c:f>COM!$J$440</c:f>
              <c:strCache>
                <c:ptCount val="1"/>
              </c:strCache>
            </c:strRef>
          </c:tx>
          <c:spPr>
            <a:solidFill>
              <a:schemeClr val="accent6">
                <a:lumMod val="8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COM!$K$440:$R$440</c:f>
            </c:numRef>
          </c:val>
          <c:extLst>
            <c:ext xmlns:c16="http://schemas.microsoft.com/office/drawing/2014/chart" uri="{C3380CC4-5D6E-409C-BE32-E72D297353CC}">
              <c16:uniqueId val="{00000017-50B2-49F0-9DCE-1B08AA32679B}"/>
            </c:ext>
          </c:extLst>
        </c:ser>
        <c:ser>
          <c:idx val="24"/>
          <c:order val="24"/>
          <c:tx>
            <c:strRef>
              <c:f>COM!$J$441</c:f>
              <c:strCache>
                <c:ptCount val="1"/>
              </c:strCache>
            </c:strRef>
          </c:tx>
          <c:spPr>
            <a:solidFill>
              <a:schemeClr val="accent1">
                <a:lumMod val="60000"/>
                <a:lumOff val="4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COM!$K$441:$R$441</c:f>
            </c:numRef>
          </c:val>
          <c:extLst>
            <c:ext xmlns:c16="http://schemas.microsoft.com/office/drawing/2014/chart" uri="{C3380CC4-5D6E-409C-BE32-E72D297353CC}">
              <c16:uniqueId val="{00000018-50B2-49F0-9DCE-1B08AA32679B}"/>
            </c:ext>
          </c:extLst>
        </c:ser>
        <c:ser>
          <c:idx val="25"/>
          <c:order val="25"/>
          <c:tx>
            <c:strRef>
              <c:f>COM!$J$442</c:f>
              <c:strCache>
                <c:ptCount val="1"/>
              </c:strCache>
            </c:strRef>
          </c:tx>
          <c:spPr>
            <a:solidFill>
              <a:schemeClr val="accent2">
                <a:lumMod val="60000"/>
                <a:lumOff val="4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COM!$K$442:$R$442</c:f>
            </c:numRef>
          </c:val>
          <c:extLst>
            <c:ext xmlns:c16="http://schemas.microsoft.com/office/drawing/2014/chart" uri="{C3380CC4-5D6E-409C-BE32-E72D297353CC}">
              <c16:uniqueId val="{00000019-50B2-49F0-9DCE-1B08AA32679B}"/>
            </c:ext>
          </c:extLst>
        </c:ser>
        <c:ser>
          <c:idx val="26"/>
          <c:order val="26"/>
          <c:tx>
            <c:strRef>
              <c:f>COM!$J$443</c:f>
              <c:strCache>
                <c:ptCount val="1"/>
              </c:strCache>
            </c:strRef>
          </c:tx>
          <c:spPr>
            <a:solidFill>
              <a:schemeClr val="accent3">
                <a:lumMod val="60000"/>
                <a:lumOff val="4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COM!$K$443:$R$443</c:f>
            </c:numRef>
          </c:val>
          <c:extLst>
            <c:ext xmlns:c16="http://schemas.microsoft.com/office/drawing/2014/chart" uri="{C3380CC4-5D6E-409C-BE32-E72D297353CC}">
              <c16:uniqueId val="{0000001A-50B2-49F0-9DCE-1B08AA32679B}"/>
            </c:ext>
          </c:extLst>
        </c:ser>
        <c:ser>
          <c:idx val="27"/>
          <c:order val="27"/>
          <c:tx>
            <c:strRef>
              <c:f>COM!$J$444</c:f>
              <c:strCache>
                <c:ptCount val="1"/>
              </c:strCache>
            </c:strRef>
          </c:tx>
          <c:spPr>
            <a:solidFill>
              <a:schemeClr val="accent4">
                <a:lumMod val="60000"/>
                <a:lumOff val="4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COM!$K$444:$R$444</c:f>
            </c:numRef>
          </c:val>
          <c:extLst>
            <c:ext xmlns:c16="http://schemas.microsoft.com/office/drawing/2014/chart" uri="{C3380CC4-5D6E-409C-BE32-E72D297353CC}">
              <c16:uniqueId val="{0000001B-50B2-49F0-9DCE-1B08AA32679B}"/>
            </c:ext>
          </c:extLst>
        </c:ser>
        <c:ser>
          <c:idx val="28"/>
          <c:order val="28"/>
          <c:tx>
            <c:strRef>
              <c:f>COM!$J$445</c:f>
              <c:strCache>
                <c:ptCount val="1"/>
              </c:strCache>
            </c:strRef>
          </c:tx>
          <c:spPr>
            <a:solidFill>
              <a:schemeClr val="accent5">
                <a:lumMod val="60000"/>
                <a:lumOff val="4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COM!$K$445:$R$445</c:f>
            </c:numRef>
          </c:val>
          <c:extLst>
            <c:ext xmlns:c16="http://schemas.microsoft.com/office/drawing/2014/chart" uri="{C3380CC4-5D6E-409C-BE32-E72D297353CC}">
              <c16:uniqueId val="{0000001C-50B2-49F0-9DCE-1B08AA32679B}"/>
            </c:ext>
          </c:extLst>
        </c:ser>
        <c:ser>
          <c:idx val="29"/>
          <c:order val="29"/>
          <c:tx>
            <c:strRef>
              <c:f>COM!$J$446</c:f>
              <c:strCache>
                <c:ptCount val="1"/>
              </c:strCache>
            </c:strRef>
          </c:tx>
          <c:spPr>
            <a:solidFill>
              <a:schemeClr val="accent6">
                <a:lumMod val="60000"/>
                <a:lumOff val="4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COM!$K$446:$R$446</c:f>
            </c:numRef>
          </c:val>
          <c:extLst>
            <c:ext xmlns:c16="http://schemas.microsoft.com/office/drawing/2014/chart" uri="{C3380CC4-5D6E-409C-BE32-E72D297353CC}">
              <c16:uniqueId val="{0000001D-50B2-49F0-9DCE-1B08AA32679B}"/>
            </c:ext>
          </c:extLst>
        </c:ser>
        <c:ser>
          <c:idx val="30"/>
          <c:order val="30"/>
          <c:tx>
            <c:strRef>
              <c:f>COM!$J$447</c:f>
              <c:strCache>
                <c:ptCount val="1"/>
              </c:strCache>
            </c:strRef>
          </c:tx>
          <c:spPr>
            <a:solidFill>
              <a:schemeClr val="accent1">
                <a:lumMod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COM!$K$447:$R$447</c:f>
            </c:numRef>
          </c:val>
          <c:extLst>
            <c:ext xmlns:c16="http://schemas.microsoft.com/office/drawing/2014/chart" uri="{C3380CC4-5D6E-409C-BE32-E72D297353CC}">
              <c16:uniqueId val="{0000001E-50B2-49F0-9DCE-1B08AA32679B}"/>
            </c:ext>
          </c:extLst>
        </c:ser>
        <c:ser>
          <c:idx val="31"/>
          <c:order val="31"/>
          <c:tx>
            <c:strRef>
              <c:f>COM!$J$448</c:f>
              <c:strCache>
                <c:ptCount val="1"/>
              </c:strCache>
            </c:strRef>
          </c:tx>
          <c:spPr>
            <a:solidFill>
              <a:schemeClr val="accent2">
                <a:lumMod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COM!$K$448:$R$448</c:f>
            </c:numRef>
          </c:val>
          <c:extLst>
            <c:ext xmlns:c16="http://schemas.microsoft.com/office/drawing/2014/chart" uri="{C3380CC4-5D6E-409C-BE32-E72D297353CC}">
              <c16:uniqueId val="{0000001F-50B2-49F0-9DCE-1B08AA32679B}"/>
            </c:ext>
          </c:extLst>
        </c:ser>
        <c:ser>
          <c:idx val="32"/>
          <c:order val="32"/>
          <c:tx>
            <c:strRef>
              <c:f>COM!$J$449</c:f>
              <c:strCache>
                <c:ptCount val="1"/>
              </c:strCache>
            </c:strRef>
          </c:tx>
          <c:spPr>
            <a:solidFill>
              <a:schemeClr val="accent3">
                <a:lumMod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COM!$K$449:$R$449</c:f>
            </c:numRef>
          </c:val>
          <c:extLst>
            <c:ext xmlns:c16="http://schemas.microsoft.com/office/drawing/2014/chart" uri="{C3380CC4-5D6E-409C-BE32-E72D297353CC}">
              <c16:uniqueId val="{00000020-50B2-49F0-9DCE-1B08AA32679B}"/>
            </c:ext>
          </c:extLst>
        </c:ser>
        <c:ser>
          <c:idx val="33"/>
          <c:order val="33"/>
          <c:tx>
            <c:strRef>
              <c:f>COM!$J$450</c:f>
              <c:strCache>
                <c:ptCount val="1"/>
              </c:strCache>
            </c:strRef>
          </c:tx>
          <c:spPr>
            <a:solidFill>
              <a:schemeClr val="accent4">
                <a:lumMod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COM!$K$450:$R$450</c:f>
            </c:numRef>
          </c:val>
          <c:extLst>
            <c:ext xmlns:c16="http://schemas.microsoft.com/office/drawing/2014/chart" uri="{C3380CC4-5D6E-409C-BE32-E72D297353CC}">
              <c16:uniqueId val="{00000021-50B2-49F0-9DCE-1B08AA32679B}"/>
            </c:ext>
          </c:extLst>
        </c:ser>
        <c:ser>
          <c:idx val="34"/>
          <c:order val="34"/>
          <c:tx>
            <c:strRef>
              <c:f>COM!$J$451</c:f>
              <c:strCache>
                <c:ptCount val="1"/>
              </c:strCache>
            </c:strRef>
          </c:tx>
          <c:spPr>
            <a:solidFill>
              <a:schemeClr val="accent5">
                <a:lumMod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COM!$K$451:$R$451</c:f>
            </c:numRef>
          </c:val>
          <c:extLst>
            <c:ext xmlns:c16="http://schemas.microsoft.com/office/drawing/2014/chart" uri="{C3380CC4-5D6E-409C-BE32-E72D297353CC}">
              <c16:uniqueId val="{00000022-50B2-49F0-9DCE-1B08AA32679B}"/>
            </c:ext>
          </c:extLst>
        </c:ser>
        <c:ser>
          <c:idx val="35"/>
          <c:order val="35"/>
          <c:tx>
            <c:strRef>
              <c:f>COM!$J$452</c:f>
              <c:strCache>
                <c:ptCount val="1"/>
              </c:strCache>
            </c:strRef>
          </c:tx>
          <c:spPr>
            <a:solidFill>
              <a:schemeClr val="accent6">
                <a:lumMod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COM!$K$452:$R$452</c:f>
            </c:numRef>
          </c:val>
          <c:extLst>
            <c:ext xmlns:c16="http://schemas.microsoft.com/office/drawing/2014/chart" uri="{C3380CC4-5D6E-409C-BE32-E72D297353CC}">
              <c16:uniqueId val="{00000023-50B2-49F0-9DCE-1B08AA32679B}"/>
            </c:ext>
          </c:extLst>
        </c:ser>
        <c:ser>
          <c:idx val="36"/>
          <c:order val="36"/>
          <c:tx>
            <c:strRef>
              <c:f>COM!$J$453</c:f>
              <c:strCache>
                <c:ptCount val="1"/>
              </c:strCache>
            </c:strRef>
          </c:tx>
          <c:spPr>
            <a:solidFill>
              <a:schemeClr val="accent1">
                <a:lumMod val="70000"/>
                <a:lumOff val="3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COM!$K$453:$R$453</c:f>
            </c:numRef>
          </c:val>
          <c:extLst>
            <c:ext xmlns:c16="http://schemas.microsoft.com/office/drawing/2014/chart" uri="{C3380CC4-5D6E-409C-BE32-E72D297353CC}">
              <c16:uniqueId val="{00000024-50B2-49F0-9DCE-1B08AA32679B}"/>
            </c:ext>
          </c:extLst>
        </c:ser>
        <c:ser>
          <c:idx val="37"/>
          <c:order val="37"/>
          <c:tx>
            <c:strRef>
              <c:f>COM!$J$454</c:f>
              <c:strCache>
                <c:ptCount val="1"/>
              </c:strCache>
            </c:strRef>
          </c:tx>
          <c:spPr>
            <a:solidFill>
              <a:schemeClr val="accent2">
                <a:lumMod val="70000"/>
                <a:lumOff val="3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COM!$K$454:$R$454</c:f>
            </c:numRef>
          </c:val>
          <c:extLst>
            <c:ext xmlns:c16="http://schemas.microsoft.com/office/drawing/2014/chart" uri="{C3380CC4-5D6E-409C-BE32-E72D297353CC}">
              <c16:uniqueId val="{00000025-50B2-49F0-9DCE-1B08AA32679B}"/>
            </c:ext>
          </c:extLst>
        </c:ser>
        <c:ser>
          <c:idx val="38"/>
          <c:order val="38"/>
          <c:tx>
            <c:strRef>
              <c:f>COM!$J$455</c:f>
              <c:strCache>
                <c:ptCount val="1"/>
              </c:strCache>
            </c:strRef>
          </c:tx>
          <c:spPr>
            <a:solidFill>
              <a:schemeClr val="accent3">
                <a:lumMod val="70000"/>
                <a:lumOff val="3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COM!$K$455:$R$455</c:f>
            </c:numRef>
          </c:val>
          <c:extLst>
            <c:ext xmlns:c16="http://schemas.microsoft.com/office/drawing/2014/chart" uri="{C3380CC4-5D6E-409C-BE32-E72D297353CC}">
              <c16:uniqueId val="{00000026-50B2-49F0-9DCE-1B08AA32679B}"/>
            </c:ext>
          </c:extLst>
        </c:ser>
        <c:ser>
          <c:idx val="39"/>
          <c:order val="39"/>
          <c:tx>
            <c:strRef>
              <c:f>COM!$J$456</c:f>
              <c:strCache>
                <c:ptCount val="1"/>
              </c:strCache>
            </c:strRef>
          </c:tx>
          <c:spPr>
            <a:solidFill>
              <a:schemeClr val="accent4">
                <a:lumMod val="70000"/>
                <a:lumOff val="3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COM!$K$456:$R$456</c:f>
            </c:numRef>
          </c:val>
          <c:extLst>
            <c:ext xmlns:c16="http://schemas.microsoft.com/office/drawing/2014/chart" uri="{C3380CC4-5D6E-409C-BE32-E72D297353CC}">
              <c16:uniqueId val="{00000027-50B2-49F0-9DCE-1B08AA32679B}"/>
            </c:ext>
          </c:extLst>
        </c:ser>
        <c:ser>
          <c:idx val="40"/>
          <c:order val="40"/>
          <c:tx>
            <c:strRef>
              <c:f>COM!$J$457</c:f>
              <c:strCache>
                <c:ptCount val="1"/>
              </c:strCache>
            </c:strRef>
          </c:tx>
          <c:spPr>
            <a:solidFill>
              <a:schemeClr val="accent5">
                <a:lumMod val="70000"/>
                <a:lumOff val="3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COM!$K$457:$R$457</c:f>
            </c:numRef>
          </c:val>
          <c:extLst>
            <c:ext xmlns:c16="http://schemas.microsoft.com/office/drawing/2014/chart" uri="{C3380CC4-5D6E-409C-BE32-E72D297353CC}">
              <c16:uniqueId val="{00000028-50B2-49F0-9DCE-1B08AA32679B}"/>
            </c:ext>
          </c:extLst>
        </c:ser>
        <c:ser>
          <c:idx val="41"/>
          <c:order val="41"/>
          <c:tx>
            <c:strRef>
              <c:f>COM!$J$458</c:f>
              <c:strCache>
                <c:ptCount val="1"/>
              </c:strCache>
            </c:strRef>
          </c:tx>
          <c:spPr>
            <a:solidFill>
              <a:schemeClr val="accent6">
                <a:lumMod val="70000"/>
                <a:lumOff val="3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COM!$K$458:$R$458</c:f>
            </c:numRef>
          </c:val>
          <c:extLst>
            <c:ext xmlns:c16="http://schemas.microsoft.com/office/drawing/2014/chart" uri="{C3380CC4-5D6E-409C-BE32-E72D297353CC}">
              <c16:uniqueId val="{00000029-50B2-49F0-9DCE-1B08AA32679B}"/>
            </c:ext>
          </c:extLst>
        </c:ser>
        <c:ser>
          <c:idx val="42"/>
          <c:order val="42"/>
          <c:tx>
            <c:strRef>
              <c:f>COM!$J$459</c:f>
              <c:strCache>
                <c:ptCount val="1"/>
              </c:strCache>
            </c:strRef>
          </c:tx>
          <c:spPr>
            <a:solidFill>
              <a:schemeClr val="accent1">
                <a:lumMod val="7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COM!$K$459:$R$459</c:f>
            </c:numRef>
          </c:val>
          <c:extLst>
            <c:ext xmlns:c16="http://schemas.microsoft.com/office/drawing/2014/chart" uri="{C3380CC4-5D6E-409C-BE32-E72D297353CC}">
              <c16:uniqueId val="{0000002A-50B2-49F0-9DCE-1B08AA32679B}"/>
            </c:ext>
          </c:extLst>
        </c:ser>
        <c:ser>
          <c:idx val="43"/>
          <c:order val="43"/>
          <c:tx>
            <c:strRef>
              <c:f>COM!$J$460</c:f>
              <c:strCache>
                <c:ptCount val="1"/>
              </c:strCache>
            </c:strRef>
          </c:tx>
          <c:spPr>
            <a:solidFill>
              <a:schemeClr val="accent2">
                <a:lumMod val="7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COM!$K$460:$R$460</c:f>
            </c:numRef>
          </c:val>
          <c:extLst>
            <c:ext xmlns:c16="http://schemas.microsoft.com/office/drawing/2014/chart" uri="{C3380CC4-5D6E-409C-BE32-E72D297353CC}">
              <c16:uniqueId val="{0000002B-50B2-49F0-9DCE-1B08AA32679B}"/>
            </c:ext>
          </c:extLst>
        </c:ser>
        <c:ser>
          <c:idx val="44"/>
          <c:order val="44"/>
          <c:tx>
            <c:strRef>
              <c:f>COM!$J$461</c:f>
              <c:strCache>
                <c:ptCount val="1"/>
              </c:strCache>
            </c:strRef>
          </c:tx>
          <c:spPr>
            <a:solidFill>
              <a:schemeClr val="accent3">
                <a:lumMod val="7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COM!$K$461:$R$461</c:f>
            </c:numRef>
          </c:val>
          <c:extLst>
            <c:ext xmlns:c16="http://schemas.microsoft.com/office/drawing/2014/chart" uri="{C3380CC4-5D6E-409C-BE32-E72D297353CC}">
              <c16:uniqueId val="{0000002C-50B2-49F0-9DCE-1B08AA32679B}"/>
            </c:ext>
          </c:extLst>
        </c:ser>
        <c:ser>
          <c:idx val="45"/>
          <c:order val="45"/>
          <c:tx>
            <c:strRef>
              <c:f>COM!$J$462</c:f>
              <c:strCache>
                <c:ptCount val="1"/>
              </c:strCache>
            </c:strRef>
          </c:tx>
          <c:spPr>
            <a:solidFill>
              <a:schemeClr val="accent4">
                <a:lumMod val="7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COM!$K$462:$R$462</c:f>
            </c:numRef>
          </c:val>
          <c:extLst>
            <c:ext xmlns:c16="http://schemas.microsoft.com/office/drawing/2014/chart" uri="{C3380CC4-5D6E-409C-BE32-E72D297353CC}">
              <c16:uniqueId val="{0000002D-50B2-49F0-9DCE-1B08AA32679B}"/>
            </c:ext>
          </c:extLst>
        </c:ser>
        <c:ser>
          <c:idx val="46"/>
          <c:order val="46"/>
          <c:tx>
            <c:strRef>
              <c:f>COM!$J$463</c:f>
              <c:strCache>
                <c:ptCount val="1"/>
              </c:strCache>
            </c:strRef>
          </c:tx>
          <c:spPr>
            <a:solidFill>
              <a:schemeClr val="accent5">
                <a:lumMod val="7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COM!$K$463:$R$463</c:f>
            </c:numRef>
          </c:val>
          <c:extLst>
            <c:ext xmlns:c16="http://schemas.microsoft.com/office/drawing/2014/chart" uri="{C3380CC4-5D6E-409C-BE32-E72D297353CC}">
              <c16:uniqueId val="{0000002E-50B2-49F0-9DCE-1B08AA32679B}"/>
            </c:ext>
          </c:extLst>
        </c:ser>
        <c:ser>
          <c:idx val="47"/>
          <c:order val="47"/>
          <c:tx>
            <c:strRef>
              <c:f>COM!$J$464</c:f>
              <c:strCache>
                <c:ptCount val="1"/>
              </c:strCache>
            </c:strRef>
          </c:tx>
          <c:spPr>
            <a:solidFill>
              <a:schemeClr val="accent6">
                <a:lumMod val="7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COM!$K$464:$R$464</c:f>
            </c:numRef>
          </c:val>
          <c:extLst>
            <c:ext xmlns:c16="http://schemas.microsoft.com/office/drawing/2014/chart" uri="{C3380CC4-5D6E-409C-BE32-E72D297353CC}">
              <c16:uniqueId val="{0000002F-50B2-49F0-9DCE-1B08AA32679B}"/>
            </c:ext>
          </c:extLst>
        </c:ser>
        <c:ser>
          <c:idx val="48"/>
          <c:order val="48"/>
          <c:tx>
            <c:strRef>
              <c:f>COM!$J$465</c:f>
              <c:strCache>
                <c:ptCount val="1"/>
              </c:strCache>
            </c:strRef>
          </c:tx>
          <c:spPr>
            <a:solidFill>
              <a:schemeClr val="accent1">
                <a:lumMod val="50000"/>
                <a:lumOff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COM!$K$465:$R$465</c:f>
            </c:numRef>
          </c:val>
          <c:extLst>
            <c:ext xmlns:c16="http://schemas.microsoft.com/office/drawing/2014/chart" uri="{C3380CC4-5D6E-409C-BE32-E72D297353CC}">
              <c16:uniqueId val="{00000030-50B2-49F0-9DCE-1B08AA32679B}"/>
            </c:ext>
          </c:extLst>
        </c:ser>
        <c:ser>
          <c:idx val="49"/>
          <c:order val="49"/>
          <c:tx>
            <c:strRef>
              <c:f>COM!$J$466</c:f>
              <c:strCache>
                <c:ptCount val="1"/>
              </c:strCache>
            </c:strRef>
          </c:tx>
          <c:spPr>
            <a:solidFill>
              <a:schemeClr val="accent2">
                <a:lumMod val="50000"/>
                <a:lumOff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COM!$K$466:$R$466</c:f>
            </c:numRef>
          </c:val>
          <c:extLst>
            <c:ext xmlns:c16="http://schemas.microsoft.com/office/drawing/2014/chart" uri="{C3380CC4-5D6E-409C-BE32-E72D297353CC}">
              <c16:uniqueId val="{00000031-50B2-49F0-9DCE-1B08AA32679B}"/>
            </c:ext>
          </c:extLst>
        </c:ser>
        <c:ser>
          <c:idx val="50"/>
          <c:order val="50"/>
          <c:tx>
            <c:strRef>
              <c:f>COM!$J$467</c:f>
              <c:strCache>
                <c:ptCount val="1"/>
              </c:strCache>
            </c:strRef>
          </c:tx>
          <c:spPr>
            <a:solidFill>
              <a:schemeClr val="accent3">
                <a:lumMod val="50000"/>
                <a:lumOff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COM!$K$467:$R$467</c:f>
            </c:numRef>
          </c:val>
          <c:extLst>
            <c:ext xmlns:c16="http://schemas.microsoft.com/office/drawing/2014/chart" uri="{C3380CC4-5D6E-409C-BE32-E72D297353CC}">
              <c16:uniqueId val="{00000032-50B2-49F0-9DCE-1B08AA32679B}"/>
            </c:ext>
          </c:extLst>
        </c:ser>
        <c:ser>
          <c:idx val="51"/>
          <c:order val="51"/>
          <c:tx>
            <c:strRef>
              <c:f>COM!$J$468</c:f>
              <c:strCache>
                <c:ptCount val="1"/>
              </c:strCache>
            </c:strRef>
          </c:tx>
          <c:spPr>
            <a:solidFill>
              <a:schemeClr val="accent4">
                <a:lumMod val="50000"/>
                <a:lumOff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COM!$K$468:$R$468</c:f>
            </c:numRef>
          </c:val>
          <c:extLst>
            <c:ext xmlns:c16="http://schemas.microsoft.com/office/drawing/2014/chart" uri="{C3380CC4-5D6E-409C-BE32-E72D297353CC}">
              <c16:uniqueId val="{00000033-50B2-49F0-9DCE-1B08AA32679B}"/>
            </c:ext>
          </c:extLst>
        </c:ser>
        <c:ser>
          <c:idx val="52"/>
          <c:order val="52"/>
          <c:tx>
            <c:strRef>
              <c:f>COM!$J$469</c:f>
              <c:strCache>
                <c:ptCount val="1"/>
              </c:strCache>
            </c:strRef>
          </c:tx>
          <c:spPr>
            <a:solidFill>
              <a:schemeClr val="accent5">
                <a:lumMod val="50000"/>
                <a:lumOff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COM!$K$469:$R$469</c:f>
            </c:numRef>
          </c:val>
          <c:extLst>
            <c:ext xmlns:c16="http://schemas.microsoft.com/office/drawing/2014/chart" uri="{C3380CC4-5D6E-409C-BE32-E72D297353CC}">
              <c16:uniqueId val="{00000034-50B2-49F0-9DCE-1B08AA32679B}"/>
            </c:ext>
          </c:extLst>
        </c:ser>
        <c:ser>
          <c:idx val="53"/>
          <c:order val="53"/>
          <c:tx>
            <c:strRef>
              <c:f>COM!$J$470</c:f>
              <c:strCache>
                <c:ptCount val="1"/>
              </c:strCache>
            </c:strRef>
          </c:tx>
          <c:spPr>
            <a:solidFill>
              <a:schemeClr val="accent6">
                <a:lumMod val="50000"/>
                <a:lumOff val="5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COM!$K$470:$R$470</c:f>
            </c:numRef>
          </c:val>
          <c:extLst>
            <c:ext xmlns:c16="http://schemas.microsoft.com/office/drawing/2014/chart" uri="{C3380CC4-5D6E-409C-BE32-E72D297353CC}">
              <c16:uniqueId val="{00000035-50B2-49F0-9DCE-1B08AA32679B}"/>
            </c:ext>
          </c:extLst>
        </c:ser>
        <c:ser>
          <c:idx val="54"/>
          <c:order val="54"/>
          <c:tx>
            <c:strRef>
              <c:f>COM!$J$471</c:f>
              <c:strCache>
                <c:ptCount val="1"/>
              </c:strCache>
            </c:strRef>
          </c:tx>
          <c:spPr>
            <a:solidFill>
              <a:schemeClr val="accent1"/>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COM!$K$471:$R$471</c:f>
            </c:numRef>
          </c:val>
          <c:extLst>
            <c:ext xmlns:c16="http://schemas.microsoft.com/office/drawing/2014/chart" uri="{C3380CC4-5D6E-409C-BE32-E72D297353CC}">
              <c16:uniqueId val="{00000036-50B2-49F0-9DCE-1B08AA32679B}"/>
            </c:ext>
          </c:extLst>
        </c:ser>
        <c:ser>
          <c:idx val="55"/>
          <c:order val="55"/>
          <c:tx>
            <c:strRef>
              <c:f>COM!$J$472</c:f>
              <c:strCache>
                <c:ptCount val="1"/>
              </c:strCache>
            </c:strRef>
          </c:tx>
          <c:spPr>
            <a:solidFill>
              <a:schemeClr val="accent2"/>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COM!$K$472:$R$472</c:f>
            </c:numRef>
          </c:val>
          <c:extLst>
            <c:ext xmlns:c16="http://schemas.microsoft.com/office/drawing/2014/chart" uri="{C3380CC4-5D6E-409C-BE32-E72D297353CC}">
              <c16:uniqueId val="{00000037-50B2-49F0-9DCE-1B08AA32679B}"/>
            </c:ext>
          </c:extLst>
        </c:ser>
        <c:ser>
          <c:idx val="56"/>
          <c:order val="56"/>
          <c:tx>
            <c:strRef>
              <c:f>COM!$J$473</c:f>
              <c:strCache>
                <c:ptCount val="1"/>
              </c:strCache>
            </c:strRef>
          </c:tx>
          <c:spPr>
            <a:solidFill>
              <a:schemeClr val="accent3"/>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COM!$K$473:$R$473</c:f>
            </c:numRef>
          </c:val>
          <c:extLst>
            <c:ext xmlns:c16="http://schemas.microsoft.com/office/drawing/2014/chart" uri="{C3380CC4-5D6E-409C-BE32-E72D297353CC}">
              <c16:uniqueId val="{00000038-50B2-49F0-9DCE-1B08AA32679B}"/>
            </c:ext>
          </c:extLst>
        </c:ser>
        <c:ser>
          <c:idx val="57"/>
          <c:order val="57"/>
          <c:tx>
            <c:strRef>
              <c:f>COM!$J$474</c:f>
              <c:strCache>
                <c:ptCount val="1"/>
              </c:strCache>
            </c:strRef>
          </c:tx>
          <c:spPr>
            <a:solidFill>
              <a:schemeClr val="accent4"/>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COM!$K$474:$R$474</c:f>
            </c:numRef>
          </c:val>
          <c:extLst>
            <c:ext xmlns:c16="http://schemas.microsoft.com/office/drawing/2014/chart" uri="{C3380CC4-5D6E-409C-BE32-E72D297353CC}">
              <c16:uniqueId val="{00000039-50B2-49F0-9DCE-1B08AA32679B}"/>
            </c:ext>
          </c:extLst>
        </c:ser>
        <c:ser>
          <c:idx val="58"/>
          <c:order val="58"/>
          <c:tx>
            <c:strRef>
              <c:f>COM!$J$475</c:f>
              <c:strCache>
                <c:ptCount val="1"/>
              </c:strCache>
            </c:strRef>
          </c:tx>
          <c:spPr>
            <a:solidFill>
              <a:schemeClr val="accent5"/>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COM!$K$475:$R$475</c:f>
            </c:numRef>
          </c:val>
          <c:extLst>
            <c:ext xmlns:c16="http://schemas.microsoft.com/office/drawing/2014/chart" uri="{C3380CC4-5D6E-409C-BE32-E72D297353CC}">
              <c16:uniqueId val="{0000003A-50B2-49F0-9DCE-1B08AA32679B}"/>
            </c:ext>
          </c:extLst>
        </c:ser>
        <c:ser>
          <c:idx val="59"/>
          <c:order val="59"/>
          <c:tx>
            <c:strRef>
              <c:f>COM!$J$476</c:f>
              <c:strCache>
                <c:ptCount val="1"/>
              </c:strCache>
            </c:strRef>
          </c:tx>
          <c:spPr>
            <a:solidFill>
              <a:schemeClr val="accent6"/>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COM!$K$476:$R$476</c:f>
            </c:numRef>
          </c:val>
          <c:extLst>
            <c:ext xmlns:c16="http://schemas.microsoft.com/office/drawing/2014/chart" uri="{C3380CC4-5D6E-409C-BE32-E72D297353CC}">
              <c16:uniqueId val="{0000003B-50B2-49F0-9DCE-1B08AA32679B}"/>
            </c:ext>
          </c:extLst>
        </c:ser>
        <c:ser>
          <c:idx val="60"/>
          <c:order val="60"/>
          <c:tx>
            <c:strRef>
              <c:f>COM!$J$477</c:f>
              <c:strCache>
                <c:ptCount val="1"/>
              </c:strCache>
            </c:strRef>
          </c:tx>
          <c:spPr>
            <a:solidFill>
              <a:schemeClr val="accent1">
                <a:lumMod val="60000"/>
              </a:schemeClr>
            </a:solidFill>
            <a:ln>
              <a:noFill/>
            </a:ln>
            <a:effectLst/>
          </c:spPr>
          <c:invertIfNegative val="0"/>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COM!$K$477:$R$477</c:f>
            </c:numRef>
          </c:val>
          <c:extLst>
            <c:ext xmlns:c16="http://schemas.microsoft.com/office/drawing/2014/chart" uri="{C3380CC4-5D6E-409C-BE32-E72D297353CC}">
              <c16:uniqueId val="{0000003C-50B2-49F0-9DCE-1B08AA32679B}"/>
            </c:ext>
          </c:extLst>
        </c:ser>
        <c:ser>
          <c:idx val="61"/>
          <c:order val="61"/>
          <c:tx>
            <c:strRef>
              <c:f>COM!$J$478</c:f>
              <c:strCache>
                <c:ptCount val="1"/>
                <c:pt idx="0">
                  <c:v>Taux de TF</c:v>
                </c:pt>
              </c:strCache>
            </c:strRef>
          </c:tx>
          <c:spPr>
            <a:solidFill>
              <a:schemeClr val="accent2">
                <a:lumMod val="60000"/>
              </a:schemeClr>
            </a:solidFill>
            <a:ln>
              <a:noFill/>
            </a:ln>
            <a:effectLst/>
          </c:spPr>
          <c:invertIfNegative val="0"/>
          <c:dLbls>
            <c:dLbl>
              <c:idx val="0"/>
              <c:spPr>
                <a:solidFill>
                  <a:schemeClr val="accent2">
                    <a:lumMod val="75000"/>
                  </a:schemeClr>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3D-50B2-49F0-9DCE-1B08AA32679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COM!$K$416:$R$416</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COM!$K$478:$R$478</c:f>
              <c:numCache>
                <c:formatCode>0.00%</c:formatCode>
                <c:ptCount val="8"/>
                <c:pt idx="0">
                  <c:v>0.13</c:v>
                </c:pt>
                <c:pt idx="1">
                  <c:v>0.111</c:v>
                </c:pt>
                <c:pt idx="2">
                  <c:v>0.14419999999999999</c:v>
                </c:pt>
                <c:pt idx="3">
                  <c:v>9.74E-2</c:v>
                </c:pt>
                <c:pt idx="4">
                  <c:v>0.14460000000000001</c:v>
                </c:pt>
                <c:pt idx="5">
                  <c:v>0.1188</c:v>
                </c:pt>
                <c:pt idx="6">
                  <c:v>0.1308</c:v>
                </c:pt>
                <c:pt idx="7">
                  <c:v>0.14430000000000001</c:v>
                </c:pt>
              </c:numCache>
            </c:numRef>
          </c:val>
          <c:extLst>
            <c:ext xmlns:c16="http://schemas.microsoft.com/office/drawing/2014/chart" uri="{C3380CC4-5D6E-409C-BE32-E72D297353CC}">
              <c16:uniqueId val="{0000003E-50B2-49F0-9DCE-1B08AA32679B}"/>
            </c:ext>
          </c:extLst>
        </c:ser>
        <c:dLbls>
          <c:showLegendKey val="0"/>
          <c:showVal val="0"/>
          <c:showCatName val="0"/>
          <c:showSerName val="0"/>
          <c:showPercent val="0"/>
          <c:showBubbleSize val="0"/>
        </c:dLbls>
        <c:gapWidth val="182"/>
        <c:axId val="1041223823"/>
        <c:axId val="1231045087"/>
      </c:barChart>
      <c:catAx>
        <c:axId val="1041223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231045087"/>
        <c:crosses val="autoZero"/>
        <c:auto val="1"/>
        <c:lblAlgn val="ctr"/>
        <c:lblOffset val="100"/>
        <c:noMultiLvlLbl val="0"/>
      </c:catAx>
      <c:valAx>
        <c:axId val="12310450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041223823"/>
        <c:crosses val="autoZero"/>
        <c:crossBetween val="between"/>
      </c:valAx>
      <c:spPr>
        <a:noFill/>
        <a:ln>
          <a:noFill/>
        </a:ln>
        <a:effectLst/>
      </c:spPr>
    </c:plotArea>
    <c:plotVisOnly val="1"/>
    <c:dispBlanksAs val="gap"/>
    <c:showDLblsOverMax val="0"/>
  </c:chart>
  <c:spPr>
    <a:noFill/>
    <a:ln>
      <a:solidFill>
        <a:schemeClr val="accent2">
          <a:lumMod val="75000"/>
        </a:schemeClr>
      </a:solid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fr-FR" sz="1400" b="0" i="0" u="none" strike="noStrike" kern="1200" spc="0" baseline="0" noProof="0">
                <a:solidFill>
                  <a:srgbClr val="C00000"/>
                </a:solidFill>
                <a:latin typeface="+mn-lt"/>
                <a:ea typeface="+mn-ea"/>
                <a:cs typeface="+mn-cs"/>
              </a:defRPr>
            </a:pPr>
            <a:r>
              <a:rPr lang="fr-FR" noProof="0" dirty="0">
                <a:solidFill>
                  <a:srgbClr val="C00000"/>
                </a:solidFill>
              </a:rPr>
              <a:t>Comparaison</a:t>
            </a:r>
            <a:r>
              <a:rPr lang="fr-FR" baseline="0" noProof="0" dirty="0">
                <a:solidFill>
                  <a:srgbClr val="C00000"/>
                </a:solidFill>
              </a:rPr>
              <a:t> des t</a:t>
            </a:r>
            <a:r>
              <a:rPr lang="fr-FR" noProof="0" dirty="0">
                <a:solidFill>
                  <a:srgbClr val="C00000"/>
                </a:solidFill>
              </a:rPr>
              <a:t>aux de TH</a:t>
            </a:r>
          </a:p>
        </c:rich>
      </c:tx>
      <c:overlay val="0"/>
      <c:spPr>
        <a:noFill/>
        <a:ln>
          <a:noFill/>
        </a:ln>
        <a:effectLst/>
      </c:spPr>
      <c:txPr>
        <a:bodyPr rot="0" spcFirstLastPara="1" vertOverflow="ellipsis" vert="horz" wrap="square" anchor="ctr" anchorCtr="1"/>
        <a:lstStyle/>
        <a:p>
          <a:pPr>
            <a:defRPr lang="fr-FR" sz="1400" b="0" i="0" u="none" strike="noStrike" kern="1200" spc="0" baseline="0" noProof="0">
              <a:solidFill>
                <a:srgbClr val="C00000"/>
              </a:solidFill>
              <a:latin typeface="+mn-lt"/>
              <a:ea typeface="+mn-ea"/>
              <a:cs typeface="+mn-cs"/>
            </a:defRPr>
          </a:pPr>
          <a:endParaRPr lang="fr-FR"/>
        </a:p>
      </c:txPr>
    </c:title>
    <c:autoTitleDeleted val="0"/>
    <c:plotArea>
      <c:layout/>
      <c:barChart>
        <c:barDir val="bar"/>
        <c:grouping val="clustered"/>
        <c:varyColors val="0"/>
        <c:ser>
          <c:idx val="0"/>
          <c:order val="0"/>
          <c:tx>
            <c:strRef>
              <c:f>COM!$K$2085</c:f>
              <c:strCache>
                <c:ptCount val="1"/>
                <c:pt idx="0">
                  <c:v>Taux de TF</c:v>
                </c:pt>
              </c:strCache>
            </c:strRef>
          </c:tx>
          <c:spPr>
            <a:solidFill>
              <a:schemeClr val="accent1"/>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COM!$L$2085:$S$2085</c:f>
            </c:numRef>
          </c:val>
          <c:extLst>
            <c:ext xmlns:c16="http://schemas.microsoft.com/office/drawing/2014/chart" uri="{C3380CC4-5D6E-409C-BE32-E72D297353CC}">
              <c16:uniqueId val="{00000000-B37C-4DE3-82A2-3B7F3D0CA03B}"/>
            </c:ext>
          </c:extLst>
        </c:ser>
        <c:ser>
          <c:idx val="1"/>
          <c:order val="1"/>
          <c:tx>
            <c:strRef>
              <c:f>COM!$K$2086</c:f>
              <c:strCache>
                <c:ptCount val="1"/>
              </c:strCache>
            </c:strRef>
          </c:tx>
          <c:spPr>
            <a:solidFill>
              <a:schemeClr val="accent2"/>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COM!$L$2086:$S$2086</c:f>
            </c:numRef>
          </c:val>
          <c:extLst>
            <c:ext xmlns:c16="http://schemas.microsoft.com/office/drawing/2014/chart" uri="{C3380CC4-5D6E-409C-BE32-E72D297353CC}">
              <c16:uniqueId val="{00000001-B37C-4DE3-82A2-3B7F3D0CA03B}"/>
            </c:ext>
          </c:extLst>
        </c:ser>
        <c:ser>
          <c:idx val="2"/>
          <c:order val="2"/>
          <c:tx>
            <c:strRef>
              <c:f>COM!$K$2087</c:f>
              <c:strCache>
                <c:ptCount val="1"/>
              </c:strCache>
            </c:strRef>
          </c:tx>
          <c:spPr>
            <a:solidFill>
              <a:schemeClr val="accent3"/>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COM!$L$2087:$S$2087</c:f>
            </c:numRef>
          </c:val>
          <c:extLst>
            <c:ext xmlns:c16="http://schemas.microsoft.com/office/drawing/2014/chart" uri="{C3380CC4-5D6E-409C-BE32-E72D297353CC}">
              <c16:uniqueId val="{00000002-B37C-4DE3-82A2-3B7F3D0CA03B}"/>
            </c:ext>
          </c:extLst>
        </c:ser>
        <c:ser>
          <c:idx val="3"/>
          <c:order val="3"/>
          <c:tx>
            <c:strRef>
              <c:f>COM!$K$2088</c:f>
              <c:strCache>
                <c:ptCount val="1"/>
              </c:strCache>
            </c:strRef>
          </c:tx>
          <c:spPr>
            <a:solidFill>
              <a:schemeClr val="accent4"/>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COM!$L$2088:$S$2088</c:f>
            </c:numRef>
          </c:val>
          <c:extLst>
            <c:ext xmlns:c16="http://schemas.microsoft.com/office/drawing/2014/chart" uri="{C3380CC4-5D6E-409C-BE32-E72D297353CC}">
              <c16:uniqueId val="{00000003-B37C-4DE3-82A2-3B7F3D0CA03B}"/>
            </c:ext>
          </c:extLst>
        </c:ser>
        <c:ser>
          <c:idx val="4"/>
          <c:order val="4"/>
          <c:tx>
            <c:strRef>
              <c:f>COM!$K$2089</c:f>
              <c:strCache>
                <c:ptCount val="1"/>
              </c:strCache>
            </c:strRef>
          </c:tx>
          <c:spPr>
            <a:solidFill>
              <a:schemeClr val="accent5"/>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COM!$L$2089:$S$2089</c:f>
            </c:numRef>
          </c:val>
          <c:extLst>
            <c:ext xmlns:c16="http://schemas.microsoft.com/office/drawing/2014/chart" uri="{C3380CC4-5D6E-409C-BE32-E72D297353CC}">
              <c16:uniqueId val="{00000004-B37C-4DE3-82A2-3B7F3D0CA03B}"/>
            </c:ext>
          </c:extLst>
        </c:ser>
        <c:ser>
          <c:idx val="5"/>
          <c:order val="5"/>
          <c:tx>
            <c:strRef>
              <c:f>COM!$K$2090</c:f>
              <c:strCache>
                <c:ptCount val="1"/>
              </c:strCache>
            </c:strRef>
          </c:tx>
          <c:spPr>
            <a:solidFill>
              <a:schemeClr val="accent6"/>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COM!$L$2090:$S$2090</c:f>
            </c:numRef>
          </c:val>
          <c:extLst>
            <c:ext xmlns:c16="http://schemas.microsoft.com/office/drawing/2014/chart" uri="{C3380CC4-5D6E-409C-BE32-E72D297353CC}">
              <c16:uniqueId val="{00000005-B37C-4DE3-82A2-3B7F3D0CA03B}"/>
            </c:ext>
          </c:extLst>
        </c:ser>
        <c:ser>
          <c:idx val="6"/>
          <c:order val="6"/>
          <c:tx>
            <c:strRef>
              <c:f>COM!$K$2091</c:f>
              <c:strCache>
                <c:ptCount val="1"/>
              </c:strCache>
            </c:strRef>
          </c:tx>
          <c:spPr>
            <a:solidFill>
              <a:schemeClr val="accent1">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COM!$L$2091:$S$2091</c:f>
            </c:numRef>
          </c:val>
          <c:extLst>
            <c:ext xmlns:c16="http://schemas.microsoft.com/office/drawing/2014/chart" uri="{C3380CC4-5D6E-409C-BE32-E72D297353CC}">
              <c16:uniqueId val="{00000006-B37C-4DE3-82A2-3B7F3D0CA03B}"/>
            </c:ext>
          </c:extLst>
        </c:ser>
        <c:ser>
          <c:idx val="7"/>
          <c:order val="7"/>
          <c:tx>
            <c:strRef>
              <c:f>COM!$K$2092</c:f>
              <c:strCache>
                <c:ptCount val="1"/>
              </c:strCache>
            </c:strRef>
          </c:tx>
          <c:spPr>
            <a:solidFill>
              <a:schemeClr val="accent2">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COM!$L$2092:$S$2092</c:f>
            </c:numRef>
          </c:val>
          <c:extLst>
            <c:ext xmlns:c16="http://schemas.microsoft.com/office/drawing/2014/chart" uri="{C3380CC4-5D6E-409C-BE32-E72D297353CC}">
              <c16:uniqueId val="{00000007-B37C-4DE3-82A2-3B7F3D0CA03B}"/>
            </c:ext>
          </c:extLst>
        </c:ser>
        <c:ser>
          <c:idx val="8"/>
          <c:order val="8"/>
          <c:tx>
            <c:strRef>
              <c:f>COM!$K$2093</c:f>
              <c:strCache>
                <c:ptCount val="1"/>
              </c:strCache>
            </c:strRef>
          </c:tx>
          <c:spPr>
            <a:solidFill>
              <a:schemeClr val="accent3">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COM!$L$2093:$S$2093</c:f>
            </c:numRef>
          </c:val>
          <c:extLst>
            <c:ext xmlns:c16="http://schemas.microsoft.com/office/drawing/2014/chart" uri="{C3380CC4-5D6E-409C-BE32-E72D297353CC}">
              <c16:uniqueId val="{00000008-B37C-4DE3-82A2-3B7F3D0CA03B}"/>
            </c:ext>
          </c:extLst>
        </c:ser>
        <c:ser>
          <c:idx val="9"/>
          <c:order val="9"/>
          <c:tx>
            <c:strRef>
              <c:f>COM!$K$2094</c:f>
              <c:strCache>
                <c:ptCount val="1"/>
              </c:strCache>
            </c:strRef>
          </c:tx>
          <c:spPr>
            <a:solidFill>
              <a:schemeClr val="accent4">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COM!$L$2094:$S$2094</c:f>
            </c:numRef>
          </c:val>
          <c:extLst>
            <c:ext xmlns:c16="http://schemas.microsoft.com/office/drawing/2014/chart" uri="{C3380CC4-5D6E-409C-BE32-E72D297353CC}">
              <c16:uniqueId val="{00000009-B37C-4DE3-82A2-3B7F3D0CA03B}"/>
            </c:ext>
          </c:extLst>
        </c:ser>
        <c:ser>
          <c:idx val="10"/>
          <c:order val="10"/>
          <c:tx>
            <c:strRef>
              <c:f>COM!$K$2095</c:f>
              <c:strCache>
                <c:ptCount val="1"/>
              </c:strCache>
            </c:strRef>
          </c:tx>
          <c:spPr>
            <a:solidFill>
              <a:schemeClr val="accent5">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COM!$L$2095:$S$2095</c:f>
            </c:numRef>
          </c:val>
          <c:extLst>
            <c:ext xmlns:c16="http://schemas.microsoft.com/office/drawing/2014/chart" uri="{C3380CC4-5D6E-409C-BE32-E72D297353CC}">
              <c16:uniqueId val="{0000000A-B37C-4DE3-82A2-3B7F3D0CA03B}"/>
            </c:ext>
          </c:extLst>
        </c:ser>
        <c:ser>
          <c:idx val="11"/>
          <c:order val="11"/>
          <c:tx>
            <c:strRef>
              <c:f>COM!$K$2096</c:f>
              <c:strCache>
                <c:ptCount val="1"/>
              </c:strCache>
            </c:strRef>
          </c:tx>
          <c:spPr>
            <a:solidFill>
              <a:schemeClr val="accent6">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COM!$L$2096:$S$2096</c:f>
            </c:numRef>
          </c:val>
          <c:extLst>
            <c:ext xmlns:c16="http://schemas.microsoft.com/office/drawing/2014/chart" uri="{C3380CC4-5D6E-409C-BE32-E72D297353CC}">
              <c16:uniqueId val="{0000000B-B37C-4DE3-82A2-3B7F3D0CA03B}"/>
            </c:ext>
          </c:extLst>
        </c:ser>
        <c:ser>
          <c:idx val="12"/>
          <c:order val="12"/>
          <c:tx>
            <c:strRef>
              <c:f>COM!$K$2097</c:f>
              <c:strCache>
                <c:ptCount val="1"/>
              </c:strCache>
            </c:strRef>
          </c:tx>
          <c:spPr>
            <a:solidFill>
              <a:schemeClr val="accent1">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COM!$L$2097:$S$2097</c:f>
            </c:numRef>
          </c:val>
          <c:extLst>
            <c:ext xmlns:c16="http://schemas.microsoft.com/office/drawing/2014/chart" uri="{C3380CC4-5D6E-409C-BE32-E72D297353CC}">
              <c16:uniqueId val="{0000000C-B37C-4DE3-82A2-3B7F3D0CA03B}"/>
            </c:ext>
          </c:extLst>
        </c:ser>
        <c:ser>
          <c:idx val="13"/>
          <c:order val="13"/>
          <c:tx>
            <c:strRef>
              <c:f>COM!$K$2098</c:f>
              <c:strCache>
                <c:ptCount val="1"/>
              </c:strCache>
            </c:strRef>
          </c:tx>
          <c:spPr>
            <a:solidFill>
              <a:schemeClr val="accent2">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COM!$L$2098:$S$2098</c:f>
            </c:numRef>
          </c:val>
          <c:extLst>
            <c:ext xmlns:c16="http://schemas.microsoft.com/office/drawing/2014/chart" uri="{C3380CC4-5D6E-409C-BE32-E72D297353CC}">
              <c16:uniqueId val="{0000000D-B37C-4DE3-82A2-3B7F3D0CA03B}"/>
            </c:ext>
          </c:extLst>
        </c:ser>
        <c:ser>
          <c:idx val="14"/>
          <c:order val="14"/>
          <c:tx>
            <c:strRef>
              <c:f>COM!$K$2099</c:f>
              <c:strCache>
                <c:ptCount val="1"/>
              </c:strCache>
            </c:strRef>
          </c:tx>
          <c:spPr>
            <a:solidFill>
              <a:schemeClr val="accent3">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COM!$L$2099:$S$2099</c:f>
            </c:numRef>
          </c:val>
          <c:extLst>
            <c:ext xmlns:c16="http://schemas.microsoft.com/office/drawing/2014/chart" uri="{C3380CC4-5D6E-409C-BE32-E72D297353CC}">
              <c16:uniqueId val="{0000000E-B37C-4DE3-82A2-3B7F3D0CA03B}"/>
            </c:ext>
          </c:extLst>
        </c:ser>
        <c:ser>
          <c:idx val="15"/>
          <c:order val="15"/>
          <c:tx>
            <c:strRef>
              <c:f>COM!$K$2100</c:f>
              <c:strCache>
                <c:ptCount val="1"/>
              </c:strCache>
            </c:strRef>
          </c:tx>
          <c:spPr>
            <a:solidFill>
              <a:schemeClr val="accent4">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COM!$L$2100:$S$2100</c:f>
            </c:numRef>
          </c:val>
          <c:extLst>
            <c:ext xmlns:c16="http://schemas.microsoft.com/office/drawing/2014/chart" uri="{C3380CC4-5D6E-409C-BE32-E72D297353CC}">
              <c16:uniqueId val="{0000000F-B37C-4DE3-82A2-3B7F3D0CA03B}"/>
            </c:ext>
          </c:extLst>
        </c:ser>
        <c:ser>
          <c:idx val="16"/>
          <c:order val="16"/>
          <c:tx>
            <c:strRef>
              <c:f>COM!$K$2101</c:f>
              <c:strCache>
                <c:ptCount val="1"/>
              </c:strCache>
            </c:strRef>
          </c:tx>
          <c:spPr>
            <a:solidFill>
              <a:schemeClr val="accent5">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COM!$L$2101:$S$2101</c:f>
            </c:numRef>
          </c:val>
          <c:extLst>
            <c:ext xmlns:c16="http://schemas.microsoft.com/office/drawing/2014/chart" uri="{C3380CC4-5D6E-409C-BE32-E72D297353CC}">
              <c16:uniqueId val="{00000010-B37C-4DE3-82A2-3B7F3D0CA03B}"/>
            </c:ext>
          </c:extLst>
        </c:ser>
        <c:ser>
          <c:idx val="17"/>
          <c:order val="17"/>
          <c:tx>
            <c:strRef>
              <c:f>COM!$K$2102</c:f>
              <c:strCache>
                <c:ptCount val="1"/>
              </c:strCache>
            </c:strRef>
          </c:tx>
          <c:spPr>
            <a:solidFill>
              <a:schemeClr val="accent6">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COM!$L$2102:$S$2102</c:f>
            </c:numRef>
          </c:val>
          <c:extLst>
            <c:ext xmlns:c16="http://schemas.microsoft.com/office/drawing/2014/chart" uri="{C3380CC4-5D6E-409C-BE32-E72D297353CC}">
              <c16:uniqueId val="{00000011-B37C-4DE3-82A2-3B7F3D0CA03B}"/>
            </c:ext>
          </c:extLst>
        </c:ser>
        <c:ser>
          <c:idx val="18"/>
          <c:order val="18"/>
          <c:tx>
            <c:strRef>
              <c:f>COM!$K$2103</c:f>
              <c:strCache>
                <c:ptCount val="1"/>
              </c:strCache>
            </c:strRef>
          </c:tx>
          <c:spPr>
            <a:solidFill>
              <a:schemeClr val="accent1">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COM!$L$2103:$S$2103</c:f>
            </c:numRef>
          </c:val>
          <c:extLst>
            <c:ext xmlns:c16="http://schemas.microsoft.com/office/drawing/2014/chart" uri="{C3380CC4-5D6E-409C-BE32-E72D297353CC}">
              <c16:uniqueId val="{00000012-B37C-4DE3-82A2-3B7F3D0CA03B}"/>
            </c:ext>
          </c:extLst>
        </c:ser>
        <c:ser>
          <c:idx val="19"/>
          <c:order val="19"/>
          <c:tx>
            <c:strRef>
              <c:f>COM!$K$2104</c:f>
              <c:strCache>
                <c:ptCount val="1"/>
              </c:strCache>
            </c:strRef>
          </c:tx>
          <c:spPr>
            <a:solidFill>
              <a:schemeClr val="accent2">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COM!$L$2104:$S$2104</c:f>
            </c:numRef>
          </c:val>
          <c:extLst>
            <c:ext xmlns:c16="http://schemas.microsoft.com/office/drawing/2014/chart" uri="{C3380CC4-5D6E-409C-BE32-E72D297353CC}">
              <c16:uniqueId val="{00000013-B37C-4DE3-82A2-3B7F3D0CA03B}"/>
            </c:ext>
          </c:extLst>
        </c:ser>
        <c:ser>
          <c:idx val="20"/>
          <c:order val="20"/>
          <c:tx>
            <c:strRef>
              <c:f>COM!$K$2105</c:f>
              <c:strCache>
                <c:ptCount val="1"/>
              </c:strCache>
            </c:strRef>
          </c:tx>
          <c:spPr>
            <a:solidFill>
              <a:schemeClr val="accent3">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COM!$L$2105:$S$2105</c:f>
            </c:numRef>
          </c:val>
          <c:extLst>
            <c:ext xmlns:c16="http://schemas.microsoft.com/office/drawing/2014/chart" uri="{C3380CC4-5D6E-409C-BE32-E72D297353CC}">
              <c16:uniqueId val="{00000014-B37C-4DE3-82A2-3B7F3D0CA03B}"/>
            </c:ext>
          </c:extLst>
        </c:ser>
        <c:ser>
          <c:idx val="21"/>
          <c:order val="21"/>
          <c:tx>
            <c:strRef>
              <c:f>COM!$K$2106</c:f>
              <c:strCache>
                <c:ptCount val="1"/>
              </c:strCache>
            </c:strRef>
          </c:tx>
          <c:spPr>
            <a:solidFill>
              <a:schemeClr val="accent4">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COM!$L$2106:$S$2106</c:f>
            </c:numRef>
          </c:val>
          <c:extLst>
            <c:ext xmlns:c16="http://schemas.microsoft.com/office/drawing/2014/chart" uri="{C3380CC4-5D6E-409C-BE32-E72D297353CC}">
              <c16:uniqueId val="{00000015-B37C-4DE3-82A2-3B7F3D0CA03B}"/>
            </c:ext>
          </c:extLst>
        </c:ser>
        <c:ser>
          <c:idx val="22"/>
          <c:order val="22"/>
          <c:tx>
            <c:strRef>
              <c:f>COM!$K$2107</c:f>
              <c:strCache>
                <c:ptCount val="1"/>
              </c:strCache>
            </c:strRef>
          </c:tx>
          <c:spPr>
            <a:solidFill>
              <a:schemeClr val="accent5">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COM!$L$2107:$S$2107</c:f>
            </c:numRef>
          </c:val>
          <c:extLst>
            <c:ext xmlns:c16="http://schemas.microsoft.com/office/drawing/2014/chart" uri="{C3380CC4-5D6E-409C-BE32-E72D297353CC}">
              <c16:uniqueId val="{00000016-B37C-4DE3-82A2-3B7F3D0CA03B}"/>
            </c:ext>
          </c:extLst>
        </c:ser>
        <c:ser>
          <c:idx val="23"/>
          <c:order val="23"/>
          <c:tx>
            <c:strRef>
              <c:f>COM!$K$2108</c:f>
              <c:strCache>
                <c:ptCount val="1"/>
              </c:strCache>
            </c:strRef>
          </c:tx>
          <c:spPr>
            <a:solidFill>
              <a:schemeClr val="accent6">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COM!$L$2108:$S$2108</c:f>
            </c:numRef>
          </c:val>
          <c:extLst>
            <c:ext xmlns:c16="http://schemas.microsoft.com/office/drawing/2014/chart" uri="{C3380CC4-5D6E-409C-BE32-E72D297353CC}">
              <c16:uniqueId val="{00000017-B37C-4DE3-82A2-3B7F3D0CA03B}"/>
            </c:ext>
          </c:extLst>
        </c:ser>
        <c:ser>
          <c:idx val="24"/>
          <c:order val="24"/>
          <c:tx>
            <c:strRef>
              <c:f>COM!$K$2109</c:f>
              <c:strCache>
                <c:ptCount val="1"/>
              </c:strCache>
            </c:strRef>
          </c:tx>
          <c:spPr>
            <a:solidFill>
              <a:schemeClr val="accent1">
                <a:lumMod val="60000"/>
                <a:lumOff val="4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COM!$L$2109:$S$2109</c:f>
            </c:numRef>
          </c:val>
          <c:extLst>
            <c:ext xmlns:c16="http://schemas.microsoft.com/office/drawing/2014/chart" uri="{C3380CC4-5D6E-409C-BE32-E72D297353CC}">
              <c16:uniqueId val="{00000018-B37C-4DE3-82A2-3B7F3D0CA03B}"/>
            </c:ext>
          </c:extLst>
        </c:ser>
        <c:ser>
          <c:idx val="25"/>
          <c:order val="25"/>
          <c:tx>
            <c:strRef>
              <c:f>COM!$K$2110</c:f>
              <c:strCache>
                <c:ptCount val="1"/>
              </c:strCache>
            </c:strRef>
          </c:tx>
          <c:spPr>
            <a:solidFill>
              <a:schemeClr val="accent2">
                <a:lumMod val="60000"/>
                <a:lumOff val="4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COM!$L$2110:$S$2110</c:f>
            </c:numRef>
          </c:val>
          <c:extLst>
            <c:ext xmlns:c16="http://schemas.microsoft.com/office/drawing/2014/chart" uri="{C3380CC4-5D6E-409C-BE32-E72D297353CC}">
              <c16:uniqueId val="{00000019-B37C-4DE3-82A2-3B7F3D0CA03B}"/>
            </c:ext>
          </c:extLst>
        </c:ser>
        <c:ser>
          <c:idx val="26"/>
          <c:order val="26"/>
          <c:tx>
            <c:strRef>
              <c:f>COM!$K$2111</c:f>
              <c:strCache>
                <c:ptCount val="1"/>
              </c:strCache>
            </c:strRef>
          </c:tx>
          <c:spPr>
            <a:solidFill>
              <a:schemeClr val="accent3">
                <a:lumMod val="60000"/>
                <a:lumOff val="4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COM!$L$2111:$S$2111</c:f>
            </c:numRef>
          </c:val>
          <c:extLst>
            <c:ext xmlns:c16="http://schemas.microsoft.com/office/drawing/2014/chart" uri="{C3380CC4-5D6E-409C-BE32-E72D297353CC}">
              <c16:uniqueId val="{0000001A-B37C-4DE3-82A2-3B7F3D0CA03B}"/>
            </c:ext>
          </c:extLst>
        </c:ser>
        <c:ser>
          <c:idx val="27"/>
          <c:order val="27"/>
          <c:tx>
            <c:strRef>
              <c:f>COM!$K$2112</c:f>
              <c:strCache>
                <c:ptCount val="1"/>
              </c:strCache>
            </c:strRef>
          </c:tx>
          <c:spPr>
            <a:solidFill>
              <a:schemeClr val="accent4">
                <a:lumMod val="60000"/>
                <a:lumOff val="4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COM!$L$2112:$S$2112</c:f>
            </c:numRef>
          </c:val>
          <c:extLst>
            <c:ext xmlns:c16="http://schemas.microsoft.com/office/drawing/2014/chart" uri="{C3380CC4-5D6E-409C-BE32-E72D297353CC}">
              <c16:uniqueId val="{0000001B-B37C-4DE3-82A2-3B7F3D0CA03B}"/>
            </c:ext>
          </c:extLst>
        </c:ser>
        <c:ser>
          <c:idx val="28"/>
          <c:order val="28"/>
          <c:tx>
            <c:strRef>
              <c:f>COM!$K$2113</c:f>
              <c:strCache>
                <c:ptCount val="1"/>
              </c:strCache>
            </c:strRef>
          </c:tx>
          <c:spPr>
            <a:solidFill>
              <a:schemeClr val="accent5">
                <a:lumMod val="60000"/>
                <a:lumOff val="4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COM!$L$2113:$S$2113</c:f>
            </c:numRef>
          </c:val>
          <c:extLst>
            <c:ext xmlns:c16="http://schemas.microsoft.com/office/drawing/2014/chart" uri="{C3380CC4-5D6E-409C-BE32-E72D297353CC}">
              <c16:uniqueId val="{0000001C-B37C-4DE3-82A2-3B7F3D0CA03B}"/>
            </c:ext>
          </c:extLst>
        </c:ser>
        <c:ser>
          <c:idx val="29"/>
          <c:order val="29"/>
          <c:tx>
            <c:strRef>
              <c:f>COM!$K$2114</c:f>
              <c:strCache>
                <c:ptCount val="1"/>
              </c:strCache>
            </c:strRef>
          </c:tx>
          <c:spPr>
            <a:solidFill>
              <a:schemeClr val="accent6">
                <a:lumMod val="60000"/>
                <a:lumOff val="4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COM!$L$2114:$S$2114</c:f>
            </c:numRef>
          </c:val>
          <c:extLst>
            <c:ext xmlns:c16="http://schemas.microsoft.com/office/drawing/2014/chart" uri="{C3380CC4-5D6E-409C-BE32-E72D297353CC}">
              <c16:uniqueId val="{0000001D-B37C-4DE3-82A2-3B7F3D0CA03B}"/>
            </c:ext>
          </c:extLst>
        </c:ser>
        <c:ser>
          <c:idx val="30"/>
          <c:order val="30"/>
          <c:tx>
            <c:strRef>
              <c:f>COM!$K$2115</c:f>
              <c:strCache>
                <c:ptCount val="1"/>
              </c:strCache>
            </c:strRef>
          </c:tx>
          <c:spPr>
            <a:solidFill>
              <a:schemeClr val="accent1">
                <a:lumMod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COM!$L$2115:$S$2115</c:f>
            </c:numRef>
          </c:val>
          <c:extLst>
            <c:ext xmlns:c16="http://schemas.microsoft.com/office/drawing/2014/chart" uri="{C3380CC4-5D6E-409C-BE32-E72D297353CC}">
              <c16:uniqueId val="{0000001E-B37C-4DE3-82A2-3B7F3D0CA03B}"/>
            </c:ext>
          </c:extLst>
        </c:ser>
        <c:ser>
          <c:idx val="31"/>
          <c:order val="31"/>
          <c:tx>
            <c:strRef>
              <c:f>COM!$K$2116</c:f>
              <c:strCache>
                <c:ptCount val="1"/>
              </c:strCache>
            </c:strRef>
          </c:tx>
          <c:spPr>
            <a:solidFill>
              <a:schemeClr val="accent2">
                <a:lumMod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COM!$L$2116:$S$2116</c:f>
            </c:numRef>
          </c:val>
          <c:extLst>
            <c:ext xmlns:c16="http://schemas.microsoft.com/office/drawing/2014/chart" uri="{C3380CC4-5D6E-409C-BE32-E72D297353CC}">
              <c16:uniqueId val="{0000001F-B37C-4DE3-82A2-3B7F3D0CA03B}"/>
            </c:ext>
          </c:extLst>
        </c:ser>
        <c:ser>
          <c:idx val="32"/>
          <c:order val="32"/>
          <c:tx>
            <c:strRef>
              <c:f>COM!$K$2117</c:f>
              <c:strCache>
                <c:ptCount val="1"/>
              </c:strCache>
            </c:strRef>
          </c:tx>
          <c:spPr>
            <a:solidFill>
              <a:schemeClr val="accent3">
                <a:lumMod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COM!$L$2117:$S$2117</c:f>
            </c:numRef>
          </c:val>
          <c:extLst>
            <c:ext xmlns:c16="http://schemas.microsoft.com/office/drawing/2014/chart" uri="{C3380CC4-5D6E-409C-BE32-E72D297353CC}">
              <c16:uniqueId val="{00000020-B37C-4DE3-82A2-3B7F3D0CA03B}"/>
            </c:ext>
          </c:extLst>
        </c:ser>
        <c:ser>
          <c:idx val="33"/>
          <c:order val="33"/>
          <c:tx>
            <c:strRef>
              <c:f>COM!$K$2118</c:f>
              <c:strCache>
                <c:ptCount val="1"/>
              </c:strCache>
            </c:strRef>
          </c:tx>
          <c:spPr>
            <a:solidFill>
              <a:schemeClr val="accent4">
                <a:lumMod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COM!$L$2118:$S$2118</c:f>
            </c:numRef>
          </c:val>
          <c:extLst>
            <c:ext xmlns:c16="http://schemas.microsoft.com/office/drawing/2014/chart" uri="{C3380CC4-5D6E-409C-BE32-E72D297353CC}">
              <c16:uniqueId val="{00000021-B37C-4DE3-82A2-3B7F3D0CA03B}"/>
            </c:ext>
          </c:extLst>
        </c:ser>
        <c:ser>
          <c:idx val="34"/>
          <c:order val="34"/>
          <c:tx>
            <c:strRef>
              <c:f>COM!$K$2119</c:f>
              <c:strCache>
                <c:ptCount val="1"/>
              </c:strCache>
            </c:strRef>
          </c:tx>
          <c:spPr>
            <a:solidFill>
              <a:schemeClr val="accent5">
                <a:lumMod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COM!$L$2119:$S$2119</c:f>
            </c:numRef>
          </c:val>
          <c:extLst>
            <c:ext xmlns:c16="http://schemas.microsoft.com/office/drawing/2014/chart" uri="{C3380CC4-5D6E-409C-BE32-E72D297353CC}">
              <c16:uniqueId val="{00000022-B37C-4DE3-82A2-3B7F3D0CA03B}"/>
            </c:ext>
          </c:extLst>
        </c:ser>
        <c:ser>
          <c:idx val="35"/>
          <c:order val="35"/>
          <c:tx>
            <c:strRef>
              <c:f>COM!$K$2120</c:f>
              <c:strCache>
                <c:ptCount val="1"/>
              </c:strCache>
            </c:strRef>
          </c:tx>
          <c:spPr>
            <a:solidFill>
              <a:schemeClr val="accent6">
                <a:lumMod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COM!$L$2120:$S$2120</c:f>
            </c:numRef>
          </c:val>
          <c:extLst>
            <c:ext xmlns:c16="http://schemas.microsoft.com/office/drawing/2014/chart" uri="{C3380CC4-5D6E-409C-BE32-E72D297353CC}">
              <c16:uniqueId val="{00000023-B37C-4DE3-82A2-3B7F3D0CA03B}"/>
            </c:ext>
          </c:extLst>
        </c:ser>
        <c:ser>
          <c:idx val="36"/>
          <c:order val="36"/>
          <c:tx>
            <c:strRef>
              <c:f>COM!$K$2121</c:f>
              <c:strCache>
                <c:ptCount val="1"/>
              </c:strCache>
            </c:strRef>
          </c:tx>
          <c:spPr>
            <a:solidFill>
              <a:schemeClr val="accent1">
                <a:lumMod val="70000"/>
                <a:lumOff val="3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COM!$L$2121:$S$2121</c:f>
            </c:numRef>
          </c:val>
          <c:extLst>
            <c:ext xmlns:c16="http://schemas.microsoft.com/office/drawing/2014/chart" uri="{C3380CC4-5D6E-409C-BE32-E72D297353CC}">
              <c16:uniqueId val="{00000024-B37C-4DE3-82A2-3B7F3D0CA03B}"/>
            </c:ext>
          </c:extLst>
        </c:ser>
        <c:ser>
          <c:idx val="37"/>
          <c:order val="37"/>
          <c:tx>
            <c:strRef>
              <c:f>COM!$K$2122</c:f>
              <c:strCache>
                <c:ptCount val="1"/>
              </c:strCache>
            </c:strRef>
          </c:tx>
          <c:spPr>
            <a:solidFill>
              <a:schemeClr val="accent2">
                <a:lumMod val="70000"/>
                <a:lumOff val="3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COM!$L$2122:$S$2122</c:f>
            </c:numRef>
          </c:val>
          <c:extLst>
            <c:ext xmlns:c16="http://schemas.microsoft.com/office/drawing/2014/chart" uri="{C3380CC4-5D6E-409C-BE32-E72D297353CC}">
              <c16:uniqueId val="{00000025-B37C-4DE3-82A2-3B7F3D0CA03B}"/>
            </c:ext>
          </c:extLst>
        </c:ser>
        <c:ser>
          <c:idx val="38"/>
          <c:order val="38"/>
          <c:tx>
            <c:strRef>
              <c:f>COM!$K$2123</c:f>
              <c:strCache>
                <c:ptCount val="1"/>
              </c:strCache>
            </c:strRef>
          </c:tx>
          <c:spPr>
            <a:solidFill>
              <a:schemeClr val="accent3">
                <a:lumMod val="70000"/>
                <a:lumOff val="3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COM!$L$2123:$S$2123</c:f>
            </c:numRef>
          </c:val>
          <c:extLst>
            <c:ext xmlns:c16="http://schemas.microsoft.com/office/drawing/2014/chart" uri="{C3380CC4-5D6E-409C-BE32-E72D297353CC}">
              <c16:uniqueId val="{00000026-B37C-4DE3-82A2-3B7F3D0CA03B}"/>
            </c:ext>
          </c:extLst>
        </c:ser>
        <c:ser>
          <c:idx val="39"/>
          <c:order val="39"/>
          <c:tx>
            <c:strRef>
              <c:f>COM!$K$2124</c:f>
              <c:strCache>
                <c:ptCount val="1"/>
              </c:strCache>
            </c:strRef>
          </c:tx>
          <c:spPr>
            <a:solidFill>
              <a:schemeClr val="accent4">
                <a:lumMod val="70000"/>
                <a:lumOff val="3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COM!$L$2124:$S$2124</c:f>
            </c:numRef>
          </c:val>
          <c:extLst>
            <c:ext xmlns:c16="http://schemas.microsoft.com/office/drawing/2014/chart" uri="{C3380CC4-5D6E-409C-BE32-E72D297353CC}">
              <c16:uniqueId val="{00000027-B37C-4DE3-82A2-3B7F3D0CA03B}"/>
            </c:ext>
          </c:extLst>
        </c:ser>
        <c:ser>
          <c:idx val="40"/>
          <c:order val="40"/>
          <c:tx>
            <c:strRef>
              <c:f>COM!$K$2125</c:f>
              <c:strCache>
                <c:ptCount val="1"/>
              </c:strCache>
            </c:strRef>
          </c:tx>
          <c:spPr>
            <a:solidFill>
              <a:schemeClr val="accent5">
                <a:lumMod val="70000"/>
                <a:lumOff val="3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COM!$L$2125:$S$2125</c:f>
            </c:numRef>
          </c:val>
          <c:extLst>
            <c:ext xmlns:c16="http://schemas.microsoft.com/office/drawing/2014/chart" uri="{C3380CC4-5D6E-409C-BE32-E72D297353CC}">
              <c16:uniqueId val="{00000028-B37C-4DE3-82A2-3B7F3D0CA03B}"/>
            </c:ext>
          </c:extLst>
        </c:ser>
        <c:ser>
          <c:idx val="41"/>
          <c:order val="41"/>
          <c:tx>
            <c:strRef>
              <c:f>COM!$K$2126</c:f>
              <c:strCache>
                <c:ptCount val="1"/>
              </c:strCache>
            </c:strRef>
          </c:tx>
          <c:spPr>
            <a:solidFill>
              <a:schemeClr val="accent6">
                <a:lumMod val="70000"/>
                <a:lumOff val="3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COM!$L$2126:$S$2126</c:f>
            </c:numRef>
          </c:val>
          <c:extLst>
            <c:ext xmlns:c16="http://schemas.microsoft.com/office/drawing/2014/chart" uri="{C3380CC4-5D6E-409C-BE32-E72D297353CC}">
              <c16:uniqueId val="{00000029-B37C-4DE3-82A2-3B7F3D0CA03B}"/>
            </c:ext>
          </c:extLst>
        </c:ser>
        <c:ser>
          <c:idx val="42"/>
          <c:order val="42"/>
          <c:tx>
            <c:strRef>
              <c:f>COM!$K$2127</c:f>
              <c:strCache>
                <c:ptCount val="1"/>
              </c:strCache>
            </c:strRef>
          </c:tx>
          <c:spPr>
            <a:solidFill>
              <a:schemeClr val="accent1">
                <a:lumMod val="7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COM!$L$2127:$S$2127</c:f>
            </c:numRef>
          </c:val>
          <c:extLst>
            <c:ext xmlns:c16="http://schemas.microsoft.com/office/drawing/2014/chart" uri="{C3380CC4-5D6E-409C-BE32-E72D297353CC}">
              <c16:uniqueId val="{0000002A-B37C-4DE3-82A2-3B7F3D0CA03B}"/>
            </c:ext>
          </c:extLst>
        </c:ser>
        <c:ser>
          <c:idx val="43"/>
          <c:order val="43"/>
          <c:tx>
            <c:strRef>
              <c:f>COM!$K$2128</c:f>
              <c:strCache>
                <c:ptCount val="1"/>
              </c:strCache>
            </c:strRef>
          </c:tx>
          <c:spPr>
            <a:solidFill>
              <a:schemeClr val="accent2">
                <a:lumMod val="7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COM!$L$2128:$S$2128</c:f>
            </c:numRef>
          </c:val>
          <c:extLst>
            <c:ext xmlns:c16="http://schemas.microsoft.com/office/drawing/2014/chart" uri="{C3380CC4-5D6E-409C-BE32-E72D297353CC}">
              <c16:uniqueId val="{0000002B-B37C-4DE3-82A2-3B7F3D0CA03B}"/>
            </c:ext>
          </c:extLst>
        </c:ser>
        <c:ser>
          <c:idx val="44"/>
          <c:order val="44"/>
          <c:tx>
            <c:strRef>
              <c:f>COM!$K$2129</c:f>
              <c:strCache>
                <c:ptCount val="1"/>
              </c:strCache>
            </c:strRef>
          </c:tx>
          <c:spPr>
            <a:solidFill>
              <a:schemeClr val="accent3">
                <a:lumMod val="7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COM!$L$2129:$S$2129</c:f>
            </c:numRef>
          </c:val>
          <c:extLst>
            <c:ext xmlns:c16="http://schemas.microsoft.com/office/drawing/2014/chart" uri="{C3380CC4-5D6E-409C-BE32-E72D297353CC}">
              <c16:uniqueId val="{0000002C-B37C-4DE3-82A2-3B7F3D0CA03B}"/>
            </c:ext>
          </c:extLst>
        </c:ser>
        <c:ser>
          <c:idx val="45"/>
          <c:order val="45"/>
          <c:tx>
            <c:strRef>
              <c:f>COM!$K$2130</c:f>
              <c:strCache>
                <c:ptCount val="1"/>
              </c:strCache>
            </c:strRef>
          </c:tx>
          <c:spPr>
            <a:solidFill>
              <a:schemeClr val="accent4">
                <a:lumMod val="7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COM!$L$2130:$S$2130</c:f>
            </c:numRef>
          </c:val>
          <c:extLst>
            <c:ext xmlns:c16="http://schemas.microsoft.com/office/drawing/2014/chart" uri="{C3380CC4-5D6E-409C-BE32-E72D297353CC}">
              <c16:uniqueId val="{0000002D-B37C-4DE3-82A2-3B7F3D0CA03B}"/>
            </c:ext>
          </c:extLst>
        </c:ser>
        <c:ser>
          <c:idx val="46"/>
          <c:order val="46"/>
          <c:tx>
            <c:strRef>
              <c:f>COM!$K$2131</c:f>
              <c:strCache>
                <c:ptCount val="1"/>
              </c:strCache>
            </c:strRef>
          </c:tx>
          <c:spPr>
            <a:solidFill>
              <a:schemeClr val="accent5">
                <a:lumMod val="7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COM!$L$2131:$S$2131</c:f>
            </c:numRef>
          </c:val>
          <c:extLst>
            <c:ext xmlns:c16="http://schemas.microsoft.com/office/drawing/2014/chart" uri="{C3380CC4-5D6E-409C-BE32-E72D297353CC}">
              <c16:uniqueId val="{0000002E-B37C-4DE3-82A2-3B7F3D0CA03B}"/>
            </c:ext>
          </c:extLst>
        </c:ser>
        <c:ser>
          <c:idx val="47"/>
          <c:order val="47"/>
          <c:tx>
            <c:strRef>
              <c:f>COM!$K$2132</c:f>
              <c:strCache>
                <c:ptCount val="1"/>
              </c:strCache>
            </c:strRef>
          </c:tx>
          <c:spPr>
            <a:solidFill>
              <a:schemeClr val="accent6">
                <a:lumMod val="7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COM!$L$2132:$S$2132</c:f>
            </c:numRef>
          </c:val>
          <c:extLst>
            <c:ext xmlns:c16="http://schemas.microsoft.com/office/drawing/2014/chart" uri="{C3380CC4-5D6E-409C-BE32-E72D297353CC}">
              <c16:uniqueId val="{0000002F-B37C-4DE3-82A2-3B7F3D0CA03B}"/>
            </c:ext>
          </c:extLst>
        </c:ser>
        <c:ser>
          <c:idx val="48"/>
          <c:order val="48"/>
          <c:tx>
            <c:strRef>
              <c:f>COM!$K$2133</c:f>
              <c:strCache>
                <c:ptCount val="1"/>
              </c:strCache>
            </c:strRef>
          </c:tx>
          <c:spPr>
            <a:solidFill>
              <a:schemeClr val="accent1">
                <a:lumMod val="50000"/>
                <a:lumOff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COM!$L$2133:$S$2133</c:f>
            </c:numRef>
          </c:val>
          <c:extLst>
            <c:ext xmlns:c16="http://schemas.microsoft.com/office/drawing/2014/chart" uri="{C3380CC4-5D6E-409C-BE32-E72D297353CC}">
              <c16:uniqueId val="{00000030-B37C-4DE3-82A2-3B7F3D0CA03B}"/>
            </c:ext>
          </c:extLst>
        </c:ser>
        <c:ser>
          <c:idx val="49"/>
          <c:order val="49"/>
          <c:tx>
            <c:strRef>
              <c:f>COM!$K$2134</c:f>
              <c:strCache>
                <c:ptCount val="1"/>
              </c:strCache>
            </c:strRef>
          </c:tx>
          <c:spPr>
            <a:solidFill>
              <a:schemeClr val="accent2">
                <a:lumMod val="50000"/>
                <a:lumOff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COM!$L$2134:$S$2134</c:f>
            </c:numRef>
          </c:val>
          <c:extLst>
            <c:ext xmlns:c16="http://schemas.microsoft.com/office/drawing/2014/chart" uri="{C3380CC4-5D6E-409C-BE32-E72D297353CC}">
              <c16:uniqueId val="{00000031-B37C-4DE3-82A2-3B7F3D0CA03B}"/>
            </c:ext>
          </c:extLst>
        </c:ser>
        <c:ser>
          <c:idx val="50"/>
          <c:order val="50"/>
          <c:tx>
            <c:strRef>
              <c:f>COM!$K$2135</c:f>
              <c:strCache>
                <c:ptCount val="1"/>
              </c:strCache>
            </c:strRef>
          </c:tx>
          <c:spPr>
            <a:solidFill>
              <a:schemeClr val="accent3">
                <a:lumMod val="50000"/>
                <a:lumOff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COM!$L$2135:$S$2135</c:f>
            </c:numRef>
          </c:val>
          <c:extLst>
            <c:ext xmlns:c16="http://schemas.microsoft.com/office/drawing/2014/chart" uri="{C3380CC4-5D6E-409C-BE32-E72D297353CC}">
              <c16:uniqueId val="{00000032-B37C-4DE3-82A2-3B7F3D0CA03B}"/>
            </c:ext>
          </c:extLst>
        </c:ser>
        <c:ser>
          <c:idx val="51"/>
          <c:order val="51"/>
          <c:tx>
            <c:strRef>
              <c:f>COM!$K$2136</c:f>
              <c:strCache>
                <c:ptCount val="1"/>
              </c:strCache>
            </c:strRef>
          </c:tx>
          <c:spPr>
            <a:solidFill>
              <a:schemeClr val="accent4">
                <a:lumMod val="50000"/>
                <a:lumOff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COM!$L$2136:$S$2136</c:f>
            </c:numRef>
          </c:val>
          <c:extLst>
            <c:ext xmlns:c16="http://schemas.microsoft.com/office/drawing/2014/chart" uri="{C3380CC4-5D6E-409C-BE32-E72D297353CC}">
              <c16:uniqueId val="{00000033-B37C-4DE3-82A2-3B7F3D0CA03B}"/>
            </c:ext>
          </c:extLst>
        </c:ser>
        <c:ser>
          <c:idx val="52"/>
          <c:order val="52"/>
          <c:tx>
            <c:strRef>
              <c:f>COM!$K$2137</c:f>
              <c:strCache>
                <c:ptCount val="1"/>
              </c:strCache>
            </c:strRef>
          </c:tx>
          <c:spPr>
            <a:solidFill>
              <a:schemeClr val="accent5">
                <a:lumMod val="50000"/>
                <a:lumOff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COM!$L$2137:$S$2137</c:f>
            </c:numRef>
          </c:val>
          <c:extLst>
            <c:ext xmlns:c16="http://schemas.microsoft.com/office/drawing/2014/chart" uri="{C3380CC4-5D6E-409C-BE32-E72D297353CC}">
              <c16:uniqueId val="{00000034-B37C-4DE3-82A2-3B7F3D0CA03B}"/>
            </c:ext>
          </c:extLst>
        </c:ser>
        <c:ser>
          <c:idx val="53"/>
          <c:order val="53"/>
          <c:tx>
            <c:strRef>
              <c:f>COM!$K$2138</c:f>
              <c:strCache>
                <c:ptCount val="1"/>
              </c:strCache>
            </c:strRef>
          </c:tx>
          <c:spPr>
            <a:solidFill>
              <a:schemeClr val="accent6">
                <a:lumMod val="50000"/>
                <a:lumOff val="5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COM!$L$2138:$S$2138</c:f>
            </c:numRef>
          </c:val>
          <c:extLst>
            <c:ext xmlns:c16="http://schemas.microsoft.com/office/drawing/2014/chart" uri="{C3380CC4-5D6E-409C-BE32-E72D297353CC}">
              <c16:uniqueId val="{00000035-B37C-4DE3-82A2-3B7F3D0CA03B}"/>
            </c:ext>
          </c:extLst>
        </c:ser>
        <c:ser>
          <c:idx val="54"/>
          <c:order val="54"/>
          <c:tx>
            <c:strRef>
              <c:f>COM!$K$2139</c:f>
              <c:strCache>
                <c:ptCount val="1"/>
              </c:strCache>
            </c:strRef>
          </c:tx>
          <c:spPr>
            <a:solidFill>
              <a:schemeClr val="accent1"/>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COM!$L$2139:$S$2139</c:f>
            </c:numRef>
          </c:val>
          <c:extLst>
            <c:ext xmlns:c16="http://schemas.microsoft.com/office/drawing/2014/chart" uri="{C3380CC4-5D6E-409C-BE32-E72D297353CC}">
              <c16:uniqueId val="{00000036-B37C-4DE3-82A2-3B7F3D0CA03B}"/>
            </c:ext>
          </c:extLst>
        </c:ser>
        <c:ser>
          <c:idx val="55"/>
          <c:order val="55"/>
          <c:tx>
            <c:strRef>
              <c:f>COM!$K$2140</c:f>
              <c:strCache>
                <c:ptCount val="1"/>
              </c:strCache>
            </c:strRef>
          </c:tx>
          <c:spPr>
            <a:solidFill>
              <a:schemeClr val="accent2"/>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COM!$L$2140:$S$2140</c:f>
            </c:numRef>
          </c:val>
          <c:extLst>
            <c:ext xmlns:c16="http://schemas.microsoft.com/office/drawing/2014/chart" uri="{C3380CC4-5D6E-409C-BE32-E72D297353CC}">
              <c16:uniqueId val="{00000037-B37C-4DE3-82A2-3B7F3D0CA03B}"/>
            </c:ext>
          </c:extLst>
        </c:ser>
        <c:ser>
          <c:idx val="56"/>
          <c:order val="56"/>
          <c:tx>
            <c:strRef>
              <c:f>COM!$K$2141</c:f>
              <c:strCache>
                <c:ptCount val="1"/>
              </c:strCache>
            </c:strRef>
          </c:tx>
          <c:spPr>
            <a:solidFill>
              <a:schemeClr val="accent3"/>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COM!$L$2141:$S$2141</c:f>
            </c:numRef>
          </c:val>
          <c:extLst>
            <c:ext xmlns:c16="http://schemas.microsoft.com/office/drawing/2014/chart" uri="{C3380CC4-5D6E-409C-BE32-E72D297353CC}">
              <c16:uniqueId val="{00000038-B37C-4DE3-82A2-3B7F3D0CA03B}"/>
            </c:ext>
          </c:extLst>
        </c:ser>
        <c:ser>
          <c:idx val="57"/>
          <c:order val="57"/>
          <c:tx>
            <c:strRef>
              <c:f>COM!$K$2142</c:f>
              <c:strCache>
                <c:ptCount val="1"/>
              </c:strCache>
            </c:strRef>
          </c:tx>
          <c:spPr>
            <a:solidFill>
              <a:schemeClr val="accent4"/>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COM!$L$2142:$S$2142</c:f>
            </c:numRef>
          </c:val>
          <c:extLst>
            <c:ext xmlns:c16="http://schemas.microsoft.com/office/drawing/2014/chart" uri="{C3380CC4-5D6E-409C-BE32-E72D297353CC}">
              <c16:uniqueId val="{00000039-B37C-4DE3-82A2-3B7F3D0CA03B}"/>
            </c:ext>
          </c:extLst>
        </c:ser>
        <c:ser>
          <c:idx val="58"/>
          <c:order val="58"/>
          <c:tx>
            <c:strRef>
              <c:f>COM!$K$2143</c:f>
              <c:strCache>
                <c:ptCount val="1"/>
              </c:strCache>
            </c:strRef>
          </c:tx>
          <c:spPr>
            <a:solidFill>
              <a:schemeClr val="accent5"/>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COM!$L$2143:$S$2143</c:f>
            </c:numRef>
          </c:val>
          <c:extLst>
            <c:ext xmlns:c16="http://schemas.microsoft.com/office/drawing/2014/chart" uri="{C3380CC4-5D6E-409C-BE32-E72D297353CC}">
              <c16:uniqueId val="{0000003A-B37C-4DE3-82A2-3B7F3D0CA03B}"/>
            </c:ext>
          </c:extLst>
        </c:ser>
        <c:ser>
          <c:idx val="59"/>
          <c:order val="59"/>
          <c:tx>
            <c:strRef>
              <c:f>COM!$K$2144</c:f>
              <c:strCache>
                <c:ptCount val="1"/>
              </c:strCache>
            </c:strRef>
          </c:tx>
          <c:spPr>
            <a:solidFill>
              <a:schemeClr val="accent6"/>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COM!$L$2144:$S$2144</c:f>
            </c:numRef>
          </c:val>
          <c:extLst>
            <c:ext xmlns:c16="http://schemas.microsoft.com/office/drawing/2014/chart" uri="{C3380CC4-5D6E-409C-BE32-E72D297353CC}">
              <c16:uniqueId val="{0000003B-B37C-4DE3-82A2-3B7F3D0CA03B}"/>
            </c:ext>
          </c:extLst>
        </c:ser>
        <c:ser>
          <c:idx val="60"/>
          <c:order val="60"/>
          <c:tx>
            <c:strRef>
              <c:f>COM!$K$2145</c:f>
              <c:strCache>
                <c:ptCount val="1"/>
              </c:strCache>
            </c:strRef>
          </c:tx>
          <c:spPr>
            <a:solidFill>
              <a:schemeClr val="accent1">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COM!$L$2145:$S$2145</c:f>
            </c:numRef>
          </c:val>
          <c:extLst>
            <c:ext xmlns:c16="http://schemas.microsoft.com/office/drawing/2014/chart" uri="{C3380CC4-5D6E-409C-BE32-E72D297353CC}">
              <c16:uniqueId val="{0000003C-B37C-4DE3-82A2-3B7F3D0CA03B}"/>
            </c:ext>
          </c:extLst>
        </c:ser>
        <c:ser>
          <c:idx val="61"/>
          <c:order val="61"/>
          <c:tx>
            <c:strRef>
              <c:f>COM!$K$2146</c:f>
              <c:strCache>
                <c:ptCount val="1"/>
              </c:strCache>
            </c:strRef>
          </c:tx>
          <c:spPr>
            <a:solidFill>
              <a:schemeClr val="accent2">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COM!$L$2146:$S$2146</c:f>
            </c:numRef>
          </c:val>
          <c:extLst>
            <c:ext xmlns:c16="http://schemas.microsoft.com/office/drawing/2014/chart" uri="{C3380CC4-5D6E-409C-BE32-E72D297353CC}">
              <c16:uniqueId val="{0000003D-B37C-4DE3-82A2-3B7F3D0CA03B}"/>
            </c:ext>
          </c:extLst>
        </c:ser>
        <c:ser>
          <c:idx val="62"/>
          <c:order val="62"/>
          <c:tx>
            <c:strRef>
              <c:f>COM!$K$2147</c:f>
              <c:strCache>
                <c:ptCount val="1"/>
              </c:strCache>
            </c:strRef>
          </c:tx>
          <c:spPr>
            <a:solidFill>
              <a:schemeClr val="accent3">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COM!$L$2147:$S$2147</c:f>
            </c:numRef>
          </c:val>
          <c:extLst>
            <c:ext xmlns:c16="http://schemas.microsoft.com/office/drawing/2014/chart" uri="{C3380CC4-5D6E-409C-BE32-E72D297353CC}">
              <c16:uniqueId val="{0000003E-B37C-4DE3-82A2-3B7F3D0CA03B}"/>
            </c:ext>
          </c:extLst>
        </c:ser>
        <c:ser>
          <c:idx val="63"/>
          <c:order val="63"/>
          <c:tx>
            <c:strRef>
              <c:f>COM!$K$2148</c:f>
              <c:strCache>
                <c:ptCount val="1"/>
              </c:strCache>
            </c:strRef>
          </c:tx>
          <c:spPr>
            <a:solidFill>
              <a:schemeClr val="accent4">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COM!$L$2148:$S$2148</c:f>
            </c:numRef>
          </c:val>
          <c:extLst>
            <c:ext xmlns:c16="http://schemas.microsoft.com/office/drawing/2014/chart" uri="{C3380CC4-5D6E-409C-BE32-E72D297353CC}">
              <c16:uniqueId val="{0000003F-B37C-4DE3-82A2-3B7F3D0CA03B}"/>
            </c:ext>
          </c:extLst>
        </c:ser>
        <c:ser>
          <c:idx val="64"/>
          <c:order val="64"/>
          <c:tx>
            <c:strRef>
              <c:f>COM!$K$2149</c:f>
              <c:strCache>
                <c:ptCount val="1"/>
              </c:strCache>
            </c:strRef>
          </c:tx>
          <c:spPr>
            <a:solidFill>
              <a:schemeClr val="accent5">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COM!$L$2149:$S$2149</c:f>
            </c:numRef>
          </c:val>
          <c:extLst>
            <c:ext xmlns:c16="http://schemas.microsoft.com/office/drawing/2014/chart" uri="{C3380CC4-5D6E-409C-BE32-E72D297353CC}">
              <c16:uniqueId val="{00000040-B37C-4DE3-82A2-3B7F3D0CA03B}"/>
            </c:ext>
          </c:extLst>
        </c:ser>
        <c:ser>
          <c:idx val="65"/>
          <c:order val="65"/>
          <c:tx>
            <c:strRef>
              <c:f>COM!$K$2150</c:f>
              <c:strCache>
                <c:ptCount val="1"/>
              </c:strCache>
            </c:strRef>
          </c:tx>
          <c:spPr>
            <a:solidFill>
              <a:schemeClr val="accent6">
                <a:lumMod val="6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COM!$L$2150:$S$2150</c:f>
            </c:numRef>
          </c:val>
          <c:extLst>
            <c:ext xmlns:c16="http://schemas.microsoft.com/office/drawing/2014/chart" uri="{C3380CC4-5D6E-409C-BE32-E72D297353CC}">
              <c16:uniqueId val="{00000041-B37C-4DE3-82A2-3B7F3D0CA03B}"/>
            </c:ext>
          </c:extLst>
        </c:ser>
        <c:ser>
          <c:idx val="66"/>
          <c:order val="66"/>
          <c:tx>
            <c:strRef>
              <c:f>COM!$K$2151</c:f>
              <c:strCache>
                <c:ptCount val="1"/>
              </c:strCache>
            </c:strRef>
          </c:tx>
          <c:spPr>
            <a:solidFill>
              <a:schemeClr val="accent1">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COM!$L$2151:$S$2151</c:f>
            </c:numRef>
          </c:val>
          <c:extLst>
            <c:ext xmlns:c16="http://schemas.microsoft.com/office/drawing/2014/chart" uri="{C3380CC4-5D6E-409C-BE32-E72D297353CC}">
              <c16:uniqueId val="{00000042-B37C-4DE3-82A2-3B7F3D0CA03B}"/>
            </c:ext>
          </c:extLst>
        </c:ser>
        <c:ser>
          <c:idx val="67"/>
          <c:order val="67"/>
          <c:tx>
            <c:strRef>
              <c:f>COM!$K$2152</c:f>
              <c:strCache>
                <c:ptCount val="1"/>
              </c:strCache>
            </c:strRef>
          </c:tx>
          <c:spPr>
            <a:solidFill>
              <a:schemeClr val="accent2">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COM!$L$2152:$S$2152</c:f>
            </c:numRef>
          </c:val>
          <c:extLst>
            <c:ext xmlns:c16="http://schemas.microsoft.com/office/drawing/2014/chart" uri="{C3380CC4-5D6E-409C-BE32-E72D297353CC}">
              <c16:uniqueId val="{00000043-B37C-4DE3-82A2-3B7F3D0CA03B}"/>
            </c:ext>
          </c:extLst>
        </c:ser>
        <c:ser>
          <c:idx val="68"/>
          <c:order val="68"/>
          <c:tx>
            <c:strRef>
              <c:f>COM!$K$2153</c:f>
              <c:strCache>
                <c:ptCount val="1"/>
              </c:strCache>
            </c:strRef>
          </c:tx>
          <c:spPr>
            <a:solidFill>
              <a:schemeClr val="accent3">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COM!$L$2153:$S$2153</c:f>
            </c:numRef>
          </c:val>
          <c:extLst>
            <c:ext xmlns:c16="http://schemas.microsoft.com/office/drawing/2014/chart" uri="{C3380CC4-5D6E-409C-BE32-E72D297353CC}">
              <c16:uniqueId val="{00000044-B37C-4DE3-82A2-3B7F3D0CA03B}"/>
            </c:ext>
          </c:extLst>
        </c:ser>
        <c:ser>
          <c:idx val="69"/>
          <c:order val="69"/>
          <c:tx>
            <c:strRef>
              <c:f>COM!$K$2154</c:f>
              <c:strCache>
                <c:ptCount val="1"/>
              </c:strCache>
            </c:strRef>
          </c:tx>
          <c:spPr>
            <a:solidFill>
              <a:schemeClr val="accent4">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COM!$L$2154:$S$2154</c:f>
            </c:numRef>
          </c:val>
          <c:extLst>
            <c:ext xmlns:c16="http://schemas.microsoft.com/office/drawing/2014/chart" uri="{C3380CC4-5D6E-409C-BE32-E72D297353CC}">
              <c16:uniqueId val="{00000045-B37C-4DE3-82A2-3B7F3D0CA03B}"/>
            </c:ext>
          </c:extLst>
        </c:ser>
        <c:ser>
          <c:idx val="70"/>
          <c:order val="70"/>
          <c:tx>
            <c:strRef>
              <c:f>COM!$K$2155</c:f>
              <c:strCache>
                <c:ptCount val="1"/>
              </c:strCache>
            </c:strRef>
          </c:tx>
          <c:spPr>
            <a:solidFill>
              <a:schemeClr val="accent5">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COM!$L$2155:$S$2155</c:f>
            </c:numRef>
          </c:val>
          <c:extLst>
            <c:ext xmlns:c16="http://schemas.microsoft.com/office/drawing/2014/chart" uri="{C3380CC4-5D6E-409C-BE32-E72D297353CC}">
              <c16:uniqueId val="{00000046-B37C-4DE3-82A2-3B7F3D0CA03B}"/>
            </c:ext>
          </c:extLst>
        </c:ser>
        <c:ser>
          <c:idx val="71"/>
          <c:order val="71"/>
          <c:tx>
            <c:strRef>
              <c:f>COM!$K$2156</c:f>
              <c:strCache>
                <c:ptCount val="1"/>
              </c:strCache>
            </c:strRef>
          </c:tx>
          <c:spPr>
            <a:solidFill>
              <a:schemeClr val="accent6">
                <a:lumMod val="80000"/>
                <a:lumOff val="2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COM!$L$2156:$S$2156</c:f>
            </c:numRef>
          </c:val>
          <c:extLst>
            <c:ext xmlns:c16="http://schemas.microsoft.com/office/drawing/2014/chart" uri="{C3380CC4-5D6E-409C-BE32-E72D297353CC}">
              <c16:uniqueId val="{00000047-B37C-4DE3-82A2-3B7F3D0CA03B}"/>
            </c:ext>
          </c:extLst>
        </c:ser>
        <c:ser>
          <c:idx val="72"/>
          <c:order val="72"/>
          <c:tx>
            <c:strRef>
              <c:f>COM!$K$2157</c:f>
              <c:strCache>
                <c:ptCount val="1"/>
              </c:strCache>
            </c:strRef>
          </c:tx>
          <c:spPr>
            <a:solidFill>
              <a:schemeClr val="accent1">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COM!$L$2157:$S$2157</c:f>
            </c:numRef>
          </c:val>
          <c:extLst>
            <c:ext xmlns:c16="http://schemas.microsoft.com/office/drawing/2014/chart" uri="{C3380CC4-5D6E-409C-BE32-E72D297353CC}">
              <c16:uniqueId val="{00000048-B37C-4DE3-82A2-3B7F3D0CA03B}"/>
            </c:ext>
          </c:extLst>
        </c:ser>
        <c:ser>
          <c:idx val="73"/>
          <c:order val="73"/>
          <c:tx>
            <c:strRef>
              <c:f>COM!$K$2158</c:f>
              <c:strCache>
                <c:ptCount val="1"/>
              </c:strCache>
            </c:strRef>
          </c:tx>
          <c:spPr>
            <a:solidFill>
              <a:schemeClr val="accent2">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COM!$L$2158:$S$2158</c:f>
            </c:numRef>
          </c:val>
          <c:extLst>
            <c:ext xmlns:c16="http://schemas.microsoft.com/office/drawing/2014/chart" uri="{C3380CC4-5D6E-409C-BE32-E72D297353CC}">
              <c16:uniqueId val="{00000049-B37C-4DE3-82A2-3B7F3D0CA03B}"/>
            </c:ext>
          </c:extLst>
        </c:ser>
        <c:ser>
          <c:idx val="74"/>
          <c:order val="74"/>
          <c:tx>
            <c:strRef>
              <c:f>COM!$K$2159</c:f>
              <c:strCache>
                <c:ptCount val="1"/>
              </c:strCache>
            </c:strRef>
          </c:tx>
          <c:spPr>
            <a:solidFill>
              <a:schemeClr val="accent3">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COM!$L$2159:$S$2159</c:f>
            </c:numRef>
          </c:val>
          <c:extLst>
            <c:ext xmlns:c16="http://schemas.microsoft.com/office/drawing/2014/chart" uri="{C3380CC4-5D6E-409C-BE32-E72D297353CC}">
              <c16:uniqueId val="{0000004A-B37C-4DE3-82A2-3B7F3D0CA03B}"/>
            </c:ext>
          </c:extLst>
        </c:ser>
        <c:ser>
          <c:idx val="75"/>
          <c:order val="75"/>
          <c:tx>
            <c:strRef>
              <c:f>COM!$K$2160</c:f>
              <c:strCache>
                <c:ptCount val="1"/>
              </c:strCache>
            </c:strRef>
          </c:tx>
          <c:spPr>
            <a:solidFill>
              <a:schemeClr val="accent4">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COM!$L$2160:$S$2160</c:f>
            </c:numRef>
          </c:val>
          <c:extLst>
            <c:ext xmlns:c16="http://schemas.microsoft.com/office/drawing/2014/chart" uri="{C3380CC4-5D6E-409C-BE32-E72D297353CC}">
              <c16:uniqueId val="{0000004B-B37C-4DE3-82A2-3B7F3D0CA03B}"/>
            </c:ext>
          </c:extLst>
        </c:ser>
        <c:ser>
          <c:idx val="76"/>
          <c:order val="76"/>
          <c:tx>
            <c:strRef>
              <c:f>COM!$K$2161</c:f>
              <c:strCache>
                <c:ptCount val="1"/>
              </c:strCache>
            </c:strRef>
          </c:tx>
          <c:spPr>
            <a:solidFill>
              <a:schemeClr val="accent5">
                <a:lumMod val="80000"/>
              </a:schemeClr>
            </a:solidFill>
            <a:ln>
              <a:noFill/>
            </a:ln>
            <a:effectLst/>
          </c:spPr>
          <c:invertIfNegative val="0"/>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COM!$L$2161:$S$2161</c:f>
            </c:numRef>
          </c:val>
          <c:extLst>
            <c:ext xmlns:c16="http://schemas.microsoft.com/office/drawing/2014/chart" uri="{C3380CC4-5D6E-409C-BE32-E72D297353CC}">
              <c16:uniqueId val="{0000004C-B37C-4DE3-82A2-3B7F3D0CA03B}"/>
            </c:ext>
          </c:extLst>
        </c:ser>
        <c:ser>
          <c:idx val="77"/>
          <c:order val="77"/>
          <c:tx>
            <c:strRef>
              <c:f>COM!$K$2162</c:f>
              <c:strCache>
                <c:ptCount val="1"/>
                <c:pt idx="0">
                  <c:v>Taux de TH</c:v>
                </c:pt>
              </c:strCache>
            </c:strRef>
          </c:tx>
          <c:spPr>
            <a:solidFill>
              <a:srgbClr val="C00000"/>
            </a:solidFill>
            <a:ln>
              <a:noFill/>
            </a:ln>
            <a:effectLst/>
          </c:spPr>
          <c:invertIfNegative val="0"/>
          <c:dLbls>
            <c:dLbl>
              <c:idx val="0"/>
              <c:spPr>
                <a:solidFill>
                  <a:srgbClr val="C00000"/>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4D-B37C-4DE3-82A2-3B7F3D0CA03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COM!$L$2084:$S$2084</c:f>
              <c:strCache>
                <c:ptCount val="8"/>
                <c:pt idx="0">
                  <c:v>Ornex</c:v>
                </c:pt>
                <c:pt idx="1">
                  <c:v>Thoiry</c:v>
                </c:pt>
                <c:pt idx="2">
                  <c:v>Divonne-les-bains</c:v>
                </c:pt>
                <c:pt idx="3">
                  <c:v>Cessy</c:v>
                </c:pt>
                <c:pt idx="4">
                  <c:v>Ferney-Voltaire</c:v>
                </c:pt>
                <c:pt idx="5">
                  <c:v>Prévessin Moens</c:v>
                </c:pt>
                <c:pt idx="6">
                  <c:v>St Genis Pouilly</c:v>
                </c:pt>
                <c:pt idx="7">
                  <c:v>Gex</c:v>
                </c:pt>
              </c:strCache>
            </c:strRef>
          </c:cat>
          <c:val>
            <c:numRef>
              <c:f>COM!$L$2162:$S$2162</c:f>
              <c:numCache>
                <c:formatCode>0.00%</c:formatCode>
                <c:ptCount val="8"/>
                <c:pt idx="0">
                  <c:v>0.1086</c:v>
                </c:pt>
                <c:pt idx="1">
                  <c:v>0.1236</c:v>
                </c:pt>
                <c:pt idx="2">
                  <c:v>0.16109999999999999</c:v>
                </c:pt>
                <c:pt idx="3">
                  <c:v>0.1181</c:v>
                </c:pt>
                <c:pt idx="4">
                  <c:v>0.13120000000000001</c:v>
                </c:pt>
                <c:pt idx="5">
                  <c:v>0.1242</c:v>
                </c:pt>
                <c:pt idx="6">
                  <c:v>0.12470000000000001</c:v>
                </c:pt>
                <c:pt idx="7">
                  <c:v>0.16950000000000001</c:v>
                </c:pt>
              </c:numCache>
            </c:numRef>
          </c:val>
          <c:extLst>
            <c:ext xmlns:c16="http://schemas.microsoft.com/office/drawing/2014/chart" uri="{C3380CC4-5D6E-409C-BE32-E72D297353CC}">
              <c16:uniqueId val="{0000004E-B37C-4DE3-82A2-3B7F3D0CA03B}"/>
            </c:ext>
          </c:extLst>
        </c:ser>
        <c:dLbls>
          <c:showLegendKey val="0"/>
          <c:showVal val="0"/>
          <c:showCatName val="0"/>
          <c:showSerName val="0"/>
          <c:showPercent val="0"/>
          <c:showBubbleSize val="0"/>
        </c:dLbls>
        <c:gapWidth val="182"/>
        <c:axId val="659800527"/>
        <c:axId val="699401839"/>
      </c:barChart>
      <c:catAx>
        <c:axId val="659800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699401839"/>
        <c:crosses val="autoZero"/>
        <c:auto val="1"/>
        <c:lblAlgn val="ctr"/>
        <c:lblOffset val="100"/>
        <c:noMultiLvlLbl val="0"/>
      </c:catAx>
      <c:valAx>
        <c:axId val="6994018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659800527"/>
        <c:crosses val="autoZero"/>
        <c:crossBetween val="between"/>
      </c:valAx>
      <c:spPr>
        <a:noFill/>
        <a:ln>
          <a:noFill/>
        </a:ln>
        <a:effectLst/>
      </c:spPr>
    </c:plotArea>
    <c:plotVisOnly val="1"/>
    <c:dispBlanksAs val="gap"/>
    <c:showDLblsOverMax val="0"/>
  </c:chart>
  <c:spPr>
    <a:noFill/>
    <a:ln>
      <a:solidFill>
        <a:srgbClr val="C00000"/>
      </a:solid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PowerPoint]COM'!$K$417:$P$417</c:f>
            </c:numRef>
          </c:val>
          <c:extLst>
            <c:ext xmlns:c16="http://schemas.microsoft.com/office/drawing/2014/chart" uri="{C3380CC4-5D6E-409C-BE32-E72D297353CC}">
              <c16:uniqueId val="{00000000-AA72-4850-86B6-EA9D6F29210A}"/>
            </c:ext>
          </c:extLst>
        </c:ser>
        <c:ser>
          <c:idx val="1"/>
          <c:order val="1"/>
          <c:spPr>
            <a:solidFill>
              <a:schemeClr val="accent2"/>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PowerPoint]COM'!$K$418:$P$418</c:f>
            </c:numRef>
          </c:val>
          <c:extLst>
            <c:ext xmlns:c16="http://schemas.microsoft.com/office/drawing/2014/chart" uri="{C3380CC4-5D6E-409C-BE32-E72D297353CC}">
              <c16:uniqueId val="{00000001-AA72-4850-86B6-EA9D6F29210A}"/>
            </c:ext>
          </c:extLst>
        </c:ser>
        <c:ser>
          <c:idx val="2"/>
          <c:order val="2"/>
          <c:spPr>
            <a:solidFill>
              <a:schemeClr val="accent3"/>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PowerPoint]COM'!$K$419:$P$419</c:f>
            </c:numRef>
          </c:val>
          <c:extLst>
            <c:ext xmlns:c16="http://schemas.microsoft.com/office/drawing/2014/chart" uri="{C3380CC4-5D6E-409C-BE32-E72D297353CC}">
              <c16:uniqueId val="{00000002-AA72-4850-86B6-EA9D6F29210A}"/>
            </c:ext>
          </c:extLst>
        </c:ser>
        <c:ser>
          <c:idx val="3"/>
          <c:order val="3"/>
          <c:spPr>
            <a:solidFill>
              <a:schemeClr val="accent4"/>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PowerPoint]COM'!$K$420:$P$420</c:f>
            </c:numRef>
          </c:val>
          <c:extLst>
            <c:ext xmlns:c16="http://schemas.microsoft.com/office/drawing/2014/chart" uri="{C3380CC4-5D6E-409C-BE32-E72D297353CC}">
              <c16:uniqueId val="{00000003-AA72-4850-86B6-EA9D6F29210A}"/>
            </c:ext>
          </c:extLst>
        </c:ser>
        <c:ser>
          <c:idx val="4"/>
          <c:order val="4"/>
          <c:spPr>
            <a:solidFill>
              <a:schemeClr val="accent5"/>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PowerPoint]COM'!$K$421:$P$421</c:f>
            </c:numRef>
          </c:val>
          <c:extLst>
            <c:ext xmlns:c16="http://schemas.microsoft.com/office/drawing/2014/chart" uri="{C3380CC4-5D6E-409C-BE32-E72D297353CC}">
              <c16:uniqueId val="{00000004-AA72-4850-86B6-EA9D6F29210A}"/>
            </c:ext>
          </c:extLst>
        </c:ser>
        <c:ser>
          <c:idx val="5"/>
          <c:order val="5"/>
          <c:spPr>
            <a:solidFill>
              <a:schemeClr val="accent6"/>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PowerPoint]COM'!$K$422:$P$422</c:f>
            </c:numRef>
          </c:val>
          <c:extLst>
            <c:ext xmlns:c16="http://schemas.microsoft.com/office/drawing/2014/chart" uri="{C3380CC4-5D6E-409C-BE32-E72D297353CC}">
              <c16:uniqueId val="{00000005-AA72-4850-86B6-EA9D6F29210A}"/>
            </c:ext>
          </c:extLst>
        </c:ser>
        <c:ser>
          <c:idx val="6"/>
          <c:order val="6"/>
          <c:spPr>
            <a:solidFill>
              <a:schemeClr val="accent1">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PowerPoint]COM'!$K$423:$P$423</c:f>
            </c:numRef>
          </c:val>
          <c:extLst>
            <c:ext xmlns:c16="http://schemas.microsoft.com/office/drawing/2014/chart" uri="{C3380CC4-5D6E-409C-BE32-E72D297353CC}">
              <c16:uniqueId val="{00000006-AA72-4850-86B6-EA9D6F29210A}"/>
            </c:ext>
          </c:extLst>
        </c:ser>
        <c:ser>
          <c:idx val="7"/>
          <c:order val="7"/>
          <c:spPr>
            <a:solidFill>
              <a:schemeClr val="accent2">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PowerPoint]COM'!$K$424:$P$424</c:f>
            </c:numRef>
          </c:val>
          <c:extLst>
            <c:ext xmlns:c16="http://schemas.microsoft.com/office/drawing/2014/chart" uri="{C3380CC4-5D6E-409C-BE32-E72D297353CC}">
              <c16:uniqueId val="{00000007-AA72-4850-86B6-EA9D6F29210A}"/>
            </c:ext>
          </c:extLst>
        </c:ser>
        <c:ser>
          <c:idx val="8"/>
          <c:order val="8"/>
          <c:spPr>
            <a:solidFill>
              <a:schemeClr val="accent3">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PowerPoint]COM'!$K$425:$P$425</c:f>
            </c:numRef>
          </c:val>
          <c:extLst>
            <c:ext xmlns:c16="http://schemas.microsoft.com/office/drawing/2014/chart" uri="{C3380CC4-5D6E-409C-BE32-E72D297353CC}">
              <c16:uniqueId val="{00000008-AA72-4850-86B6-EA9D6F29210A}"/>
            </c:ext>
          </c:extLst>
        </c:ser>
        <c:ser>
          <c:idx val="9"/>
          <c:order val="9"/>
          <c:spPr>
            <a:solidFill>
              <a:schemeClr val="accent4">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PowerPoint]COM'!$K$426:$P$426</c:f>
            </c:numRef>
          </c:val>
          <c:extLst>
            <c:ext xmlns:c16="http://schemas.microsoft.com/office/drawing/2014/chart" uri="{C3380CC4-5D6E-409C-BE32-E72D297353CC}">
              <c16:uniqueId val="{00000009-AA72-4850-86B6-EA9D6F29210A}"/>
            </c:ext>
          </c:extLst>
        </c:ser>
        <c:ser>
          <c:idx val="10"/>
          <c:order val="10"/>
          <c:spPr>
            <a:solidFill>
              <a:schemeClr val="accent5">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PowerPoint]COM'!$K$427:$P$427</c:f>
            </c:numRef>
          </c:val>
          <c:extLst>
            <c:ext xmlns:c16="http://schemas.microsoft.com/office/drawing/2014/chart" uri="{C3380CC4-5D6E-409C-BE32-E72D297353CC}">
              <c16:uniqueId val="{0000000A-AA72-4850-86B6-EA9D6F29210A}"/>
            </c:ext>
          </c:extLst>
        </c:ser>
        <c:ser>
          <c:idx val="11"/>
          <c:order val="11"/>
          <c:spPr>
            <a:solidFill>
              <a:schemeClr val="accent6">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PowerPoint]COM'!$K$428:$P$428</c:f>
            </c:numRef>
          </c:val>
          <c:extLst>
            <c:ext xmlns:c16="http://schemas.microsoft.com/office/drawing/2014/chart" uri="{C3380CC4-5D6E-409C-BE32-E72D297353CC}">
              <c16:uniqueId val="{0000000B-AA72-4850-86B6-EA9D6F29210A}"/>
            </c:ext>
          </c:extLst>
        </c:ser>
        <c:ser>
          <c:idx val="12"/>
          <c:order val="12"/>
          <c:spPr>
            <a:solidFill>
              <a:schemeClr val="accent1">
                <a:lumMod val="80000"/>
                <a:lumOff val="2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PowerPoint]COM'!$K$429:$P$429</c:f>
            </c:numRef>
          </c:val>
          <c:extLst>
            <c:ext xmlns:c16="http://schemas.microsoft.com/office/drawing/2014/chart" uri="{C3380CC4-5D6E-409C-BE32-E72D297353CC}">
              <c16:uniqueId val="{0000000C-AA72-4850-86B6-EA9D6F29210A}"/>
            </c:ext>
          </c:extLst>
        </c:ser>
        <c:ser>
          <c:idx val="13"/>
          <c:order val="13"/>
          <c:spPr>
            <a:solidFill>
              <a:schemeClr val="accent2">
                <a:lumMod val="80000"/>
                <a:lumOff val="2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PowerPoint]COM'!$K$430:$P$430</c:f>
            </c:numRef>
          </c:val>
          <c:extLst>
            <c:ext xmlns:c16="http://schemas.microsoft.com/office/drawing/2014/chart" uri="{C3380CC4-5D6E-409C-BE32-E72D297353CC}">
              <c16:uniqueId val="{0000000D-AA72-4850-86B6-EA9D6F29210A}"/>
            </c:ext>
          </c:extLst>
        </c:ser>
        <c:ser>
          <c:idx val="14"/>
          <c:order val="14"/>
          <c:spPr>
            <a:solidFill>
              <a:schemeClr val="accent3">
                <a:lumMod val="80000"/>
                <a:lumOff val="2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PowerPoint]COM'!$K$431:$P$431</c:f>
            </c:numRef>
          </c:val>
          <c:extLst>
            <c:ext xmlns:c16="http://schemas.microsoft.com/office/drawing/2014/chart" uri="{C3380CC4-5D6E-409C-BE32-E72D297353CC}">
              <c16:uniqueId val="{0000000E-AA72-4850-86B6-EA9D6F29210A}"/>
            </c:ext>
          </c:extLst>
        </c:ser>
        <c:ser>
          <c:idx val="15"/>
          <c:order val="15"/>
          <c:spPr>
            <a:solidFill>
              <a:schemeClr val="accent4">
                <a:lumMod val="80000"/>
                <a:lumOff val="2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PowerPoint]COM'!$K$432:$P$432</c:f>
            </c:numRef>
          </c:val>
          <c:extLst>
            <c:ext xmlns:c16="http://schemas.microsoft.com/office/drawing/2014/chart" uri="{C3380CC4-5D6E-409C-BE32-E72D297353CC}">
              <c16:uniqueId val="{0000000F-AA72-4850-86B6-EA9D6F29210A}"/>
            </c:ext>
          </c:extLst>
        </c:ser>
        <c:ser>
          <c:idx val="16"/>
          <c:order val="16"/>
          <c:spPr>
            <a:solidFill>
              <a:schemeClr val="accent5">
                <a:lumMod val="80000"/>
                <a:lumOff val="2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PowerPoint]COM'!$K$433:$P$433</c:f>
            </c:numRef>
          </c:val>
          <c:extLst>
            <c:ext xmlns:c16="http://schemas.microsoft.com/office/drawing/2014/chart" uri="{C3380CC4-5D6E-409C-BE32-E72D297353CC}">
              <c16:uniqueId val="{00000010-AA72-4850-86B6-EA9D6F29210A}"/>
            </c:ext>
          </c:extLst>
        </c:ser>
        <c:ser>
          <c:idx val="17"/>
          <c:order val="17"/>
          <c:spPr>
            <a:solidFill>
              <a:schemeClr val="accent6">
                <a:lumMod val="80000"/>
                <a:lumOff val="2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PowerPoint]COM'!$K$434:$P$434</c:f>
            </c:numRef>
          </c:val>
          <c:extLst>
            <c:ext xmlns:c16="http://schemas.microsoft.com/office/drawing/2014/chart" uri="{C3380CC4-5D6E-409C-BE32-E72D297353CC}">
              <c16:uniqueId val="{00000011-AA72-4850-86B6-EA9D6F29210A}"/>
            </c:ext>
          </c:extLst>
        </c:ser>
        <c:ser>
          <c:idx val="18"/>
          <c:order val="18"/>
          <c:spPr>
            <a:solidFill>
              <a:schemeClr val="accent1">
                <a:lumMod val="8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PowerPoint]COM'!$K$435:$P$435</c:f>
            </c:numRef>
          </c:val>
          <c:extLst>
            <c:ext xmlns:c16="http://schemas.microsoft.com/office/drawing/2014/chart" uri="{C3380CC4-5D6E-409C-BE32-E72D297353CC}">
              <c16:uniqueId val="{00000012-AA72-4850-86B6-EA9D6F29210A}"/>
            </c:ext>
          </c:extLst>
        </c:ser>
        <c:ser>
          <c:idx val="19"/>
          <c:order val="19"/>
          <c:spPr>
            <a:solidFill>
              <a:schemeClr val="accent2">
                <a:lumMod val="8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PowerPoint]COM'!$K$436:$P$436</c:f>
            </c:numRef>
          </c:val>
          <c:extLst>
            <c:ext xmlns:c16="http://schemas.microsoft.com/office/drawing/2014/chart" uri="{C3380CC4-5D6E-409C-BE32-E72D297353CC}">
              <c16:uniqueId val="{00000013-AA72-4850-86B6-EA9D6F29210A}"/>
            </c:ext>
          </c:extLst>
        </c:ser>
        <c:ser>
          <c:idx val="20"/>
          <c:order val="20"/>
          <c:spPr>
            <a:solidFill>
              <a:schemeClr val="accent3">
                <a:lumMod val="8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PowerPoint]COM'!$K$437:$P$437</c:f>
            </c:numRef>
          </c:val>
          <c:extLst>
            <c:ext xmlns:c16="http://schemas.microsoft.com/office/drawing/2014/chart" uri="{C3380CC4-5D6E-409C-BE32-E72D297353CC}">
              <c16:uniqueId val="{00000014-AA72-4850-86B6-EA9D6F29210A}"/>
            </c:ext>
          </c:extLst>
        </c:ser>
        <c:ser>
          <c:idx val="21"/>
          <c:order val="21"/>
          <c:spPr>
            <a:solidFill>
              <a:schemeClr val="accent4">
                <a:lumMod val="8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PowerPoint]COM'!$K$438:$P$438</c:f>
            </c:numRef>
          </c:val>
          <c:extLst>
            <c:ext xmlns:c16="http://schemas.microsoft.com/office/drawing/2014/chart" uri="{C3380CC4-5D6E-409C-BE32-E72D297353CC}">
              <c16:uniqueId val="{00000015-AA72-4850-86B6-EA9D6F29210A}"/>
            </c:ext>
          </c:extLst>
        </c:ser>
        <c:ser>
          <c:idx val="22"/>
          <c:order val="22"/>
          <c:spPr>
            <a:solidFill>
              <a:schemeClr val="accent5">
                <a:lumMod val="8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PowerPoint]COM'!$K$439:$P$439</c:f>
            </c:numRef>
          </c:val>
          <c:extLst>
            <c:ext xmlns:c16="http://schemas.microsoft.com/office/drawing/2014/chart" uri="{C3380CC4-5D6E-409C-BE32-E72D297353CC}">
              <c16:uniqueId val="{00000016-AA72-4850-86B6-EA9D6F29210A}"/>
            </c:ext>
          </c:extLst>
        </c:ser>
        <c:ser>
          <c:idx val="23"/>
          <c:order val="23"/>
          <c:spPr>
            <a:solidFill>
              <a:schemeClr val="accent6">
                <a:lumMod val="8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PowerPoint]COM'!$K$440:$P$440</c:f>
            </c:numRef>
          </c:val>
          <c:extLst>
            <c:ext xmlns:c16="http://schemas.microsoft.com/office/drawing/2014/chart" uri="{C3380CC4-5D6E-409C-BE32-E72D297353CC}">
              <c16:uniqueId val="{00000017-AA72-4850-86B6-EA9D6F29210A}"/>
            </c:ext>
          </c:extLst>
        </c:ser>
        <c:ser>
          <c:idx val="24"/>
          <c:order val="24"/>
          <c:spPr>
            <a:solidFill>
              <a:schemeClr val="accent1">
                <a:lumMod val="60000"/>
                <a:lumOff val="4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PowerPoint]COM'!$K$441:$P$441</c:f>
            </c:numRef>
          </c:val>
          <c:extLst>
            <c:ext xmlns:c16="http://schemas.microsoft.com/office/drawing/2014/chart" uri="{C3380CC4-5D6E-409C-BE32-E72D297353CC}">
              <c16:uniqueId val="{00000018-AA72-4850-86B6-EA9D6F29210A}"/>
            </c:ext>
          </c:extLst>
        </c:ser>
        <c:ser>
          <c:idx val="25"/>
          <c:order val="25"/>
          <c:spPr>
            <a:solidFill>
              <a:schemeClr val="accent2">
                <a:lumMod val="60000"/>
                <a:lumOff val="4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PowerPoint]COM'!$K$442:$P$442</c:f>
            </c:numRef>
          </c:val>
          <c:extLst>
            <c:ext xmlns:c16="http://schemas.microsoft.com/office/drawing/2014/chart" uri="{C3380CC4-5D6E-409C-BE32-E72D297353CC}">
              <c16:uniqueId val="{00000019-AA72-4850-86B6-EA9D6F29210A}"/>
            </c:ext>
          </c:extLst>
        </c:ser>
        <c:ser>
          <c:idx val="26"/>
          <c:order val="26"/>
          <c:spPr>
            <a:solidFill>
              <a:schemeClr val="accent3">
                <a:lumMod val="60000"/>
                <a:lumOff val="4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PowerPoint]COM'!$K$443:$P$443</c:f>
            </c:numRef>
          </c:val>
          <c:extLst>
            <c:ext xmlns:c16="http://schemas.microsoft.com/office/drawing/2014/chart" uri="{C3380CC4-5D6E-409C-BE32-E72D297353CC}">
              <c16:uniqueId val="{0000001A-AA72-4850-86B6-EA9D6F29210A}"/>
            </c:ext>
          </c:extLst>
        </c:ser>
        <c:ser>
          <c:idx val="27"/>
          <c:order val="27"/>
          <c:spPr>
            <a:solidFill>
              <a:schemeClr val="accent4">
                <a:lumMod val="60000"/>
                <a:lumOff val="4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PowerPoint]COM'!$K$444:$P$444</c:f>
            </c:numRef>
          </c:val>
          <c:extLst>
            <c:ext xmlns:c16="http://schemas.microsoft.com/office/drawing/2014/chart" uri="{C3380CC4-5D6E-409C-BE32-E72D297353CC}">
              <c16:uniqueId val="{0000001B-AA72-4850-86B6-EA9D6F29210A}"/>
            </c:ext>
          </c:extLst>
        </c:ser>
        <c:ser>
          <c:idx val="28"/>
          <c:order val="28"/>
          <c:spPr>
            <a:solidFill>
              <a:schemeClr val="accent5">
                <a:lumMod val="60000"/>
                <a:lumOff val="4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PowerPoint]COM'!$K$445:$P$445</c:f>
            </c:numRef>
          </c:val>
          <c:extLst>
            <c:ext xmlns:c16="http://schemas.microsoft.com/office/drawing/2014/chart" uri="{C3380CC4-5D6E-409C-BE32-E72D297353CC}">
              <c16:uniqueId val="{0000001C-AA72-4850-86B6-EA9D6F29210A}"/>
            </c:ext>
          </c:extLst>
        </c:ser>
        <c:ser>
          <c:idx val="29"/>
          <c:order val="29"/>
          <c:spPr>
            <a:solidFill>
              <a:schemeClr val="accent6">
                <a:lumMod val="60000"/>
                <a:lumOff val="4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PowerPoint]COM'!$K$446:$P$446</c:f>
            </c:numRef>
          </c:val>
          <c:extLst>
            <c:ext xmlns:c16="http://schemas.microsoft.com/office/drawing/2014/chart" uri="{C3380CC4-5D6E-409C-BE32-E72D297353CC}">
              <c16:uniqueId val="{0000001D-AA72-4850-86B6-EA9D6F29210A}"/>
            </c:ext>
          </c:extLst>
        </c:ser>
        <c:ser>
          <c:idx val="30"/>
          <c:order val="30"/>
          <c:spPr>
            <a:solidFill>
              <a:schemeClr val="accent1">
                <a:lumMod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PowerPoint]COM'!$K$447:$P$447</c:f>
            </c:numRef>
          </c:val>
          <c:extLst>
            <c:ext xmlns:c16="http://schemas.microsoft.com/office/drawing/2014/chart" uri="{C3380CC4-5D6E-409C-BE32-E72D297353CC}">
              <c16:uniqueId val="{0000001E-AA72-4850-86B6-EA9D6F29210A}"/>
            </c:ext>
          </c:extLst>
        </c:ser>
        <c:ser>
          <c:idx val="31"/>
          <c:order val="31"/>
          <c:spPr>
            <a:solidFill>
              <a:schemeClr val="accent2">
                <a:lumMod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PowerPoint]COM'!$K$448:$P$448</c:f>
            </c:numRef>
          </c:val>
          <c:extLst>
            <c:ext xmlns:c16="http://schemas.microsoft.com/office/drawing/2014/chart" uri="{C3380CC4-5D6E-409C-BE32-E72D297353CC}">
              <c16:uniqueId val="{0000001F-AA72-4850-86B6-EA9D6F29210A}"/>
            </c:ext>
          </c:extLst>
        </c:ser>
        <c:ser>
          <c:idx val="32"/>
          <c:order val="32"/>
          <c:spPr>
            <a:solidFill>
              <a:schemeClr val="accent3">
                <a:lumMod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PowerPoint]COM'!$K$449:$P$449</c:f>
            </c:numRef>
          </c:val>
          <c:extLst>
            <c:ext xmlns:c16="http://schemas.microsoft.com/office/drawing/2014/chart" uri="{C3380CC4-5D6E-409C-BE32-E72D297353CC}">
              <c16:uniqueId val="{00000020-AA72-4850-86B6-EA9D6F29210A}"/>
            </c:ext>
          </c:extLst>
        </c:ser>
        <c:ser>
          <c:idx val="33"/>
          <c:order val="33"/>
          <c:spPr>
            <a:solidFill>
              <a:schemeClr val="accent4">
                <a:lumMod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PowerPoint]COM'!$K$450:$P$450</c:f>
            </c:numRef>
          </c:val>
          <c:extLst>
            <c:ext xmlns:c16="http://schemas.microsoft.com/office/drawing/2014/chart" uri="{C3380CC4-5D6E-409C-BE32-E72D297353CC}">
              <c16:uniqueId val="{00000021-AA72-4850-86B6-EA9D6F29210A}"/>
            </c:ext>
          </c:extLst>
        </c:ser>
        <c:ser>
          <c:idx val="34"/>
          <c:order val="34"/>
          <c:spPr>
            <a:solidFill>
              <a:schemeClr val="accent5">
                <a:lumMod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PowerPoint]COM'!$K$451:$P$451</c:f>
            </c:numRef>
          </c:val>
          <c:extLst>
            <c:ext xmlns:c16="http://schemas.microsoft.com/office/drawing/2014/chart" uri="{C3380CC4-5D6E-409C-BE32-E72D297353CC}">
              <c16:uniqueId val="{00000022-AA72-4850-86B6-EA9D6F29210A}"/>
            </c:ext>
          </c:extLst>
        </c:ser>
        <c:ser>
          <c:idx val="35"/>
          <c:order val="35"/>
          <c:spPr>
            <a:solidFill>
              <a:schemeClr val="accent6">
                <a:lumMod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PowerPoint]COM'!$K$452:$P$452</c:f>
            </c:numRef>
          </c:val>
          <c:extLst>
            <c:ext xmlns:c16="http://schemas.microsoft.com/office/drawing/2014/chart" uri="{C3380CC4-5D6E-409C-BE32-E72D297353CC}">
              <c16:uniqueId val="{00000023-AA72-4850-86B6-EA9D6F29210A}"/>
            </c:ext>
          </c:extLst>
        </c:ser>
        <c:ser>
          <c:idx val="36"/>
          <c:order val="36"/>
          <c:spPr>
            <a:solidFill>
              <a:schemeClr val="accent1">
                <a:lumMod val="70000"/>
                <a:lumOff val="3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PowerPoint]COM'!$K$453:$P$453</c:f>
            </c:numRef>
          </c:val>
          <c:extLst>
            <c:ext xmlns:c16="http://schemas.microsoft.com/office/drawing/2014/chart" uri="{C3380CC4-5D6E-409C-BE32-E72D297353CC}">
              <c16:uniqueId val="{00000024-AA72-4850-86B6-EA9D6F29210A}"/>
            </c:ext>
          </c:extLst>
        </c:ser>
        <c:ser>
          <c:idx val="37"/>
          <c:order val="37"/>
          <c:spPr>
            <a:solidFill>
              <a:schemeClr val="accent2">
                <a:lumMod val="70000"/>
                <a:lumOff val="3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PowerPoint]COM'!$K$454:$P$454</c:f>
            </c:numRef>
          </c:val>
          <c:extLst>
            <c:ext xmlns:c16="http://schemas.microsoft.com/office/drawing/2014/chart" uri="{C3380CC4-5D6E-409C-BE32-E72D297353CC}">
              <c16:uniqueId val="{00000025-AA72-4850-86B6-EA9D6F29210A}"/>
            </c:ext>
          </c:extLst>
        </c:ser>
        <c:ser>
          <c:idx val="38"/>
          <c:order val="38"/>
          <c:spPr>
            <a:solidFill>
              <a:schemeClr val="accent3">
                <a:lumMod val="70000"/>
                <a:lumOff val="3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PowerPoint]COM'!$K$455:$P$455</c:f>
            </c:numRef>
          </c:val>
          <c:extLst>
            <c:ext xmlns:c16="http://schemas.microsoft.com/office/drawing/2014/chart" uri="{C3380CC4-5D6E-409C-BE32-E72D297353CC}">
              <c16:uniqueId val="{00000026-AA72-4850-86B6-EA9D6F29210A}"/>
            </c:ext>
          </c:extLst>
        </c:ser>
        <c:ser>
          <c:idx val="39"/>
          <c:order val="39"/>
          <c:spPr>
            <a:solidFill>
              <a:schemeClr val="accent4">
                <a:lumMod val="70000"/>
                <a:lumOff val="3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PowerPoint]COM'!$K$456:$P$456</c:f>
            </c:numRef>
          </c:val>
          <c:extLst>
            <c:ext xmlns:c16="http://schemas.microsoft.com/office/drawing/2014/chart" uri="{C3380CC4-5D6E-409C-BE32-E72D297353CC}">
              <c16:uniqueId val="{00000027-AA72-4850-86B6-EA9D6F29210A}"/>
            </c:ext>
          </c:extLst>
        </c:ser>
        <c:ser>
          <c:idx val="40"/>
          <c:order val="40"/>
          <c:spPr>
            <a:solidFill>
              <a:schemeClr val="accent5">
                <a:lumMod val="70000"/>
                <a:lumOff val="3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PowerPoint]COM'!$K$457:$P$457</c:f>
            </c:numRef>
          </c:val>
          <c:extLst>
            <c:ext xmlns:c16="http://schemas.microsoft.com/office/drawing/2014/chart" uri="{C3380CC4-5D6E-409C-BE32-E72D297353CC}">
              <c16:uniqueId val="{00000028-AA72-4850-86B6-EA9D6F29210A}"/>
            </c:ext>
          </c:extLst>
        </c:ser>
        <c:ser>
          <c:idx val="41"/>
          <c:order val="41"/>
          <c:spPr>
            <a:solidFill>
              <a:schemeClr val="accent6">
                <a:lumMod val="70000"/>
                <a:lumOff val="3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PowerPoint]COM'!$K$458:$P$458</c:f>
            </c:numRef>
          </c:val>
          <c:extLst>
            <c:ext xmlns:c16="http://schemas.microsoft.com/office/drawing/2014/chart" uri="{C3380CC4-5D6E-409C-BE32-E72D297353CC}">
              <c16:uniqueId val="{00000029-AA72-4850-86B6-EA9D6F29210A}"/>
            </c:ext>
          </c:extLst>
        </c:ser>
        <c:ser>
          <c:idx val="42"/>
          <c:order val="42"/>
          <c:spPr>
            <a:solidFill>
              <a:schemeClr val="accent1">
                <a:lumMod val="7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PowerPoint]COM'!$K$459:$P$459</c:f>
            </c:numRef>
          </c:val>
          <c:extLst>
            <c:ext xmlns:c16="http://schemas.microsoft.com/office/drawing/2014/chart" uri="{C3380CC4-5D6E-409C-BE32-E72D297353CC}">
              <c16:uniqueId val="{0000002A-AA72-4850-86B6-EA9D6F29210A}"/>
            </c:ext>
          </c:extLst>
        </c:ser>
        <c:ser>
          <c:idx val="43"/>
          <c:order val="43"/>
          <c:spPr>
            <a:solidFill>
              <a:schemeClr val="accent2">
                <a:lumMod val="7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PowerPoint]COM'!$K$460:$P$460</c:f>
            </c:numRef>
          </c:val>
          <c:extLst>
            <c:ext xmlns:c16="http://schemas.microsoft.com/office/drawing/2014/chart" uri="{C3380CC4-5D6E-409C-BE32-E72D297353CC}">
              <c16:uniqueId val="{0000002B-AA72-4850-86B6-EA9D6F29210A}"/>
            </c:ext>
          </c:extLst>
        </c:ser>
        <c:ser>
          <c:idx val="44"/>
          <c:order val="44"/>
          <c:spPr>
            <a:solidFill>
              <a:schemeClr val="accent3">
                <a:lumMod val="7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PowerPoint]COM'!$K$461:$P$461</c:f>
            </c:numRef>
          </c:val>
          <c:extLst>
            <c:ext xmlns:c16="http://schemas.microsoft.com/office/drawing/2014/chart" uri="{C3380CC4-5D6E-409C-BE32-E72D297353CC}">
              <c16:uniqueId val="{0000002C-AA72-4850-86B6-EA9D6F29210A}"/>
            </c:ext>
          </c:extLst>
        </c:ser>
        <c:ser>
          <c:idx val="45"/>
          <c:order val="45"/>
          <c:spPr>
            <a:solidFill>
              <a:schemeClr val="accent4">
                <a:lumMod val="7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PowerPoint]COM'!$K$462:$P$462</c:f>
            </c:numRef>
          </c:val>
          <c:extLst>
            <c:ext xmlns:c16="http://schemas.microsoft.com/office/drawing/2014/chart" uri="{C3380CC4-5D6E-409C-BE32-E72D297353CC}">
              <c16:uniqueId val="{0000002D-AA72-4850-86B6-EA9D6F29210A}"/>
            </c:ext>
          </c:extLst>
        </c:ser>
        <c:ser>
          <c:idx val="46"/>
          <c:order val="46"/>
          <c:spPr>
            <a:solidFill>
              <a:schemeClr val="accent5">
                <a:lumMod val="7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PowerPoint]COM'!$K$463:$P$463</c:f>
            </c:numRef>
          </c:val>
          <c:extLst>
            <c:ext xmlns:c16="http://schemas.microsoft.com/office/drawing/2014/chart" uri="{C3380CC4-5D6E-409C-BE32-E72D297353CC}">
              <c16:uniqueId val="{0000002E-AA72-4850-86B6-EA9D6F29210A}"/>
            </c:ext>
          </c:extLst>
        </c:ser>
        <c:ser>
          <c:idx val="47"/>
          <c:order val="47"/>
          <c:spPr>
            <a:solidFill>
              <a:schemeClr val="accent6">
                <a:lumMod val="7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PowerPoint]COM'!$K$464:$P$464</c:f>
            </c:numRef>
          </c:val>
          <c:extLst>
            <c:ext xmlns:c16="http://schemas.microsoft.com/office/drawing/2014/chart" uri="{C3380CC4-5D6E-409C-BE32-E72D297353CC}">
              <c16:uniqueId val="{0000002F-AA72-4850-86B6-EA9D6F29210A}"/>
            </c:ext>
          </c:extLst>
        </c:ser>
        <c:ser>
          <c:idx val="48"/>
          <c:order val="48"/>
          <c:spPr>
            <a:solidFill>
              <a:schemeClr val="accent1">
                <a:lumMod val="50000"/>
                <a:lumOff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PowerPoint]COM'!$K$465:$P$465</c:f>
            </c:numRef>
          </c:val>
          <c:extLst>
            <c:ext xmlns:c16="http://schemas.microsoft.com/office/drawing/2014/chart" uri="{C3380CC4-5D6E-409C-BE32-E72D297353CC}">
              <c16:uniqueId val="{00000030-AA72-4850-86B6-EA9D6F29210A}"/>
            </c:ext>
          </c:extLst>
        </c:ser>
        <c:ser>
          <c:idx val="49"/>
          <c:order val="49"/>
          <c:spPr>
            <a:solidFill>
              <a:schemeClr val="accent2">
                <a:lumMod val="50000"/>
                <a:lumOff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PowerPoint]COM'!$K$466:$P$466</c:f>
            </c:numRef>
          </c:val>
          <c:extLst>
            <c:ext xmlns:c16="http://schemas.microsoft.com/office/drawing/2014/chart" uri="{C3380CC4-5D6E-409C-BE32-E72D297353CC}">
              <c16:uniqueId val="{00000031-AA72-4850-86B6-EA9D6F29210A}"/>
            </c:ext>
          </c:extLst>
        </c:ser>
        <c:ser>
          <c:idx val="50"/>
          <c:order val="50"/>
          <c:spPr>
            <a:solidFill>
              <a:schemeClr val="accent3">
                <a:lumMod val="50000"/>
                <a:lumOff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PowerPoint]COM'!$K$467:$P$467</c:f>
            </c:numRef>
          </c:val>
          <c:extLst>
            <c:ext xmlns:c16="http://schemas.microsoft.com/office/drawing/2014/chart" uri="{C3380CC4-5D6E-409C-BE32-E72D297353CC}">
              <c16:uniqueId val="{00000032-AA72-4850-86B6-EA9D6F29210A}"/>
            </c:ext>
          </c:extLst>
        </c:ser>
        <c:ser>
          <c:idx val="51"/>
          <c:order val="51"/>
          <c:spPr>
            <a:solidFill>
              <a:schemeClr val="accent4">
                <a:lumMod val="50000"/>
                <a:lumOff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PowerPoint]COM'!$K$468:$P$468</c:f>
            </c:numRef>
          </c:val>
          <c:extLst>
            <c:ext xmlns:c16="http://schemas.microsoft.com/office/drawing/2014/chart" uri="{C3380CC4-5D6E-409C-BE32-E72D297353CC}">
              <c16:uniqueId val="{00000033-AA72-4850-86B6-EA9D6F29210A}"/>
            </c:ext>
          </c:extLst>
        </c:ser>
        <c:ser>
          <c:idx val="52"/>
          <c:order val="52"/>
          <c:spPr>
            <a:solidFill>
              <a:schemeClr val="accent5">
                <a:lumMod val="50000"/>
                <a:lumOff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PowerPoint]COM'!$K$469:$P$469</c:f>
            </c:numRef>
          </c:val>
          <c:extLst>
            <c:ext xmlns:c16="http://schemas.microsoft.com/office/drawing/2014/chart" uri="{C3380CC4-5D6E-409C-BE32-E72D297353CC}">
              <c16:uniqueId val="{00000034-AA72-4850-86B6-EA9D6F29210A}"/>
            </c:ext>
          </c:extLst>
        </c:ser>
        <c:ser>
          <c:idx val="53"/>
          <c:order val="53"/>
          <c:spPr>
            <a:solidFill>
              <a:schemeClr val="accent6">
                <a:lumMod val="50000"/>
                <a:lumOff val="5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PowerPoint]COM'!$K$470:$P$470</c:f>
            </c:numRef>
          </c:val>
          <c:extLst>
            <c:ext xmlns:c16="http://schemas.microsoft.com/office/drawing/2014/chart" uri="{C3380CC4-5D6E-409C-BE32-E72D297353CC}">
              <c16:uniqueId val="{00000035-AA72-4850-86B6-EA9D6F29210A}"/>
            </c:ext>
          </c:extLst>
        </c:ser>
        <c:ser>
          <c:idx val="54"/>
          <c:order val="54"/>
          <c:spPr>
            <a:solidFill>
              <a:schemeClr val="accent1"/>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PowerPoint]COM'!$K$471:$P$471</c:f>
            </c:numRef>
          </c:val>
          <c:extLst>
            <c:ext xmlns:c16="http://schemas.microsoft.com/office/drawing/2014/chart" uri="{C3380CC4-5D6E-409C-BE32-E72D297353CC}">
              <c16:uniqueId val="{00000036-AA72-4850-86B6-EA9D6F29210A}"/>
            </c:ext>
          </c:extLst>
        </c:ser>
        <c:ser>
          <c:idx val="55"/>
          <c:order val="55"/>
          <c:spPr>
            <a:solidFill>
              <a:schemeClr val="accent2"/>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PowerPoint]COM'!$K$472:$P$472</c:f>
            </c:numRef>
          </c:val>
          <c:extLst>
            <c:ext xmlns:c16="http://schemas.microsoft.com/office/drawing/2014/chart" uri="{C3380CC4-5D6E-409C-BE32-E72D297353CC}">
              <c16:uniqueId val="{00000037-AA72-4850-86B6-EA9D6F29210A}"/>
            </c:ext>
          </c:extLst>
        </c:ser>
        <c:ser>
          <c:idx val="56"/>
          <c:order val="56"/>
          <c:spPr>
            <a:solidFill>
              <a:schemeClr val="accent3"/>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PowerPoint]COM'!$K$473:$P$473</c:f>
            </c:numRef>
          </c:val>
          <c:extLst>
            <c:ext xmlns:c16="http://schemas.microsoft.com/office/drawing/2014/chart" uri="{C3380CC4-5D6E-409C-BE32-E72D297353CC}">
              <c16:uniqueId val="{00000038-AA72-4850-86B6-EA9D6F29210A}"/>
            </c:ext>
          </c:extLst>
        </c:ser>
        <c:ser>
          <c:idx val="57"/>
          <c:order val="57"/>
          <c:spPr>
            <a:solidFill>
              <a:schemeClr val="accent4"/>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PowerPoint]COM'!$K$474:$P$474</c:f>
            </c:numRef>
          </c:val>
          <c:extLst>
            <c:ext xmlns:c16="http://schemas.microsoft.com/office/drawing/2014/chart" uri="{C3380CC4-5D6E-409C-BE32-E72D297353CC}">
              <c16:uniqueId val="{00000039-AA72-4850-86B6-EA9D6F29210A}"/>
            </c:ext>
          </c:extLst>
        </c:ser>
        <c:ser>
          <c:idx val="58"/>
          <c:order val="58"/>
          <c:spPr>
            <a:solidFill>
              <a:schemeClr val="accent5"/>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PowerPoint]COM'!$K$475:$P$475</c:f>
            </c:numRef>
          </c:val>
          <c:extLst>
            <c:ext xmlns:c16="http://schemas.microsoft.com/office/drawing/2014/chart" uri="{C3380CC4-5D6E-409C-BE32-E72D297353CC}">
              <c16:uniqueId val="{0000003A-AA72-4850-86B6-EA9D6F29210A}"/>
            </c:ext>
          </c:extLst>
        </c:ser>
        <c:ser>
          <c:idx val="59"/>
          <c:order val="59"/>
          <c:spPr>
            <a:solidFill>
              <a:schemeClr val="accent6"/>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PowerPoint]COM'!$K$476:$P$476</c:f>
            </c:numRef>
          </c:val>
          <c:extLst>
            <c:ext xmlns:c16="http://schemas.microsoft.com/office/drawing/2014/chart" uri="{C3380CC4-5D6E-409C-BE32-E72D297353CC}">
              <c16:uniqueId val="{0000003B-AA72-4850-86B6-EA9D6F29210A}"/>
            </c:ext>
          </c:extLst>
        </c:ser>
        <c:ser>
          <c:idx val="60"/>
          <c:order val="60"/>
          <c:spPr>
            <a:solidFill>
              <a:schemeClr val="accent1">
                <a:lumMod val="60000"/>
              </a:schemeClr>
            </a:solidFill>
            <a:ln>
              <a:noFill/>
            </a:ln>
            <a:effectLst/>
          </c:spPr>
          <c:invertIfNegative val="0"/>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PowerPoint]COM'!$K$477:$P$477</c:f>
            </c:numRef>
          </c:val>
          <c:extLst>
            <c:ext xmlns:c16="http://schemas.microsoft.com/office/drawing/2014/chart" uri="{C3380CC4-5D6E-409C-BE32-E72D297353CC}">
              <c16:uniqueId val="{0000003C-AA72-4850-86B6-EA9D6F29210A}"/>
            </c:ext>
          </c:extLst>
        </c:ser>
        <c:ser>
          <c:idx val="61"/>
          <c:order val="61"/>
          <c:spPr>
            <a:solidFill>
              <a:srgbClr val="7C4E00"/>
            </a:solidFill>
            <a:ln>
              <a:noFill/>
            </a:ln>
            <a:effectLst/>
          </c:spPr>
          <c:invertIfNegative val="0"/>
          <c:dLbls>
            <c:dLbl>
              <c:idx val="0"/>
              <c:spPr>
                <a:solidFill>
                  <a:srgbClr val="7C4E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3E-AA72-4850-86B6-EA9D6F2921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 dans Microsoft PowerPoint]COM'!$K$416:$P$416</c:f>
              <c:strCache>
                <c:ptCount val="6"/>
                <c:pt idx="0">
                  <c:v>Ornex</c:v>
                </c:pt>
                <c:pt idx="1">
                  <c:v>Thoiry</c:v>
                </c:pt>
                <c:pt idx="2">
                  <c:v>Ferney-Voltaire</c:v>
                </c:pt>
                <c:pt idx="3">
                  <c:v>Prévessin Moens</c:v>
                </c:pt>
                <c:pt idx="4">
                  <c:v>St Genis Pouilly</c:v>
                </c:pt>
                <c:pt idx="5">
                  <c:v>Sergy</c:v>
                </c:pt>
              </c:strCache>
            </c:strRef>
          </c:cat>
          <c:val>
            <c:numRef>
              <c:f>'[Graphique dans Microsoft PowerPoint]COM'!$K$478:$P$478</c:f>
              <c:numCache>
                <c:formatCode>0%</c:formatCode>
                <c:ptCount val="6"/>
                <c:pt idx="0">
                  <c:v>0.2</c:v>
                </c:pt>
                <c:pt idx="1">
                  <c:v>0.2</c:v>
                </c:pt>
                <c:pt idx="2">
                  <c:v>0.6</c:v>
                </c:pt>
                <c:pt idx="3">
                  <c:v>0.4</c:v>
                </c:pt>
                <c:pt idx="4">
                  <c:v>0.6</c:v>
                </c:pt>
                <c:pt idx="5">
                  <c:v>0.2</c:v>
                </c:pt>
              </c:numCache>
            </c:numRef>
          </c:val>
          <c:extLst>
            <c:ext xmlns:c16="http://schemas.microsoft.com/office/drawing/2014/chart" uri="{C3380CC4-5D6E-409C-BE32-E72D297353CC}">
              <c16:uniqueId val="{0000003D-AA72-4850-86B6-EA9D6F29210A}"/>
            </c:ext>
          </c:extLst>
        </c:ser>
        <c:dLbls>
          <c:showLegendKey val="0"/>
          <c:showVal val="0"/>
          <c:showCatName val="0"/>
          <c:showSerName val="0"/>
          <c:showPercent val="0"/>
          <c:showBubbleSize val="0"/>
        </c:dLbls>
        <c:gapWidth val="182"/>
        <c:axId val="1041223823"/>
        <c:axId val="1231045087"/>
      </c:barChart>
      <c:catAx>
        <c:axId val="1041223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231045087"/>
        <c:crosses val="autoZero"/>
        <c:auto val="1"/>
        <c:lblAlgn val="ctr"/>
        <c:lblOffset val="100"/>
        <c:noMultiLvlLbl val="0"/>
      </c:catAx>
      <c:valAx>
        <c:axId val="12310450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041223823"/>
        <c:crosses val="autoZero"/>
        <c:crossBetween val="between"/>
      </c:valAx>
      <c:spPr>
        <a:noFill/>
        <a:ln>
          <a:noFill/>
        </a:ln>
        <a:effectLst/>
      </c:spPr>
    </c:plotArea>
    <c:plotVisOnly val="1"/>
    <c:dispBlanksAs val="gap"/>
    <c:showDLblsOverMax val="0"/>
  </c:chart>
  <c:spPr>
    <a:noFill/>
    <a:ln>
      <a:solidFill>
        <a:srgbClr val="7C4E00"/>
      </a:solid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08808375062629E-2"/>
          <c:y val="6.9799600853437518E-2"/>
          <c:w val="0.88675867515724693"/>
          <c:h val="0.65338172340534839"/>
        </c:manualLayout>
      </c:layout>
      <c:barChart>
        <c:barDir val="col"/>
        <c:grouping val="clustered"/>
        <c:varyColors val="0"/>
        <c:ser>
          <c:idx val="0"/>
          <c:order val="0"/>
          <c:tx>
            <c:strRef>
              <c:f>Feuil1!#REF!</c:f>
              <c:strCache>
                <c:ptCount val="1"/>
                <c:pt idx="0">
                  <c:v>#REF!</c:v>
                </c:pt>
              </c:strCache>
            </c:strRef>
          </c:tx>
          <c:spPr>
            <a:solidFill>
              <a:schemeClr val="accent6"/>
            </a:solidFill>
            <a:ln>
              <a:noFill/>
            </a:ln>
            <a:effectLst/>
          </c:spPr>
          <c:invertIfNegative val="0"/>
          <c:cat>
            <c:strRef>
              <c:f>Feuil1!$A$2:$A$5</c:f>
              <c:strCache>
                <c:ptCount val="4"/>
                <c:pt idx="0">
                  <c:v>013 - Atténuations de charges</c:v>
                </c:pt>
                <c:pt idx="1">
                  <c:v>70 - Produits des services, du domaine et ventes diverses</c:v>
                </c:pt>
                <c:pt idx="2">
                  <c:v>73 - Impôts et taxes</c:v>
                </c:pt>
                <c:pt idx="3">
                  <c:v>74 - Dotations, subventions et participations</c:v>
                </c:pt>
              </c:strCache>
            </c:strRef>
          </c:cat>
          <c:val>
            <c:numRef>
              <c:f>Feuil1!#REF!</c:f>
              <c:numCache>
                <c:formatCode>General</c:formatCode>
                <c:ptCount val="1"/>
                <c:pt idx="0">
                  <c:v>1</c:v>
                </c:pt>
              </c:numCache>
            </c:numRef>
          </c:val>
          <c:extLst>
            <c:ext xmlns:c16="http://schemas.microsoft.com/office/drawing/2014/chart" uri="{C3380CC4-5D6E-409C-BE32-E72D297353CC}">
              <c16:uniqueId val="{00000001-9308-40D4-B69F-D9A5A008AE57}"/>
            </c:ext>
          </c:extLst>
        </c:ser>
        <c:ser>
          <c:idx val="1"/>
          <c:order val="1"/>
          <c:tx>
            <c:strRef>
              <c:f>Feuil1!$B$1</c:f>
              <c:strCache>
                <c:ptCount val="1"/>
                <c:pt idx="0">
                  <c:v>CA 2021</c:v>
                </c:pt>
              </c:strCache>
            </c:strRef>
          </c:tx>
          <c:spPr>
            <a:solidFill>
              <a:schemeClr val="accent5"/>
            </a:solidFill>
            <a:ln>
              <a:noFill/>
            </a:ln>
            <a:effectLst/>
          </c:spPr>
          <c:invertIfNegative val="0"/>
          <c:dLbls>
            <c:dLbl>
              <c:idx val="2"/>
              <c:layout>
                <c:manualLayout>
                  <c:x val="1.0633305205397363E-2"/>
                  <c:y val="-2.9748709341577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08-40D4-B69F-D9A5A008AE57}"/>
                </c:ext>
              </c:extLst>
            </c:dLbl>
            <c:dLbl>
              <c:idx val="3"/>
              <c:layout>
                <c:manualLayout>
                  <c:x val="1.6103059581320451E-3"/>
                  <c:y val="-7.296606239276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08-40D4-B69F-D9A5A008AE57}"/>
                </c:ext>
              </c:extLst>
            </c:dLbl>
            <c:dLbl>
              <c:idx val="4"/>
              <c:layout>
                <c:manualLayout>
                  <c:x val="0"/>
                  <c:y val="-8.1721989879894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08-40D4-B69F-D9A5A008AE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C458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Feuil1!$A$2:$A$5</c:f>
              <c:strCache>
                <c:ptCount val="4"/>
                <c:pt idx="0">
                  <c:v>013 - Atténuations de charges</c:v>
                </c:pt>
                <c:pt idx="1">
                  <c:v>70 - Produits des services, du domaine et ventes diverses</c:v>
                </c:pt>
                <c:pt idx="2">
                  <c:v>73 - Impôts et taxes</c:v>
                </c:pt>
                <c:pt idx="3">
                  <c:v>74 - Dotations, subventions et participations</c:v>
                </c:pt>
              </c:strCache>
            </c:strRef>
          </c:cat>
          <c:val>
            <c:numRef>
              <c:f>Feuil1!$B$2:$B$5</c:f>
              <c:numCache>
                <c:formatCode>_-* #\ ##0\ _€_-;\-* #\ ##0\ _€_-;_-* "-"??\ _€_-;_-@_-</c:formatCode>
                <c:ptCount val="4"/>
                <c:pt idx="0">
                  <c:v>106418.01</c:v>
                </c:pt>
                <c:pt idx="1">
                  <c:v>413994.7</c:v>
                </c:pt>
                <c:pt idx="2">
                  <c:v>2563785.5</c:v>
                </c:pt>
                <c:pt idx="3">
                  <c:v>1874199.81</c:v>
                </c:pt>
              </c:numCache>
            </c:numRef>
          </c:val>
          <c:extLst>
            <c:ext xmlns:c16="http://schemas.microsoft.com/office/drawing/2014/chart" uri="{C3380CC4-5D6E-409C-BE32-E72D297353CC}">
              <c16:uniqueId val="{00000005-9308-40D4-B69F-D9A5A008AE57}"/>
            </c:ext>
          </c:extLst>
        </c:ser>
        <c:ser>
          <c:idx val="2"/>
          <c:order val="2"/>
          <c:tx>
            <c:strRef>
              <c:f>Feuil1!$C$1</c:f>
              <c:strCache>
                <c:ptCount val="1"/>
                <c:pt idx="0">
                  <c:v> CA 2020</c:v>
                </c:pt>
              </c:strCache>
            </c:strRef>
          </c:tx>
          <c:spPr>
            <a:solidFill>
              <a:schemeClr val="accent4"/>
            </a:solidFill>
            <a:ln>
              <a:noFill/>
            </a:ln>
            <a:effectLst/>
          </c:spPr>
          <c:invertIfNegative val="0"/>
          <c:cat>
            <c:strRef>
              <c:f>Feuil1!$A$2:$A$5</c:f>
              <c:strCache>
                <c:ptCount val="4"/>
                <c:pt idx="0">
                  <c:v>013 - Atténuations de charges</c:v>
                </c:pt>
                <c:pt idx="1">
                  <c:v>70 - Produits des services, du domaine et ventes diverses</c:v>
                </c:pt>
                <c:pt idx="2">
                  <c:v>73 - Impôts et taxes</c:v>
                </c:pt>
                <c:pt idx="3">
                  <c:v>74 - Dotations, subventions et participations</c:v>
                </c:pt>
              </c:strCache>
            </c:strRef>
          </c:cat>
          <c:val>
            <c:numRef>
              <c:f>Feuil1!$C$2:$C$5</c:f>
              <c:numCache>
                <c:formatCode>_-* #\ ##0\ _€_-;\-* #\ ##0\ _€_-;_-* "-"??\ _€_-;_-@_-</c:formatCode>
                <c:ptCount val="4"/>
                <c:pt idx="0">
                  <c:v>45554.67</c:v>
                </c:pt>
                <c:pt idx="1">
                  <c:v>351644.45</c:v>
                </c:pt>
                <c:pt idx="2">
                  <c:v>2251849.79</c:v>
                </c:pt>
                <c:pt idx="3">
                  <c:v>1768306.43</c:v>
                </c:pt>
              </c:numCache>
            </c:numRef>
          </c:val>
          <c:extLst>
            <c:ext xmlns:c16="http://schemas.microsoft.com/office/drawing/2014/chart" uri="{C3380CC4-5D6E-409C-BE32-E72D297353CC}">
              <c16:uniqueId val="{00000007-9308-40D4-B69F-D9A5A008AE57}"/>
            </c:ext>
          </c:extLst>
        </c:ser>
        <c:ser>
          <c:idx val="3"/>
          <c:order val="3"/>
          <c:tx>
            <c:strRef>
              <c:f>Feuil1!$D$1</c:f>
              <c:strCache>
                <c:ptCount val="1"/>
                <c:pt idx="0">
                  <c:v> CA 2019</c:v>
                </c:pt>
              </c:strCache>
            </c:strRef>
          </c:tx>
          <c:spPr>
            <a:solidFill>
              <a:schemeClr val="accent6">
                <a:lumMod val="60000"/>
              </a:schemeClr>
            </a:solidFill>
            <a:ln>
              <a:noFill/>
            </a:ln>
            <a:effectLst/>
          </c:spPr>
          <c:invertIfNegative val="0"/>
          <c:cat>
            <c:strRef>
              <c:f>Feuil1!$A$2:$A$5</c:f>
              <c:strCache>
                <c:ptCount val="4"/>
                <c:pt idx="0">
                  <c:v>013 - Atténuations de charges</c:v>
                </c:pt>
                <c:pt idx="1">
                  <c:v>70 - Produits des services, du domaine et ventes diverses</c:v>
                </c:pt>
                <c:pt idx="2">
                  <c:v>73 - Impôts et taxes</c:v>
                </c:pt>
                <c:pt idx="3">
                  <c:v>74 - Dotations, subventions et participations</c:v>
                </c:pt>
              </c:strCache>
            </c:strRef>
          </c:cat>
          <c:val>
            <c:numRef>
              <c:f>Feuil1!$D$2:$D$5</c:f>
              <c:numCache>
                <c:formatCode>_-* #\ ##0\ _€_-;\-* #\ ##0\ _€_-;_-* "-"??\ _€_-;_-@_-</c:formatCode>
                <c:ptCount val="4"/>
                <c:pt idx="0">
                  <c:v>30926.6</c:v>
                </c:pt>
                <c:pt idx="1">
                  <c:v>594250.38</c:v>
                </c:pt>
                <c:pt idx="2">
                  <c:v>2119899.14</c:v>
                </c:pt>
                <c:pt idx="3">
                  <c:v>1682627.62</c:v>
                </c:pt>
              </c:numCache>
            </c:numRef>
          </c:val>
          <c:extLst>
            <c:ext xmlns:c16="http://schemas.microsoft.com/office/drawing/2014/chart" uri="{C3380CC4-5D6E-409C-BE32-E72D297353CC}">
              <c16:uniqueId val="{0000000B-9308-40D4-B69F-D9A5A008AE57}"/>
            </c:ext>
          </c:extLst>
        </c:ser>
        <c:dLbls>
          <c:showLegendKey val="0"/>
          <c:showVal val="0"/>
          <c:showCatName val="0"/>
          <c:showSerName val="0"/>
          <c:showPercent val="0"/>
          <c:showBubbleSize val="0"/>
        </c:dLbls>
        <c:gapWidth val="267"/>
        <c:overlap val="-43"/>
        <c:axId val="183014735"/>
        <c:axId val="239381039"/>
      </c:barChart>
      <c:catAx>
        <c:axId val="18301473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solidFill>
                <a:latin typeface="+mn-lt"/>
                <a:ea typeface="+mn-ea"/>
                <a:cs typeface="+mn-cs"/>
              </a:defRPr>
            </a:pPr>
            <a:endParaRPr lang="fr-FR"/>
          </a:p>
        </c:txPr>
        <c:crossAx val="239381039"/>
        <c:crosses val="autoZero"/>
        <c:auto val="1"/>
        <c:lblAlgn val="ctr"/>
        <c:lblOffset val="100"/>
        <c:noMultiLvlLbl val="0"/>
      </c:catAx>
      <c:valAx>
        <c:axId val="23938103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83014735"/>
        <c:crosses val="autoZero"/>
        <c:crossBetween val="between"/>
      </c:valAx>
      <c:spPr>
        <a:pattFill prst="ltDnDiag">
          <a:fgClr>
            <a:schemeClr val="dk1">
              <a:lumMod val="15000"/>
              <a:lumOff val="85000"/>
            </a:schemeClr>
          </a:fgClr>
          <a:bgClr>
            <a:schemeClr val="lt1"/>
          </a:bgClr>
        </a:pattFill>
        <a:ln>
          <a:noFill/>
        </a:ln>
        <a:effectLst/>
      </c:spPr>
    </c:plotArea>
    <c:legend>
      <c:legendPos val="b"/>
      <c:legendEntry>
        <c:idx val="0"/>
        <c:delete val="1"/>
      </c:legendEntry>
      <c:overlay val="0"/>
      <c:spPr>
        <a:noFill/>
        <a:ln>
          <a:solidFill>
            <a:srgbClr val="44781E"/>
          </a:solid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rgbClr val="44781E"/>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4400E-04E8-447D-8BCD-63B4891BE7C6}" type="doc">
      <dgm:prSet loTypeId="urn:microsoft.com/office/officeart/2005/8/layout/process1" loCatId="process" qsTypeId="urn:microsoft.com/office/officeart/2005/8/quickstyle/3d5" qsCatId="3D" csTypeId="urn:microsoft.com/office/officeart/2005/8/colors/accent1_2" csCatId="accent1" phldr="1"/>
      <dgm:spPr/>
    </dgm:pt>
    <dgm:pt modelId="{D631021F-A17C-4E0B-826A-DAD160974FC4}">
      <dgm:prSet phldrT="[Texte]" custT="1"/>
      <dgm:spPr>
        <a:solidFill>
          <a:schemeClr val="bg1"/>
        </a:solidFill>
        <a:ln>
          <a:solidFill>
            <a:srgbClr val="44781E"/>
          </a:solidFill>
        </a:ln>
      </dgm:spPr>
      <dgm:t>
        <a:bodyPr/>
        <a:lstStyle/>
        <a:p>
          <a:r>
            <a:rPr lang="fr-FR" sz="1600" b="1" dirty="0">
              <a:solidFill>
                <a:srgbClr val="2C4588"/>
              </a:solidFill>
              <a:latin typeface="Lato" panose="020F0502020204030203"/>
            </a:rPr>
            <a:t>Crise sanitaire</a:t>
          </a:r>
        </a:p>
      </dgm:t>
    </dgm:pt>
    <dgm:pt modelId="{B09AE567-01F7-48D7-B715-137A503C03EA}" type="parTrans" cxnId="{72AFA3C9-A65F-450A-B3A1-A223FA57A4B5}">
      <dgm:prSet/>
      <dgm:spPr/>
      <dgm:t>
        <a:bodyPr/>
        <a:lstStyle/>
        <a:p>
          <a:endParaRPr lang="fr-FR" sz="1800">
            <a:solidFill>
              <a:srgbClr val="2C4588"/>
            </a:solidFill>
          </a:endParaRPr>
        </a:p>
      </dgm:t>
    </dgm:pt>
    <dgm:pt modelId="{8564781A-9AB4-4A6A-A3BB-5A3A8D38BD0C}" type="sibTrans" cxnId="{72AFA3C9-A65F-450A-B3A1-A223FA57A4B5}">
      <dgm:prSet custT="1"/>
      <dgm:spPr>
        <a:solidFill>
          <a:srgbClr val="44781E"/>
        </a:solidFill>
      </dgm:spPr>
      <dgm:t>
        <a:bodyPr/>
        <a:lstStyle/>
        <a:p>
          <a:endParaRPr lang="fr-FR" sz="1800">
            <a:solidFill>
              <a:srgbClr val="2C4588"/>
            </a:solidFill>
          </a:endParaRPr>
        </a:p>
      </dgm:t>
    </dgm:pt>
    <dgm:pt modelId="{725B39FE-4B9D-4503-8CF5-F52B408A35CC}">
      <dgm:prSet phldrT="[Texte]" custT="1"/>
      <dgm:spPr>
        <a:solidFill>
          <a:schemeClr val="bg1"/>
        </a:solidFill>
        <a:ln>
          <a:solidFill>
            <a:srgbClr val="44781E"/>
          </a:solidFill>
        </a:ln>
      </dgm:spPr>
      <dgm:t>
        <a:bodyPr/>
        <a:lstStyle/>
        <a:p>
          <a:r>
            <a:rPr lang="fr-FR" sz="1600" b="1" dirty="0">
              <a:solidFill>
                <a:srgbClr val="2C4588"/>
              </a:solidFill>
              <a:latin typeface="Lato" panose="020F0502020204030203"/>
            </a:rPr>
            <a:t>Distorsion entre l’offre et la demande de biens et services (excédent de la demande)</a:t>
          </a:r>
        </a:p>
      </dgm:t>
    </dgm:pt>
    <dgm:pt modelId="{51BA8CC0-97D3-4B0D-8FB5-C86EE47982CB}" type="parTrans" cxnId="{835F03DC-79AE-4EAD-9BC4-72CDFF2431AF}">
      <dgm:prSet/>
      <dgm:spPr/>
      <dgm:t>
        <a:bodyPr/>
        <a:lstStyle/>
        <a:p>
          <a:endParaRPr lang="fr-FR" sz="1800">
            <a:solidFill>
              <a:srgbClr val="2C4588"/>
            </a:solidFill>
          </a:endParaRPr>
        </a:p>
      </dgm:t>
    </dgm:pt>
    <dgm:pt modelId="{2AE621A6-D6C4-4583-A28E-EEC76D7B1796}" type="sibTrans" cxnId="{835F03DC-79AE-4EAD-9BC4-72CDFF2431AF}">
      <dgm:prSet custT="1"/>
      <dgm:spPr>
        <a:solidFill>
          <a:srgbClr val="44781E"/>
        </a:solidFill>
      </dgm:spPr>
      <dgm:t>
        <a:bodyPr/>
        <a:lstStyle/>
        <a:p>
          <a:endParaRPr lang="fr-FR" sz="1800">
            <a:solidFill>
              <a:srgbClr val="2C4588"/>
            </a:solidFill>
          </a:endParaRPr>
        </a:p>
      </dgm:t>
    </dgm:pt>
    <dgm:pt modelId="{923DEBE2-E9FC-4673-B79A-E75ACE3C68A1}">
      <dgm:prSet phldrT="[Texte]" custT="1"/>
      <dgm:spPr>
        <a:solidFill>
          <a:schemeClr val="bg1"/>
        </a:solidFill>
        <a:ln>
          <a:solidFill>
            <a:srgbClr val="44781E"/>
          </a:solidFill>
        </a:ln>
      </dgm:spPr>
      <dgm:t>
        <a:bodyPr/>
        <a:lstStyle/>
        <a:p>
          <a:r>
            <a:rPr lang="fr-FR" sz="1600" b="1">
              <a:solidFill>
                <a:srgbClr val="2C4588"/>
              </a:solidFill>
              <a:latin typeface="Lato" panose="020F0502020204030203"/>
            </a:rPr>
            <a:t>Hausse des prix (inflation)</a:t>
          </a:r>
          <a:endParaRPr lang="fr-FR" sz="1600" b="1" dirty="0">
            <a:solidFill>
              <a:srgbClr val="2C4588"/>
            </a:solidFill>
            <a:latin typeface="Lato" panose="020F0502020204030203"/>
          </a:endParaRPr>
        </a:p>
      </dgm:t>
    </dgm:pt>
    <dgm:pt modelId="{5C636F23-3F8B-4E07-93F6-CFB4D4ABCBAD}" type="parTrans" cxnId="{274F808D-2FE4-4CE1-8781-5C2AC693E3C0}">
      <dgm:prSet/>
      <dgm:spPr/>
      <dgm:t>
        <a:bodyPr/>
        <a:lstStyle/>
        <a:p>
          <a:endParaRPr lang="fr-FR" sz="1800">
            <a:solidFill>
              <a:srgbClr val="2C4588"/>
            </a:solidFill>
          </a:endParaRPr>
        </a:p>
      </dgm:t>
    </dgm:pt>
    <dgm:pt modelId="{DAF5E6DB-3296-4A47-A8A8-81BA124DB209}" type="sibTrans" cxnId="{274F808D-2FE4-4CE1-8781-5C2AC693E3C0}">
      <dgm:prSet custT="1"/>
      <dgm:spPr>
        <a:solidFill>
          <a:srgbClr val="44781E"/>
        </a:solidFill>
      </dgm:spPr>
      <dgm:t>
        <a:bodyPr/>
        <a:lstStyle/>
        <a:p>
          <a:endParaRPr lang="fr-FR" sz="1800">
            <a:solidFill>
              <a:srgbClr val="2C4588"/>
            </a:solidFill>
          </a:endParaRPr>
        </a:p>
      </dgm:t>
    </dgm:pt>
    <dgm:pt modelId="{1B5EEF06-0689-4418-AF08-FD9623EBE377}">
      <dgm:prSet phldrT="[Texte]" custT="1"/>
      <dgm:spPr>
        <a:solidFill>
          <a:schemeClr val="bg1"/>
        </a:solidFill>
        <a:ln>
          <a:solidFill>
            <a:srgbClr val="44781E"/>
          </a:solidFill>
        </a:ln>
      </dgm:spPr>
      <dgm:t>
        <a:bodyPr/>
        <a:lstStyle/>
        <a:p>
          <a:r>
            <a:rPr lang="fr-FR" sz="1600" b="1">
              <a:solidFill>
                <a:srgbClr val="2C4588"/>
              </a:solidFill>
              <a:latin typeface="Lato" panose="020F0502020204030203"/>
            </a:rPr>
            <a:t>Baisse de la croissance</a:t>
          </a:r>
          <a:endParaRPr lang="fr-FR" sz="1600" b="1" dirty="0">
            <a:solidFill>
              <a:srgbClr val="2C4588"/>
            </a:solidFill>
            <a:latin typeface="Lato" panose="020F0502020204030203"/>
          </a:endParaRPr>
        </a:p>
      </dgm:t>
    </dgm:pt>
    <dgm:pt modelId="{6915E2DA-BB59-4944-871C-8A479B9F9C1D}" type="parTrans" cxnId="{B2C67CFB-1434-4033-8A47-60B5CA845F7F}">
      <dgm:prSet/>
      <dgm:spPr/>
      <dgm:t>
        <a:bodyPr/>
        <a:lstStyle/>
        <a:p>
          <a:endParaRPr lang="fr-FR" sz="1800">
            <a:solidFill>
              <a:srgbClr val="2C4588"/>
            </a:solidFill>
          </a:endParaRPr>
        </a:p>
      </dgm:t>
    </dgm:pt>
    <dgm:pt modelId="{23BC5E38-DFB3-4C5C-B16F-D1AAABC0015F}" type="sibTrans" cxnId="{B2C67CFB-1434-4033-8A47-60B5CA845F7F}">
      <dgm:prSet/>
      <dgm:spPr/>
      <dgm:t>
        <a:bodyPr/>
        <a:lstStyle/>
        <a:p>
          <a:endParaRPr lang="fr-FR" sz="1800">
            <a:solidFill>
              <a:srgbClr val="2C4588"/>
            </a:solidFill>
          </a:endParaRPr>
        </a:p>
      </dgm:t>
    </dgm:pt>
    <dgm:pt modelId="{4229E527-1B31-473F-9C6E-9D47E13338D8}">
      <dgm:prSet phldrT="[Texte]" custT="1"/>
      <dgm:spPr>
        <a:solidFill>
          <a:schemeClr val="bg1"/>
        </a:solidFill>
        <a:ln>
          <a:solidFill>
            <a:srgbClr val="44781E"/>
          </a:solidFill>
        </a:ln>
      </dgm:spPr>
      <dgm:t>
        <a:bodyPr/>
        <a:lstStyle/>
        <a:p>
          <a:r>
            <a:rPr lang="fr-FR" sz="1600" b="1" dirty="0">
              <a:solidFill>
                <a:srgbClr val="2C4588"/>
              </a:solidFill>
              <a:latin typeface="Lato" panose="020F0502020204030203"/>
            </a:rPr>
            <a:t>Baisse du pouvoir d’achat des ménages et nécessité de réduire les déficits publics</a:t>
          </a:r>
        </a:p>
      </dgm:t>
    </dgm:pt>
    <dgm:pt modelId="{BBE431D1-C4DA-4DA3-98D1-40F03CE727A4}" type="parTrans" cxnId="{E7A0C096-C9D5-404D-BFD2-F5A100589BAB}">
      <dgm:prSet/>
      <dgm:spPr/>
      <dgm:t>
        <a:bodyPr/>
        <a:lstStyle/>
        <a:p>
          <a:endParaRPr lang="fr-FR" sz="1800">
            <a:solidFill>
              <a:srgbClr val="2C4588"/>
            </a:solidFill>
          </a:endParaRPr>
        </a:p>
      </dgm:t>
    </dgm:pt>
    <dgm:pt modelId="{81CF68B6-F401-4253-8537-1C703EF05B6B}" type="sibTrans" cxnId="{E7A0C096-C9D5-404D-BFD2-F5A100589BAB}">
      <dgm:prSet custT="1"/>
      <dgm:spPr>
        <a:solidFill>
          <a:srgbClr val="44781E"/>
        </a:solidFill>
      </dgm:spPr>
      <dgm:t>
        <a:bodyPr/>
        <a:lstStyle/>
        <a:p>
          <a:endParaRPr lang="fr-FR" sz="1800">
            <a:solidFill>
              <a:srgbClr val="2C4588"/>
            </a:solidFill>
          </a:endParaRPr>
        </a:p>
      </dgm:t>
    </dgm:pt>
    <dgm:pt modelId="{25E751C2-1590-4E5F-86A8-FB576F66BE9B}" type="pres">
      <dgm:prSet presAssocID="{2714400E-04E8-447D-8BCD-63B4891BE7C6}" presName="Name0" presStyleCnt="0">
        <dgm:presLayoutVars>
          <dgm:dir/>
          <dgm:resizeHandles val="exact"/>
        </dgm:presLayoutVars>
      </dgm:prSet>
      <dgm:spPr/>
    </dgm:pt>
    <dgm:pt modelId="{07E338A7-2926-44F7-9057-1B6B3FE3F5DF}" type="pres">
      <dgm:prSet presAssocID="{D631021F-A17C-4E0B-826A-DAD160974FC4}" presName="node" presStyleLbl="node1" presStyleIdx="0" presStyleCnt="5">
        <dgm:presLayoutVars>
          <dgm:bulletEnabled val="1"/>
        </dgm:presLayoutVars>
      </dgm:prSet>
      <dgm:spPr/>
    </dgm:pt>
    <dgm:pt modelId="{25173157-3FC1-40A4-A179-CAED37F7CBE8}" type="pres">
      <dgm:prSet presAssocID="{8564781A-9AB4-4A6A-A3BB-5A3A8D38BD0C}" presName="sibTrans" presStyleLbl="sibTrans2D1" presStyleIdx="0" presStyleCnt="4"/>
      <dgm:spPr/>
    </dgm:pt>
    <dgm:pt modelId="{565EA544-CCC4-402B-9553-EA585C0B2A83}" type="pres">
      <dgm:prSet presAssocID="{8564781A-9AB4-4A6A-A3BB-5A3A8D38BD0C}" presName="connectorText" presStyleLbl="sibTrans2D1" presStyleIdx="0" presStyleCnt="4"/>
      <dgm:spPr/>
    </dgm:pt>
    <dgm:pt modelId="{8D043C6E-ECEE-4D45-B293-DDDA404107C9}" type="pres">
      <dgm:prSet presAssocID="{725B39FE-4B9D-4503-8CF5-F52B408A35CC}" presName="node" presStyleLbl="node1" presStyleIdx="1" presStyleCnt="5">
        <dgm:presLayoutVars>
          <dgm:bulletEnabled val="1"/>
        </dgm:presLayoutVars>
      </dgm:prSet>
      <dgm:spPr/>
    </dgm:pt>
    <dgm:pt modelId="{B239CAD2-2F0A-4276-A84C-A9234138DA99}" type="pres">
      <dgm:prSet presAssocID="{2AE621A6-D6C4-4583-A28E-EEC76D7B1796}" presName="sibTrans" presStyleLbl="sibTrans2D1" presStyleIdx="1" presStyleCnt="4"/>
      <dgm:spPr/>
    </dgm:pt>
    <dgm:pt modelId="{6BA1C7B6-96A1-4085-A549-CE618638D1A8}" type="pres">
      <dgm:prSet presAssocID="{2AE621A6-D6C4-4583-A28E-EEC76D7B1796}" presName="connectorText" presStyleLbl="sibTrans2D1" presStyleIdx="1" presStyleCnt="4"/>
      <dgm:spPr/>
    </dgm:pt>
    <dgm:pt modelId="{E6A8D931-E1E1-4B3C-B4D6-EBC7ACBE784B}" type="pres">
      <dgm:prSet presAssocID="{923DEBE2-E9FC-4673-B79A-E75ACE3C68A1}" presName="node" presStyleLbl="node1" presStyleIdx="2" presStyleCnt="5">
        <dgm:presLayoutVars>
          <dgm:bulletEnabled val="1"/>
        </dgm:presLayoutVars>
      </dgm:prSet>
      <dgm:spPr/>
    </dgm:pt>
    <dgm:pt modelId="{7FB784A7-F623-4558-B99B-BC5A2907C565}" type="pres">
      <dgm:prSet presAssocID="{DAF5E6DB-3296-4A47-A8A8-81BA124DB209}" presName="sibTrans" presStyleLbl="sibTrans2D1" presStyleIdx="2" presStyleCnt="4"/>
      <dgm:spPr/>
    </dgm:pt>
    <dgm:pt modelId="{13899A30-A748-4F9B-9AEE-8BE1EC9709B8}" type="pres">
      <dgm:prSet presAssocID="{DAF5E6DB-3296-4A47-A8A8-81BA124DB209}" presName="connectorText" presStyleLbl="sibTrans2D1" presStyleIdx="2" presStyleCnt="4"/>
      <dgm:spPr/>
    </dgm:pt>
    <dgm:pt modelId="{E5F2AFA2-B190-4241-BB21-037F17E130DA}" type="pres">
      <dgm:prSet presAssocID="{4229E527-1B31-473F-9C6E-9D47E13338D8}" presName="node" presStyleLbl="node1" presStyleIdx="3" presStyleCnt="5">
        <dgm:presLayoutVars>
          <dgm:bulletEnabled val="1"/>
        </dgm:presLayoutVars>
      </dgm:prSet>
      <dgm:spPr/>
    </dgm:pt>
    <dgm:pt modelId="{5C7CEACA-C34D-41B0-9482-79817E2D5EC7}" type="pres">
      <dgm:prSet presAssocID="{81CF68B6-F401-4253-8537-1C703EF05B6B}" presName="sibTrans" presStyleLbl="sibTrans2D1" presStyleIdx="3" presStyleCnt="4"/>
      <dgm:spPr/>
    </dgm:pt>
    <dgm:pt modelId="{72BB4201-2239-45C3-8FDD-2410719CAEC8}" type="pres">
      <dgm:prSet presAssocID="{81CF68B6-F401-4253-8537-1C703EF05B6B}" presName="connectorText" presStyleLbl="sibTrans2D1" presStyleIdx="3" presStyleCnt="4"/>
      <dgm:spPr/>
    </dgm:pt>
    <dgm:pt modelId="{84BFA5C2-806C-44EC-A205-EB61A92C6F4F}" type="pres">
      <dgm:prSet presAssocID="{1B5EEF06-0689-4418-AF08-FD9623EBE377}" presName="node" presStyleLbl="node1" presStyleIdx="4" presStyleCnt="5">
        <dgm:presLayoutVars>
          <dgm:bulletEnabled val="1"/>
        </dgm:presLayoutVars>
      </dgm:prSet>
      <dgm:spPr/>
    </dgm:pt>
  </dgm:ptLst>
  <dgm:cxnLst>
    <dgm:cxn modelId="{F1C49017-BE71-4135-8E14-5E32BA338219}" type="presOf" srcId="{923DEBE2-E9FC-4673-B79A-E75ACE3C68A1}" destId="{E6A8D931-E1E1-4B3C-B4D6-EBC7ACBE784B}" srcOrd="0" destOrd="0" presId="urn:microsoft.com/office/officeart/2005/8/layout/process1"/>
    <dgm:cxn modelId="{26D5BC2F-12D1-461A-BEFC-AA8622869E16}" type="presOf" srcId="{2AE621A6-D6C4-4583-A28E-EEC76D7B1796}" destId="{6BA1C7B6-96A1-4085-A549-CE618638D1A8}" srcOrd="1" destOrd="0" presId="urn:microsoft.com/office/officeart/2005/8/layout/process1"/>
    <dgm:cxn modelId="{3A4B3169-E374-44B5-9405-08A74B8A4DFF}" type="presOf" srcId="{DAF5E6DB-3296-4A47-A8A8-81BA124DB209}" destId="{13899A30-A748-4F9B-9AEE-8BE1EC9709B8}" srcOrd="1" destOrd="0" presId="urn:microsoft.com/office/officeart/2005/8/layout/process1"/>
    <dgm:cxn modelId="{EDCA4C86-FF04-48DD-B175-1F4BC9145DC5}" type="presOf" srcId="{2AE621A6-D6C4-4583-A28E-EEC76D7B1796}" destId="{B239CAD2-2F0A-4276-A84C-A9234138DA99}" srcOrd="0" destOrd="0" presId="urn:microsoft.com/office/officeart/2005/8/layout/process1"/>
    <dgm:cxn modelId="{274F808D-2FE4-4CE1-8781-5C2AC693E3C0}" srcId="{2714400E-04E8-447D-8BCD-63B4891BE7C6}" destId="{923DEBE2-E9FC-4673-B79A-E75ACE3C68A1}" srcOrd="2" destOrd="0" parTransId="{5C636F23-3F8B-4E07-93F6-CFB4D4ABCBAD}" sibTransId="{DAF5E6DB-3296-4A47-A8A8-81BA124DB209}"/>
    <dgm:cxn modelId="{8853AE8E-3D41-4231-A29E-DB616081E65A}" type="presOf" srcId="{4229E527-1B31-473F-9C6E-9D47E13338D8}" destId="{E5F2AFA2-B190-4241-BB21-037F17E130DA}" srcOrd="0" destOrd="0" presId="urn:microsoft.com/office/officeart/2005/8/layout/process1"/>
    <dgm:cxn modelId="{0B157593-8964-4827-9C8D-055A3FFA6C6D}" type="presOf" srcId="{8564781A-9AB4-4A6A-A3BB-5A3A8D38BD0C}" destId="{565EA544-CCC4-402B-9553-EA585C0B2A83}" srcOrd="1" destOrd="0" presId="urn:microsoft.com/office/officeart/2005/8/layout/process1"/>
    <dgm:cxn modelId="{E7A0C096-C9D5-404D-BFD2-F5A100589BAB}" srcId="{2714400E-04E8-447D-8BCD-63B4891BE7C6}" destId="{4229E527-1B31-473F-9C6E-9D47E13338D8}" srcOrd="3" destOrd="0" parTransId="{BBE431D1-C4DA-4DA3-98D1-40F03CE727A4}" sibTransId="{81CF68B6-F401-4253-8537-1C703EF05B6B}"/>
    <dgm:cxn modelId="{72AFA3C9-A65F-450A-B3A1-A223FA57A4B5}" srcId="{2714400E-04E8-447D-8BCD-63B4891BE7C6}" destId="{D631021F-A17C-4E0B-826A-DAD160974FC4}" srcOrd="0" destOrd="0" parTransId="{B09AE567-01F7-48D7-B715-137A503C03EA}" sibTransId="{8564781A-9AB4-4A6A-A3BB-5A3A8D38BD0C}"/>
    <dgm:cxn modelId="{687666CB-78F6-4FA1-BF84-770C97A9FE05}" type="presOf" srcId="{8564781A-9AB4-4A6A-A3BB-5A3A8D38BD0C}" destId="{25173157-3FC1-40A4-A179-CAED37F7CBE8}" srcOrd="0" destOrd="0" presId="urn:microsoft.com/office/officeart/2005/8/layout/process1"/>
    <dgm:cxn modelId="{D984CFD7-CFF5-48FC-A4F5-14E1C351A844}" type="presOf" srcId="{2714400E-04E8-447D-8BCD-63B4891BE7C6}" destId="{25E751C2-1590-4E5F-86A8-FB576F66BE9B}" srcOrd="0" destOrd="0" presId="urn:microsoft.com/office/officeart/2005/8/layout/process1"/>
    <dgm:cxn modelId="{835F03DC-79AE-4EAD-9BC4-72CDFF2431AF}" srcId="{2714400E-04E8-447D-8BCD-63B4891BE7C6}" destId="{725B39FE-4B9D-4503-8CF5-F52B408A35CC}" srcOrd="1" destOrd="0" parTransId="{51BA8CC0-97D3-4B0D-8FB5-C86EE47982CB}" sibTransId="{2AE621A6-D6C4-4583-A28E-EEC76D7B1796}"/>
    <dgm:cxn modelId="{B7090CEB-7F96-4D7C-B2C3-9B0A7B01A892}" type="presOf" srcId="{725B39FE-4B9D-4503-8CF5-F52B408A35CC}" destId="{8D043C6E-ECEE-4D45-B293-DDDA404107C9}" srcOrd="0" destOrd="0" presId="urn:microsoft.com/office/officeart/2005/8/layout/process1"/>
    <dgm:cxn modelId="{92A554F2-BCB9-41D1-9D06-EF939EDFACF9}" type="presOf" srcId="{DAF5E6DB-3296-4A47-A8A8-81BA124DB209}" destId="{7FB784A7-F623-4558-B99B-BC5A2907C565}" srcOrd="0" destOrd="0" presId="urn:microsoft.com/office/officeart/2005/8/layout/process1"/>
    <dgm:cxn modelId="{740C0FF6-E237-4441-9D11-336C85DB4E07}" type="presOf" srcId="{1B5EEF06-0689-4418-AF08-FD9623EBE377}" destId="{84BFA5C2-806C-44EC-A205-EB61A92C6F4F}" srcOrd="0" destOrd="0" presId="urn:microsoft.com/office/officeart/2005/8/layout/process1"/>
    <dgm:cxn modelId="{17B12BF9-6B12-48E2-B97C-BFBFC2A6BACC}" type="presOf" srcId="{D631021F-A17C-4E0B-826A-DAD160974FC4}" destId="{07E338A7-2926-44F7-9057-1B6B3FE3F5DF}" srcOrd="0" destOrd="0" presId="urn:microsoft.com/office/officeart/2005/8/layout/process1"/>
    <dgm:cxn modelId="{111B8BF9-D16F-4A71-A3A0-347F2B703F0D}" type="presOf" srcId="{81CF68B6-F401-4253-8537-1C703EF05B6B}" destId="{5C7CEACA-C34D-41B0-9482-79817E2D5EC7}" srcOrd="0" destOrd="0" presId="urn:microsoft.com/office/officeart/2005/8/layout/process1"/>
    <dgm:cxn modelId="{5609F5F9-63F1-4719-A739-CB22A72FA9CB}" type="presOf" srcId="{81CF68B6-F401-4253-8537-1C703EF05B6B}" destId="{72BB4201-2239-45C3-8FDD-2410719CAEC8}" srcOrd="1" destOrd="0" presId="urn:microsoft.com/office/officeart/2005/8/layout/process1"/>
    <dgm:cxn modelId="{B2C67CFB-1434-4033-8A47-60B5CA845F7F}" srcId="{2714400E-04E8-447D-8BCD-63B4891BE7C6}" destId="{1B5EEF06-0689-4418-AF08-FD9623EBE377}" srcOrd="4" destOrd="0" parTransId="{6915E2DA-BB59-4944-871C-8A479B9F9C1D}" sibTransId="{23BC5E38-DFB3-4C5C-B16F-D1AAABC0015F}"/>
    <dgm:cxn modelId="{DA5C9D02-DA3A-464C-8FF0-C4038C620249}" type="presParOf" srcId="{25E751C2-1590-4E5F-86A8-FB576F66BE9B}" destId="{07E338A7-2926-44F7-9057-1B6B3FE3F5DF}" srcOrd="0" destOrd="0" presId="urn:microsoft.com/office/officeart/2005/8/layout/process1"/>
    <dgm:cxn modelId="{BAFAB4F2-4F22-4C4F-94AF-63BB0D041BEA}" type="presParOf" srcId="{25E751C2-1590-4E5F-86A8-FB576F66BE9B}" destId="{25173157-3FC1-40A4-A179-CAED37F7CBE8}" srcOrd="1" destOrd="0" presId="urn:microsoft.com/office/officeart/2005/8/layout/process1"/>
    <dgm:cxn modelId="{1CE88DAD-0394-411B-AC81-697C6E727218}" type="presParOf" srcId="{25173157-3FC1-40A4-A179-CAED37F7CBE8}" destId="{565EA544-CCC4-402B-9553-EA585C0B2A83}" srcOrd="0" destOrd="0" presId="urn:microsoft.com/office/officeart/2005/8/layout/process1"/>
    <dgm:cxn modelId="{90E8546B-D1C6-4E8C-A2AA-4BD5EF4AC1B5}" type="presParOf" srcId="{25E751C2-1590-4E5F-86A8-FB576F66BE9B}" destId="{8D043C6E-ECEE-4D45-B293-DDDA404107C9}" srcOrd="2" destOrd="0" presId="urn:microsoft.com/office/officeart/2005/8/layout/process1"/>
    <dgm:cxn modelId="{A6D1AE08-E6E1-48B1-98B7-9FDFA509D486}" type="presParOf" srcId="{25E751C2-1590-4E5F-86A8-FB576F66BE9B}" destId="{B239CAD2-2F0A-4276-A84C-A9234138DA99}" srcOrd="3" destOrd="0" presId="urn:microsoft.com/office/officeart/2005/8/layout/process1"/>
    <dgm:cxn modelId="{54DE5B7C-AB73-4CE6-99F8-C22E76A42939}" type="presParOf" srcId="{B239CAD2-2F0A-4276-A84C-A9234138DA99}" destId="{6BA1C7B6-96A1-4085-A549-CE618638D1A8}" srcOrd="0" destOrd="0" presId="urn:microsoft.com/office/officeart/2005/8/layout/process1"/>
    <dgm:cxn modelId="{F6E70823-6420-43A1-BEF0-509F7948525D}" type="presParOf" srcId="{25E751C2-1590-4E5F-86A8-FB576F66BE9B}" destId="{E6A8D931-E1E1-4B3C-B4D6-EBC7ACBE784B}" srcOrd="4" destOrd="0" presId="urn:microsoft.com/office/officeart/2005/8/layout/process1"/>
    <dgm:cxn modelId="{34E4D694-0204-4375-B881-38D54F1EB214}" type="presParOf" srcId="{25E751C2-1590-4E5F-86A8-FB576F66BE9B}" destId="{7FB784A7-F623-4558-B99B-BC5A2907C565}" srcOrd="5" destOrd="0" presId="urn:microsoft.com/office/officeart/2005/8/layout/process1"/>
    <dgm:cxn modelId="{AD1E64E7-72C8-4084-9F6B-3471F05A26DA}" type="presParOf" srcId="{7FB784A7-F623-4558-B99B-BC5A2907C565}" destId="{13899A30-A748-4F9B-9AEE-8BE1EC9709B8}" srcOrd="0" destOrd="0" presId="urn:microsoft.com/office/officeart/2005/8/layout/process1"/>
    <dgm:cxn modelId="{3CE91FFE-C395-4E2E-BDFD-A70C03D4A2DA}" type="presParOf" srcId="{25E751C2-1590-4E5F-86A8-FB576F66BE9B}" destId="{E5F2AFA2-B190-4241-BB21-037F17E130DA}" srcOrd="6" destOrd="0" presId="urn:microsoft.com/office/officeart/2005/8/layout/process1"/>
    <dgm:cxn modelId="{74F05CD2-1E7E-4F13-AF7B-40012B03D151}" type="presParOf" srcId="{25E751C2-1590-4E5F-86A8-FB576F66BE9B}" destId="{5C7CEACA-C34D-41B0-9482-79817E2D5EC7}" srcOrd="7" destOrd="0" presId="urn:microsoft.com/office/officeart/2005/8/layout/process1"/>
    <dgm:cxn modelId="{237D93E6-639D-4A62-974D-1F63E6969E3E}" type="presParOf" srcId="{5C7CEACA-C34D-41B0-9482-79817E2D5EC7}" destId="{72BB4201-2239-45C3-8FDD-2410719CAEC8}" srcOrd="0" destOrd="0" presId="urn:microsoft.com/office/officeart/2005/8/layout/process1"/>
    <dgm:cxn modelId="{B584D998-7640-4F88-81B2-50280AAAEAF1}" type="presParOf" srcId="{25E751C2-1590-4E5F-86A8-FB576F66BE9B}" destId="{84BFA5C2-806C-44EC-A205-EB61A92C6F4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D6DE9-9B15-45FF-A947-F9C83EBC3DF3}" type="doc">
      <dgm:prSet loTypeId="urn:microsoft.com/office/officeart/2005/8/layout/process1" loCatId="process" qsTypeId="urn:microsoft.com/office/officeart/2005/8/quickstyle/3d1" qsCatId="3D" csTypeId="urn:microsoft.com/office/officeart/2005/8/colors/colorful3" csCatId="colorful" phldr="1"/>
      <dgm:spPr/>
      <dgm:t>
        <a:bodyPr/>
        <a:lstStyle/>
        <a:p>
          <a:endParaRPr lang="fr-FR"/>
        </a:p>
      </dgm:t>
    </dgm:pt>
    <dgm:pt modelId="{156E4C67-E70F-4169-AB65-8737911A7AB2}">
      <dgm:prSet phldrT="[Texte]" custT="1"/>
      <dgm:spPr>
        <a:solidFill>
          <a:schemeClr val="accent5">
            <a:lumMod val="75000"/>
          </a:schemeClr>
        </a:solidFill>
      </dgm:spPr>
      <dgm:t>
        <a:bodyPr/>
        <a:lstStyle/>
        <a:p>
          <a:pPr algn="ctr"/>
          <a:r>
            <a:rPr lang="fr-FR" sz="1400" b="1" u="sng" dirty="0"/>
            <a:t>FONCTIONNEMENT</a:t>
          </a:r>
        </a:p>
        <a:p>
          <a:pPr algn="ctr"/>
          <a:endParaRPr lang="fr-FR" sz="1400" b="1" u="sng" dirty="0"/>
        </a:p>
        <a:p>
          <a:pPr algn="l"/>
          <a:r>
            <a:rPr lang="fr-FR" sz="1400" b="1" dirty="0"/>
            <a:t>- Maitriser</a:t>
          </a:r>
          <a:r>
            <a:rPr lang="fr-FR" sz="1400" b="1" baseline="0" dirty="0"/>
            <a:t> les dépenses</a:t>
          </a:r>
        </a:p>
        <a:p>
          <a:pPr algn="l"/>
          <a:r>
            <a:rPr lang="fr-FR" sz="1400" b="1" baseline="0" dirty="0"/>
            <a:t>- Optimiser les recettes (fiscalité)</a:t>
          </a:r>
        </a:p>
        <a:p>
          <a:pPr algn="l"/>
          <a:r>
            <a:rPr lang="fr-FR" sz="1400" b="1" baseline="0" dirty="0"/>
            <a:t>- Diversifier les recettes </a:t>
          </a:r>
          <a:endParaRPr lang="fr-FR" sz="1400" b="1" dirty="0"/>
        </a:p>
      </dgm:t>
    </dgm:pt>
    <dgm:pt modelId="{4BF9FE24-E0FB-44F6-9647-F2E04D5D46E0}" type="sibTrans" cxnId="{17C012A1-88F1-425A-9B8B-716F33100FBC}">
      <dgm:prSet/>
      <dgm:spPr>
        <a:solidFill>
          <a:srgbClr val="44781E"/>
        </a:solidFill>
      </dgm:spPr>
      <dgm:t>
        <a:bodyPr/>
        <a:lstStyle/>
        <a:p>
          <a:endParaRPr lang="fr-FR"/>
        </a:p>
      </dgm:t>
    </dgm:pt>
    <dgm:pt modelId="{A4E54015-FF1A-4FF0-9C74-9D81975724DD}" type="parTrans" cxnId="{17C012A1-88F1-425A-9B8B-716F33100FBC}">
      <dgm:prSet/>
      <dgm:spPr/>
      <dgm:t>
        <a:bodyPr/>
        <a:lstStyle/>
        <a:p>
          <a:endParaRPr lang="fr-FR"/>
        </a:p>
      </dgm:t>
    </dgm:pt>
    <dgm:pt modelId="{C7394353-AB22-4C05-9727-69B82508FBC4}">
      <dgm:prSet phldrT="[Texte]" custT="1"/>
      <dgm:spPr>
        <a:solidFill>
          <a:schemeClr val="accent6">
            <a:lumMod val="75000"/>
          </a:schemeClr>
        </a:solidFill>
      </dgm:spPr>
      <dgm:t>
        <a:bodyPr/>
        <a:lstStyle/>
        <a:p>
          <a:pPr algn="l"/>
          <a:r>
            <a:rPr lang="fr-FR" sz="1600" b="1" dirty="0"/>
            <a:t>- Maintenir une épargne nette annuelle &gt; 200 K€</a:t>
          </a:r>
        </a:p>
        <a:p>
          <a:pPr algn="l"/>
          <a:endParaRPr lang="fr-FR" sz="1600" b="1" dirty="0"/>
        </a:p>
        <a:p>
          <a:pPr algn="l"/>
          <a:r>
            <a:rPr lang="fr-FR" sz="1600" b="1" dirty="0"/>
            <a:t>- Epargne nette 2021 : 640 K€ </a:t>
          </a:r>
        </a:p>
      </dgm:t>
    </dgm:pt>
    <dgm:pt modelId="{6EEEF55E-E755-4318-9C36-D3CDA0105919}" type="sibTrans" cxnId="{ECB5B202-CC59-40BB-B5C8-A13E9FEEE872}">
      <dgm:prSet/>
      <dgm:spPr>
        <a:solidFill>
          <a:srgbClr val="4D0090"/>
        </a:solidFill>
      </dgm:spPr>
      <dgm:t>
        <a:bodyPr/>
        <a:lstStyle/>
        <a:p>
          <a:endParaRPr lang="fr-FR"/>
        </a:p>
      </dgm:t>
    </dgm:pt>
    <dgm:pt modelId="{04850C26-6425-48E9-96F3-30694AF92C46}" type="parTrans" cxnId="{ECB5B202-CC59-40BB-B5C8-A13E9FEEE872}">
      <dgm:prSet/>
      <dgm:spPr/>
      <dgm:t>
        <a:bodyPr/>
        <a:lstStyle/>
        <a:p>
          <a:endParaRPr lang="fr-FR"/>
        </a:p>
      </dgm:t>
    </dgm:pt>
    <dgm:pt modelId="{68CA0D72-9290-4FE2-BE30-E08010D96424}">
      <dgm:prSet phldrT="[Texte]" custT="1"/>
      <dgm:spPr>
        <a:solidFill>
          <a:srgbClr val="4D0090"/>
        </a:solidFill>
      </dgm:spPr>
      <dgm:t>
        <a:bodyPr/>
        <a:lstStyle/>
        <a:p>
          <a:pPr algn="ctr"/>
          <a:r>
            <a:rPr lang="fr-FR" sz="1400" b="1" u="sng" dirty="0"/>
            <a:t>INVESTISSEMENT</a:t>
          </a:r>
        </a:p>
        <a:p>
          <a:pPr algn="l"/>
          <a:r>
            <a:rPr lang="fr-FR" sz="1400" b="1" u="none" dirty="0"/>
            <a:t>- - Optimiser la recherche de subventions</a:t>
          </a:r>
        </a:p>
        <a:p>
          <a:pPr algn="l"/>
          <a:r>
            <a:rPr lang="fr-FR" sz="1400" b="1" u="none" dirty="0"/>
            <a:t>- Développer les PUP</a:t>
          </a:r>
        </a:p>
        <a:p>
          <a:pPr algn="l"/>
          <a:r>
            <a:rPr lang="fr-FR" sz="1400" b="1" u="none" dirty="0"/>
            <a:t>- Conserver une bonne attractivité vis-à-vis des banques (emprunts)</a:t>
          </a:r>
        </a:p>
        <a:p>
          <a:pPr algn="l"/>
          <a:r>
            <a:rPr lang="fr-FR" sz="1400" b="1" u="sng" dirty="0"/>
            <a:t> </a:t>
          </a:r>
        </a:p>
      </dgm:t>
    </dgm:pt>
    <dgm:pt modelId="{143C7BF9-F5CD-404E-8318-B1379C34B503}" type="sibTrans" cxnId="{6AE6ECAD-FA1B-4181-B3AB-65C44BA25BFE}">
      <dgm:prSet/>
      <dgm:spPr/>
      <dgm:t>
        <a:bodyPr/>
        <a:lstStyle/>
        <a:p>
          <a:endParaRPr lang="fr-FR"/>
        </a:p>
      </dgm:t>
    </dgm:pt>
    <dgm:pt modelId="{E531EB39-AAE0-407E-9FE0-40E7461BEFC4}" type="parTrans" cxnId="{6AE6ECAD-FA1B-4181-B3AB-65C44BA25BFE}">
      <dgm:prSet/>
      <dgm:spPr/>
      <dgm:t>
        <a:bodyPr/>
        <a:lstStyle/>
        <a:p>
          <a:endParaRPr lang="fr-FR"/>
        </a:p>
      </dgm:t>
    </dgm:pt>
    <dgm:pt modelId="{D48790E3-6532-430B-AE73-478702B947C2}" type="pres">
      <dgm:prSet presAssocID="{D80D6DE9-9B15-45FF-A947-F9C83EBC3DF3}" presName="Name0" presStyleCnt="0">
        <dgm:presLayoutVars>
          <dgm:dir/>
          <dgm:resizeHandles val="exact"/>
        </dgm:presLayoutVars>
      </dgm:prSet>
      <dgm:spPr/>
    </dgm:pt>
    <dgm:pt modelId="{93078B03-33BD-4015-B631-18DC7BC27201}" type="pres">
      <dgm:prSet presAssocID="{156E4C67-E70F-4169-AB65-8737911A7AB2}" presName="node" presStyleLbl="node1" presStyleIdx="0" presStyleCnt="3">
        <dgm:presLayoutVars>
          <dgm:bulletEnabled val="1"/>
        </dgm:presLayoutVars>
      </dgm:prSet>
      <dgm:spPr/>
    </dgm:pt>
    <dgm:pt modelId="{DA5D2EA0-D8AD-415D-8457-1501C3EF4359}" type="pres">
      <dgm:prSet presAssocID="{4BF9FE24-E0FB-44F6-9647-F2E04D5D46E0}" presName="sibTrans" presStyleLbl="sibTrans2D1" presStyleIdx="0" presStyleCnt="2"/>
      <dgm:spPr/>
    </dgm:pt>
    <dgm:pt modelId="{5037AAA2-747A-4B5E-A3AC-191BCDE0D0CA}" type="pres">
      <dgm:prSet presAssocID="{4BF9FE24-E0FB-44F6-9647-F2E04D5D46E0}" presName="connectorText" presStyleLbl="sibTrans2D1" presStyleIdx="0" presStyleCnt="2"/>
      <dgm:spPr/>
    </dgm:pt>
    <dgm:pt modelId="{38BB2B2E-C34D-4D0D-8BD1-1949606F1DC1}" type="pres">
      <dgm:prSet presAssocID="{C7394353-AB22-4C05-9727-69B82508FBC4}" presName="node" presStyleLbl="node1" presStyleIdx="1" presStyleCnt="3">
        <dgm:presLayoutVars>
          <dgm:bulletEnabled val="1"/>
        </dgm:presLayoutVars>
      </dgm:prSet>
      <dgm:spPr/>
    </dgm:pt>
    <dgm:pt modelId="{9D37F77F-B927-4989-80F0-43C737B3F7EB}" type="pres">
      <dgm:prSet presAssocID="{6EEEF55E-E755-4318-9C36-D3CDA0105919}" presName="sibTrans" presStyleLbl="sibTrans2D1" presStyleIdx="1" presStyleCnt="2"/>
      <dgm:spPr/>
    </dgm:pt>
    <dgm:pt modelId="{38A76FCE-6105-494C-869F-5598A14D0903}" type="pres">
      <dgm:prSet presAssocID="{6EEEF55E-E755-4318-9C36-D3CDA0105919}" presName="connectorText" presStyleLbl="sibTrans2D1" presStyleIdx="1" presStyleCnt="2"/>
      <dgm:spPr/>
    </dgm:pt>
    <dgm:pt modelId="{ECD539F7-4E65-4F16-8D2B-2C2D1F84EF28}" type="pres">
      <dgm:prSet presAssocID="{68CA0D72-9290-4FE2-BE30-E08010D96424}" presName="node" presStyleLbl="node1" presStyleIdx="2" presStyleCnt="3">
        <dgm:presLayoutVars>
          <dgm:bulletEnabled val="1"/>
        </dgm:presLayoutVars>
      </dgm:prSet>
      <dgm:spPr/>
    </dgm:pt>
  </dgm:ptLst>
  <dgm:cxnLst>
    <dgm:cxn modelId="{ECB5B202-CC59-40BB-B5C8-A13E9FEEE872}" srcId="{D80D6DE9-9B15-45FF-A947-F9C83EBC3DF3}" destId="{C7394353-AB22-4C05-9727-69B82508FBC4}" srcOrd="1" destOrd="0" parTransId="{04850C26-6425-48E9-96F3-30694AF92C46}" sibTransId="{6EEEF55E-E755-4318-9C36-D3CDA0105919}"/>
    <dgm:cxn modelId="{46525528-F31A-43AD-AEB9-F74703179602}" type="presOf" srcId="{C7394353-AB22-4C05-9727-69B82508FBC4}" destId="{38BB2B2E-C34D-4D0D-8BD1-1949606F1DC1}" srcOrd="0" destOrd="0" presId="urn:microsoft.com/office/officeart/2005/8/layout/process1"/>
    <dgm:cxn modelId="{9E063F2D-6324-4B01-8EB8-D385D09A1FD3}" type="presOf" srcId="{6EEEF55E-E755-4318-9C36-D3CDA0105919}" destId="{9D37F77F-B927-4989-80F0-43C737B3F7EB}" srcOrd="0" destOrd="0" presId="urn:microsoft.com/office/officeart/2005/8/layout/process1"/>
    <dgm:cxn modelId="{7923FA35-5648-48E3-A30B-B06B4440B0D7}" type="presOf" srcId="{4BF9FE24-E0FB-44F6-9647-F2E04D5D46E0}" destId="{5037AAA2-747A-4B5E-A3AC-191BCDE0D0CA}" srcOrd="1" destOrd="0" presId="urn:microsoft.com/office/officeart/2005/8/layout/process1"/>
    <dgm:cxn modelId="{135C413E-A9BC-4A10-9C84-642C2100523C}" type="presOf" srcId="{68CA0D72-9290-4FE2-BE30-E08010D96424}" destId="{ECD539F7-4E65-4F16-8D2B-2C2D1F84EF28}" srcOrd="0" destOrd="0" presId="urn:microsoft.com/office/officeart/2005/8/layout/process1"/>
    <dgm:cxn modelId="{6B036069-AA11-43FD-876B-BDF34CA1A953}" type="presOf" srcId="{4BF9FE24-E0FB-44F6-9647-F2E04D5D46E0}" destId="{DA5D2EA0-D8AD-415D-8457-1501C3EF4359}" srcOrd="0" destOrd="0" presId="urn:microsoft.com/office/officeart/2005/8/layout/process1"/>
    <dgm:cxn modelId="{47FA708A-6A47-47E3-BBE8-675203BC5E50}" type="presOf" srcId="{156E4C67-E70F-4169-AB65-8737911A7AB2}" destId="{93078B03-33BD-4015-B631-18DC7BC27201}" srcOrd="0" destOrd="0" presId="urn:microsoft.com/office/officeart/2005/8/layout/process1"/>
    <dgm:cxn modelId="{17C012A1-88F1-425A-9B8B-716F33100FBC}" srcId="{D80D6DE9-9B15-45FF-A947-F9C83EBC3DF3}" destId="{156E4C67-E70F-4169-AB65-8737911A7AB2}" srcOrd="0" destOrd="0" parTransId="{A4E54015-FF1A-4FF0-9C74-9D81975724DD}" sibTransId="{4BF9FE24-E0FB-44F6-9647-F2E04D5D46E0}"/>
    <dgm:cxn modelId="{E965D8AC-F804-421E-8FD5-025BFD7F0E36}" type="presOf" srcId="{6EEEF55E-E755-4318-9C36-D3CDA0105919}" destId="{38A76FCE-6105-494C-869F-5598A14D0903}" srcOrd="1" destOrd="0" presId="urn:microsoft.com/office/officeart/2005/8/layout/process1"/>
    <dgm:cxn modelId="{6AE6ECAD-FA1B-4181-B3AB-65C44BA25BFE}" srcId="{D80D6DE9-9B15-45FF-A947-F9C83EBC3DF3}" destId="{68CA0D72-9290-4FE2-BE30-E08010D96424}" srcOrd="2" destOrd="0" parTransId="{E531EB39-AAE0-407E-9FE0-40E7461BEFC4}" sibTransId="{143C7BF9-F5CD-404E-8318-B1379C34B503}"/>
    <dgm:cxn modelId="{FDF3C8D3-6685-47F9-94CC-EFC975733121}" type="presOf" srcId="{D80D6DE9-9B15-45FF-A947-F9C83EBC3DF3}" destId="{D48790E3-6532-430B-AE73-478702B947C2}" srcOrd="0" destOrd="0" presId="urn:microsoft.com/office/officeart/2005/8/layout/process1"/>
    <dgm:cxn modelId="{5CC3AE6B-ED0E-4032-9D2C-E9612D9E0180}" type="presParOf" srcId="{D48790E3-6532-430B-AE73-478702B947C2}" destId="{93078B03-33BD-4015-B631-18DC7BC27201}" srcOrd="0" destOrd="0" presId="urn:microsoft.com/office/officeart/2005/8/layout/process1"/>
    <dgm:cxn modelId="{A450B3B9-FFFD-4E86-A37C-3D4878487583}" type="presParOf" srcId="{D48790E3-6532-430B-AE73-478702B947C2}" destId="{DA5D2EA0-D8AD-415D-8457-1501C3EF4359}" srcOrd="1" destOrd="0" presId="urn:microsoft.com/office/officeart/2005/8/layout/process1"/>
    <dgm:cxn modelId="{28223D01-3737-4991-A5C5-03A83A237D11}" type="presParOf" srcId="{DA5D2EA0-D8AD-415D-8457-1501C3EF4359}" destId="{5037AAA2-747A-4B5E-A3AC-191BCDE0D0CA}" srcOrd="0" destOrd="0" presId="urn:microsoft.com/office/officeart/2005/8/layout/process1"/>
    <dgm:cxn modelId="{88A80894-9F3A-4B4C-88FF-995AFE11C72E}" type="presParOf" srcId="{D48790E3-6532-430B-AE73-478702B947C2}" destId="{38BB2B2E-C34D-4D0D-8BD1-1949606F1DC1}" srcOrd="2" destOrd="0" presId="urn:microsoft.com/office/officeart/2005/8/layout/process1"/>
    <dgm:cxn modelId="{35C18D79-3FF1-4A30-BC8F-4FD772E2DBCB}" type="presParOf" srcId="{D48790E3-6532-430B-AE73-478702B947C2}" destId="{9D37F77F-B927-4989-80F0-43C737B3F7EB}" srcOrd="3" destOrd="0" presId="urn:microsoft.com/office/officeart/2005/8/layout/process1"/>
    <dgm:cxn modelId="{1FCAA800-BEE4-4407-8554-19BB6E66A969}" type="presParOf" srcId="{9D37F77F-B927-4989-80F0-43C737B3F7EB}" destId="{38A76FCE-6105-494C-869F-5598A14D0903}" srcOrd="0" destOrd="0" presId="urn:microsoft.com/office/officeart/2005/8/layout/process1"/>
    <dgm:cxn modelId="{4778D4CB-FD5B-47C6-85F1-FD43C58D58ED}" type="presParOf" srcId="{D48790E3-6532-430B-AE73-478702B947C2}" destId="{ECD539F7-4E65-4F16-8D2B-2C2D1F84EF28}"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338A7-2926-44F7-9057-1B6B3FE3F5DF}">
      <dsp:nvSpPr>
        <dsp:cNvPr id="0" name=""/>
        <dsp:cNvSpPr/>
      </dsp:nvSpPr>
      <dsp:spPr>
        <a:xfrm>
          <a:off x="4028" y="1276523"/>
          <a:ext cx="1248839" cy="2224495"/>
        </a:xfrm>
        <a:prstGeom prst="roundRect">
          <a:avLst>
            <a:gd name="adj" fmla="val 10000"/>
          </a:avLst>
        </a:prstGeom>
        <a:solidFill>
          <a:schemeClr val="bg1"/>
        </a:solidFill>
        <a:ln>
          <a:solidFill>
            <a:srgbClr val="44781E"/>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2C4588"/>
              </a:solidFill>
              <a:latin typeface="Lato" panose="020F0502020204030203"/>
            </a:rPr>
            <a:t>Crise sanitaire</a:t>
          </a:r>
        </a:p>
      </dsp:txBody>
      <dsp:txXfrm>
        <a:off x="40605" y="1313100"/>
        <a:ext cx="1175685" cy="2151341"/>
      </dsp:txXfrm>
    </dsp:sp>
    <dsp:sp modelId="{25173157-3FC1-40A4-A179-CAED37F7CBE8}">
      <dsp:nvSpPr>
        <dsp:cNvPr id="0" name=""/>
        <dsp:cNvSpPr/>
      </dsp:nvSpPr>
      <dsp:spPr>
        <a:xfrm>
          <a:off x="1377752" y="2233914"/>
          <a:ext cx="264753" cy="309712"/>
        </a:xfrm>
        <a:prstGeom prst="rightArrow">
          <a:avLst>
            <a:gd name="adj1" fmla="val 60000"/>
            <a:gd name="adj2" fmla="val 50000"/>
          </a:avLst>
        </a:prstGeom>
        <a:solidFill>
          <a:srgbClr val="44781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rgbClr val="2C4588"/>
            </a:solidFill>
          </a:endParaRPr>
        </a:p>
      </dsp:txBody>
      <dsp:txXfrm>
        <a:off x="1377752" y="2295856"/>
        <a:ext cx="185327" cy="185828"/>
      </dsp:txXfrm>
    </dsp:sp>
    <dsp:sp modelId="{8D043C6E-ECEE-4D45-B293-DDDA404107C9}">
      <dsp:nvSpPr>
        <dsp:cNvPr id="0" name=""/>
        <dsp:cNvSpPr/>
      </dsp:nvSpPr>
      <dsp:spPr>
        <a:xfrm>
          <a:off x="1752403" y="1276523"/>
          <a:ext cx="1248839" cy="2224495"/>
        </a:xfrm>
        <a:prstGeom prst="roundRect">
          <a:avLst>
            <a:gd name="adj" fmla="val 10000"/>
          </a:avLst>
        </a:prstGeom>
        <a:solidFill>
          <a:schemeClr val="bg1"/>
        </a:solidFill>
        <a:ln>
          <a:solidFill>
            <a:srgbClr val="44781E"/>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2C4588"/>
              </a:solidFill>
              <a:latin typeface="Lato" panose="020F0502020204030203"/>
            </a:rPr>
            <a:t>Distorsion entre l’offre et la demande de biens et services (excédent de la demande)</a:t>
          </a:r>
        </a:p>
      </dsp:txBody>
      <dsp:txXfrm>
        <a:off x="1788980" y="1313100"/>
        <a:ext cx="1175685" cy="2151341"/>
      </dsp:txXfrm>
    </dsp:sp>
    <dsp:sp modelId="{B239CAD2-2F0A-4276-A84C-A9234138DA99}">
      <dsp:nvSpPr>
        <dsp:cNvPr id="0" name=""/>
        <dsp:cNvSpPr/>
      </dsp:nvSpPr>
      <dsp:spPr>
        <a:xfrm>
          <a:off x="3126127" y="2233914"/>
          <a:ext cx="264753" cy="309712"/>
        </a:xfrm>
        <a:prstGeom prst="rightArrow">
          <a:avLst>
            <a:gd name="adj1" fmla="val 60000"/>
            <a:gd name="adj2" fmla="val 50000"/>
          </a:avLst>
        </a:prstGeom>
        <a:solidFill>
          <a:srgbClr val="44781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rgbClr val="2C4588"/>
            </a:solidFill>
          </a:endParaRPr>
        </a:p>
      </dsp:txBody>
      <dsp:txXfrm>
        <a:off x="3126127" y="2295856"/>
        <a:ext cx="185327" cy="185828"/>
      </dsp:txXfrm>
    </dsp:sp>
    <dsp:sp modelId="{E6A8D931-E1E1-4B3C-B4D6-EBC7ACBE784B}">
      <dsp:nvSpPr>
        <dsp:cNvPr id="0" name=""/>
        <dsp:cNvSpPr/>
      </dsp:nvSpPr>
      <dsp:spPr>
        <a:xfrm>
          <a:off x="3500779" y="1276523"/>
          <a:ext cx="1248839" cy="2224495"/>
        </a:xfrm>
        <a:prstGeom prst="roundRect">
          <a:avLst>
            <a:gd name="adj" fmla="val 10000"/>
          </a:avLst>
        </a:prstGeom>
        <a:solidFill>
          <a:schemeClr val="bg1"/>
        </a:solidFill>
        <a:ln>
          <a:solidFill>
            <a:srgbClr val="44781E"/>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a:solidFill>
                <a:srgbClr val="2C4588"/>
              </a:solidFill>
              <a:latin typeface="Lato" panose="020F0502020204030203"/>
            </a:rPr>
            <a:t>Hausse des prix (inflation)</a:t>
          </a:r>
          <a:endParaRPr lang="fr-FR" sz="1600" b="1" kern="1200" dirty="0">
            <a:solidFill>
              <a:srgbClr val="2C4588"/>
            </a:solidFill>
            <a:latin typeface="Lato" panose="020F0502020204030203"/>
          </a:endParaRPr>
        </a:p>
      </dsp:txBody>
      <dsp:txXfrm>
        <a:off x="3537356" y="1313100"/>
        <a:ext cx="1175685" cy="2151341"/>
      </dsp:txXfrm>
    </dsp:sp>
    <dsp:sp modelId="{7FB784A7-F623-4558-B99B-BC5A2907C565}">
      <dsp:nvSpPr>
        <dsp:cNvPr id="0" name=""/>
        <dsp:cNvSpPr/>
      </dsp:nvSpPr>
      <dsp:spPr>
        <a:xfrm>
          <a:off x="4874502" y="2233914"/>
          <a:ext cx="264753" cy="309712"/>
        </a:xfrm>
        <a:prstGeom prst="rightArrow">
          <a:avLst>
            <a:gd name="adj1" fmla="val 60000"/>
            <a:gd name="adj2" fmla="val 50000"/>
          </a:avLst>
        </a:prstGeom>
        <a:solidFill>
          <a:srgbClr val="44781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rgbClr val="2C4588"/>
            </a:solidFill>
          </a:endParaRPr>
        </a:p>
      </dsp:txBody>
      <dsp:txXfrm>
        <a:off x="4874502" y="2295856"/>
        <a:ext cx="185327" cy="185828"/>
      </dsp:txXfrm>
    </dsp:sp>
    <dsp:sp modelId="{E5F2AFA2-B190-4241-BB21-037F17E130DA}">
      <dsp:nvSpPr>
        <dsp:cNvPr id="0" name=""/>
        <dsp:cNvSpPr/>
      </dsp:nvSpPr>
      <dsp:spPr>
        <a:xfrm>
          <a:off x="5249154" y="1276523"/>
          <a:ext cx="1248839" cy="2224495"/>
        </a:xfrm>
        <a:prstGeom prst="roundRect">
          <a:avLst>
            <a:gd name="adj" fmla="val 10000"/>
          </a:avLst>
        </a:prstGeom>
        <a:solidFill>
          <a:schemeClr val="bg1"/>
        </a:solidFill>
        <a:ln>
          <a:solidFill>
            <a:srgbClr val="44781E"/>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2C4588"/>
              </a:solidFill>
              <a:latin typeface="Lato" panose="020F0502020204030203"/>
            </a:rPr>
            <a:t>Baisse du pouvoir d’achat des ménages et nécessité de réduire les déficits publics</a:t>
          </a:r>
        </a:p>
      </dsp:txBody>
      <dsp:txXfrm>
        <a:off x="5285731" y="1313100"/>
        <a:ext cx="1175685" cy="2151341"/>
      </dsp:txXfrm>
    </dsp:sp>
    <dsp:sp modelId="{5C7CEACA-C34D-41B0-9482-79817E2D5EC7}">
      <dsp:nvSpPr>
        <dsp:cNvPr id="0" name=""/>
        <dsp:cNvSpPr/>
      </dsp:nvSpPr>
      <dsp:spPr>
        <a:xfrm>
          <a:off x="6622878" y="2233914"/>
          <a:ext cx="264753" cy="309712"/>
        </a:xfrm>
        <a:prstGeom prst="rightArrow">
          <a:avLst>
            <a:gd name="adj1" fmla="val 60000"/>
            <a:gd name="adj2" fmla="val 50000"/>
          </a:avLst>
        </a:prstGeom>
        <a:solidFill>
          <a:srgbClr val="44781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rgbClr val="2C4588"/>
            </a:solidFill>
          </a:endParaRPr>
        </a:p>
      </dsp:txBody>
      <dsp:txXfrm>
        <a:off x="6622878" y="2295856"/>
        <a:ext cx="185327" cy="185828"/>
      </dsp:txXfrm>
    </dsp:sp>
    <dsp:sp modelId="{84BFA5C2-806C-44EC-A205-EB61A92C6F4F}">
      <dsp:nvSpPr>
        <dsp:cNvPr id="0" name=""/>
        <dsp:cNvSpPr/>
      </dsp:nvSpPr>
      <dsp:spPr>
        <a:xfrm>
          <a:off x="6997529" y="1276523"/>
          <a:ext cx="1248839" cy="2224495"/>
        </a:xfrm>
        <a:prstGeom prst="roundRect">
          <a:avLst>
            <a:gd name="adj" fmla="val 10000"/>
          </a:avLst>
        </a:prstGeom>
        <a:solidFill>
          <a:schemeClr val="bg1"/>
        </a:solidFill>
        <a:ln>
          <a:solidFill>
            <a:srgbClr val="44781E"/>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a:solidFill>
                <a:srgbClr val="2C4588"/>
              </a:solidFill>
              <a:latin typeface="Lato" panose="020F0502020204030203"/>
            </a:rPr>
            <a:t>Baisse de la croissance</a:t>
          </a:r>
          <a:endParaRPr lang="fr-FR" sz="1600" b="1" kern="1200" dirty="0">
            <a:solidFill>
              <a:srgbClr val="2C4588"/>
            </a:solidFill>
            <a:latin typeface="Lato" panose="020F0502020204030203"/>
          </a:endParaRPr>
        </a:p>
      </dsp:txBody>
      <dsp:txXfrm>
        <a:off x="7034106" y="1313100"/>
        <a:ext cx="1175685" cy="215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8B03-33BD-4015-B631-18DC7BC27201}">
      <dsp:nvSpPr>
        <dsp:cNvPr id="0" name=""/>
        <dsp:cNvSpPr/>
      </dsp:nvSpPr>
      <dsp:spPr>
        <a:xfrm>
          <a:off x="7251" y="902394"/>
          <a:ext cx="2167340" cy="2097660"/>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u="sng" kern="1200" dirty="0"/>
            <a:t>FONCTIONNEMENT</a:t>
          </a:r>
        </a:p>
        <a:p>
          <a:pPr marL="0" lvl="0" indent="0" algn="ctr" defTabSz="622300">
            <a:lnSpc>
              <a:spcPct val="90000"/>
            </a:lnSpc>
            <a:spcBef>
              <a:spcPct val="0"/>
            </a:spcBef>
            <a:spcAft>
              <a:spcPct val="35000"/>
            </a:spcAft>
            <a:buNone/>
          </a:pPr>
          <a:endParaRPr lang="fr-FR" sz="1400" b="1" u="sng" kern="1200" dirty="0"/>
        </a:p>
        <a:p>
          <a:pPr marL="0" lvl="0" indent="0" algn="l" defTabSz="622300">
            <a:lnSpc>
              <a:spcPct val="90000"/>
            </a:lnSpc>
            <a:spcBef>
              <a:spcPct val="0"/>
            </a:spcBef>
            <a:spcAft>
              <a:spcPct val="35000"/>
            </a:spcAft>
            <a:buNone/>
          </a:pPr>
          <a:r>
            <a:rPr lang="fr-FR" sz="1400" b="1" kern="1200" dirty="0"/>
            <a:t>- Maitriser</a:t>
          </a:r>
          <a:r>
            <a:rPr lang="fr-FR" sz="1400" b="1" kern="1200" baseline="0" dirty="0"/>
            <a:t> les dépenses</a:t>
          </a:r>
        </a:p>
        <a:p>
          <a:pPr marL="0" lvl="0" indent="0" algn="l" defTabSz="622300">
            <a:lnSpc>
              <a:spcPct val="90000"/>
            </a:lnSpc>
            <a:spcBef>
              <a:spcPct val="0"/>
            </a:spcBef>
            <a:spcAft>
              <a:spcPct val="35000"/>
            </a:spcAft>
            <a:buNone/>
          </a:pPr>
          <a:r>
            <a:rPr lang="fr-FR" sz="1400" b="1" kern="1200" baseline="0" dirty="0"/>
            <a:t>- Optimiser les recettes (fiscalité)</a:t>
          </a:r>
        </a:p>
        <a:p>
          <a:pPr marL="0" lvl="0" indent="0" algn="l" defTabSz="622300">
            <a:lnSpc>
              <a:spcPct val="90000"/>
            </a:lnSpc>
            <a:spcBef>
              <a:spcPct val="0"/>
            </a:spcBef>
            <a:spcAft>
              <a:spcPct val="35000"/>
            </a:spcAft>
            <a:buNone/>
          </a:pPr>
          <a:r>
            <a:rPr lang="fr-FR" sz="1400" b="1" kern="1200" baseline="0" dirty="0"/>
            <a:t>- Diversifier les recettes </a:t>
          </a:r>
          <a:endParaRPr lang="fr-FR" sz="1400" b="1" kern="1200" dirty="0"/>
        </a:p>
      </dsp:txBody>
      <dsp:txXfrm>
        <a:off x="68689" y="963832"/>
        <a:ext cx="2044464" cy="1974784"/>
      </dsp:txXfrm>
    </dsp:sp>
    <dsp:sp modelId="{DA5D2EA0-D8AD-415D-8457-1501C3EF4359}">
      <dsp:nvSpPr>
        <dsp:cNvPr id="0" name=""/>
        <dsp:cNvSpPr/>
      </dsp:nvSpPr>
      <dsp:spPr>
        <a:xfrm>
          <a:off x="2391326" y="1682474"/>
          <a:ext cx="459476" cy="537500"/>
        </a:xfrm>
        <a:prstGeom prst="rightArrow">
          <a:avLst>
            <a:gd name="adj1" fmla="val 60000"/>
            <a:gd name="adj2" fmla="val 50000"/>
          </a:avLst>
        </a:prstGeom>
        <a:solidFill>
          <a:srgbClr val="44781E"/>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2391326" y="1789974"/>
        <a:ext cx="321633" cy="322500"/>
      </dsp:txXfrm>
    </dsp:sp>
    <dsp:sp modelId="{38BB2B2E-C34D-4D0D-8BD1-1949606F1DC1}">
      <dsp:nvSpPr>
        <dsp:cNvPr id="0" name=""/>
        <dsp:cNvSpPr/>
      </dsp:nvSpPr>
      <dsp:spPr>
        <a:xfrm>
          <a:off x="3041528" y="902394"/>
          <a:ext cx="2167340" cy="2097660"/>
        </a:xfrm>
        <a:prstGeom prst="roundRect">
          <a:avLst>
            <a:gd name="adj" fmla="val 1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t>- Maintenir une épargne nette annuelle &gt; 200 K€</a:t>
          </a:r>
        </a:p>
        <a:p>
          <a:pPr marL="0" lvl="0" indent="0" algn="l" defTabSz="711200">
            <a:lnSpc>
              <a:spcPct val="90000"/>
            </a:lnSpc>
            <a:spcBef>
              <a:spcPct val="0"/>
            </a:spcBef>
            <a:spcAft>
              <a:spcPct val="35000"/>
            </a:spcAft>
            <a:buNone/>
          </a:pPr>
          <a:endParaRPr lang="fr-FR" sz="1600" b="1" kern="1200" dirty="0"/>
        </a:p>
        <a:p>
          <a:pPr marL="0" lvl="0" indent="0" algn="l" defTabSz="711200">
            <a:lnSpc>
              <a:spcPct val="90000"/>
            </a:lnSpc>
            <a:spcBef>
              <a:spcPct val="0"/>
            </a:spcBef>
            <a:spcAft>
              <a:spcPct val="35000"/>
            </a:spcAft>
            <a:buNone/>
          </a:pPr>
          <a:r>
            <a:rPr lang="fr-FR" sz="1600" b="1" kern="1200" dirty="0"/>
            <a:t>- Epargne nette 2021 : 640 K€ </a:t>
          </a:r>
        </a:p>
      </dsp:txBody>
      <dsp:txXfrm>
        <a:off x="3102966" y="963832"/>
        <a:ext cx="2044464" cy="1974784"/>
      </dsp:txXfrm>
    </dsp:sp>
    <dsp:sp modelId="{9D37F77F-B927-4989-80F0-43C737B3F7EB}">
      <dsp:nvSpPr>
        <dsp:cNvPr id="0" name=""/>
        <dsp:cNvSpPr/>
      </dsp:nvSpPr>
      <dsp:spPr>
        <a:xfrm>
          <a:off x="5425603" y="1682474"/>
          <a:ext cx="459476" cy="537500"/>
        </a:xfrm>
        <a:prstGeom prst="rightArrow">
          <a:avLst>
            <a:gd name="adj1" fmla="val 60000"/>
            <a:gd name="adj2" fmla="val 50000"/>
          </a:avLst>
        </a:prstGeom>
        <a:solidFill>
          <a:srgbClr val="4D009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5425603" y="1789974"/>
        <a:ext cx="321633" cy="322500"/>
      </dsp:txXfrm>
    </dsp:sp>
    <dsp:sp modelId="{ECD539F7-4E65-4F16-8D2B-2C2D1F84EF28}">
      <dsp:nvSpPr>
        <dsp:cNvPr id="0" name=""/>
        <dsp:cNvSpPr/>
      </dsp:nvSpPr>
      <dsp:spPr>
        <a:xfrm>
          <a:off x="6075805" y="902394"/>
          <a:ext cx="2167340" cy="2097660"/>
        </a:xfrm>
        <a:prstGeom prst="roundRect">
          <a:avLst>
            <a:gd name="adj" fmla="val 10000"/>
          </a:avLst>
        </a:prstGeom>
        <a:solidFill>
          <a:srgbClr val="4D009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u="sng" kern="1200" dirty="0"/>
            <a:t>INVESTISSEMENT</a:t>
          </a:r>
        </a:p>
        <a:p>
          <a:pPr marL="0" lvl="0" indent="0" algn="l" defTabSz="622300">
            <a:lnSpc>
              <a:spcPct val="90000"/>
            </a:lnSpc>
            <a:spcBef>
              <a:spcPct val="0"/>
            </a:spcBef>
            <a:spcAft>
              <a:spcPct val="35000"/>
            </a:spcAft>
            <a:buNone/>
          </a:pPr>
          <a:r>
            <a:rPr lang="fr-FR" sz="1400" b="1" u="none" kern="1200" dirty="0"/>
            <a:t>- - Optimiser la recherche de subventions</a:t>
          </a:r>
        </a:p>
        <a:p>
          <a:pPr marL="0" lvl="0" indent="0" algn="l" defTabSz="622300">
            <a:lnSpc>
              <a:spcPct val="90000"/>
            </a:lnSpc>
            <a:spcBef>
              <a:spcPct val="0"/>
            </a:spcBef>
            <a:spcAft>
              <a:spcPct val="35000"/>
            </a:spcAft>
            <a:buNone/>
          </a:pPr>
          <a:r>
            <a:rPr lang="fr-FR" sz="1400" b="1" u="none" kern="1200" dirty="0"/>
            <a:t>- Développer les PUP</a:t>
          </a:r>
        </a:p>
        <a:p>
          <a:pPr marL="0" lvl="0" indent="0" algn="l" defTabSz="622300">
            <a:lnSpc>
              <a:spcPct val="90000"/>
            </a:lnSpc>
            <a:spcBef>
              <a:spcPct val="0"/>
            </a:spcBef>
            <a:spcAft>
              <a:spcPct val="35000"/>
            </a:spcAft>
            <a:buNone/>
          </a:pPr>
          <a:r>
            <a:rPr lang="fr-FR" sz="1400" b="1" u="none" kern="1200" dirty="0"/>
            <a:t>- Conserver une bonne attractivité vis-à-vis des banques (emprunts)</a:t>
          </a:r>
        </a:p>
        <a:p>
          <a:pPr marL="0" lvl="0" indent="0" algn="l" defTabSz="622300">
            <a:lnSpc>
              <a:spcPct val="90000"/>
            </a:lnSpc>
            <a:spcBef>
              <a:spcPct val="0"/>
            </a:spcBef>
            <a:spcAft>
              <a:spcPct val="35000"/>
            </a:spcAft>
            <a:buNone/>
          </a:pPr>
          <a:r>
            <a:rPr lang="fr-FR" sz="1400" b="1" u="sng" kern="1200" dirty="0"/>
            <a:t> </a:t>
          </a:r>
        </a:p>
      </dsp:txBody>
      <dsp:txXfrm>
        <a:off x="6137243" y="963832"/>
        <a:ext cx="2044464" cy="1974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0.32645</cdr:x>
      <cdr:y>0.02873</cdr:y>
    </cdr:from>
    <cdr:to>
      <cdr:x>0.78053</cdr:x>
      <cdr:y>0.11631</cdr:y>
    </cdr:to>
    <cdr:sp macro="" textlink="">
      <cdr:nvSpPr>
        <cdr:cNvPr id="2" name="ZoneTexte 1">
          <a:extLst xmlns:a="http://schemas.openxmlformats.org/drawingml/2006/main">
            <a:ext uri="{FF2B5EF4-FFF2-40B4-BE49-F238E27FC236}">
              <a16:creationId xmlns:a16="http://schemas.microsoft.com/office/drawing/2014/main" id="{7C61CE5F-FCDF-4B65-B3EF-44A528928B8D}"/>
            </a:ext>
          </a:extLst>
        </cdr:cNvPr>
        <cdr:cNvSpPr txBox="1"/>
      </cdr:nvSpPr>
      <cdr:spPr>
        <a:xfrm xmlns:a="http://schemas.openxmlformats.org/drawingml/2006/main">
          <a:off x="2693314" y="132676"/>
          <a:ext cx="3746340" cy="404422"/>
        </a:xfrm>
        <a:prstGeom xmlns:a="http://schemas.openxmlformats.org/drawingml/2006/main" prst="rect">
          <a:avLst/>
        </a:prstGeom>
        <a:ln xmlns:a="http://schemas.openxmlformats.org/drawingml/2006/main">
          <a:solidFill>
            <a:srgbClr val="44781E"/>
          </a:solidFill>
        </a:ln>
      </cdr:spPr>
      <cdr:txBody>
        <a:bodyPr xmlns:a="http://schemas.openxmlformats.org/drawingml/2006/main" vertOverflow="clip" wrap="square" rtlCol="0"/>
        <a:lstStyle xmlns:a="http://schemas.openxmlformats.org/drawingml/2006/main"/>
        <a:p xmlns:a="http://schemas.openxmlformats.org/drawingml/2006/main">
          <a:pPr algn="ctr"/>
          <a:r>
            <a:rPr lang="fr-FR" sz="1800" b="1" dirty="0">
              <a:solidFill>
                <a:srgbClr val="2C4588"/>
              </a:solidFill>
              <a:effectLst/>
              <a:latin typeface="Lato" panose="020F0502020204030203"/>
            </a:rPr>
            <a:t>Investissements réels par année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18A1CC-A94B-4F59-B333-E3F8F518B60A}" type="datetimeFigureOut">
              <a:rPr lang="fr-FR" smtClean="0"/>
              <a:t>24/02/2022</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F7544A-AEF2-4940-B2BF-FFC2E451D5D5}" type="slidenum">
              <a:rPr lang="fr-FR" smtClean="0"/>
              <a:t>‹N°›</a:t>
            </a:fld>
            <a:endParaRPr lang="fr-FR"/>
          </a:p>
        </p:txBody>
      </p:sp>
    </p:spTree>
    <p:extLst>
      <p:ext uri="{BB962C8B-B14F-4D97-AF65-F5344CB8AC3E}">
        <p14:creationId xmlns:p14="http://schemas.microsoft.com/office/powerpoint/2010/main" val="408022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a:t>
            </a:fld>
            <a:endParaRPr lang="fr-FR"/>
          </a:p>
        </p:txBody>
      </p:sp>
    </p:spTree>
    <p:extLst>
      <p:ext uri="{BB962C8B-B14F-4D97-AF65-F5344CB8AC3E}">
        <p14:creationId xmlns:p14="http://schemas.microsoft.com/office/powerpoint/2010/main" val="141205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10</a:t>
            </a:fld>
            <a:endParaRPr lang="fr-FR"/>
          </a:p>
        </p:txBody>
      </p:sp>
    </p:spTree>
    <p:extLst>
      <p:ext uri="{BB962C8B-B14F-4D97-AF65-F5344CB8AC3E}">
        <p14:creationId xmlns:p14="http://schemas.microsoft.com/office/powerpoint/2010/main" val="13431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11</a:t>
            </a:fld>
            <a:endParaRPr lang="fr-FR"/>
          </a:p>
        </p:txBody>
      </p:sp>
    </p:spTree>
    <p:extLst>
      <p:ext uri="{BB962C8B-B14F-4D97-AF65-F5344CB8AC3E}">
        <p14:creationId xmlns:p14="http://schemas.microsoft.com/office/powerpoint/2010/main" val="23516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12</a:t>
            </a:fld>
            <a:endParaRPr lang="fr-FR"/>
          </a:p>
        </p:txBody>
      </p:sp>
    </p:spTree>
    <p:extLst>
      <p:ext uri="{BB962C8B-B14F-4D97-AF65-F5344CB8AC3E}">
        <p14:creationId xmlns:p14="http://schemas.microsoft.com/office/powerpoint/2010/main" val="186815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13</a:t>
            </a:fld>
            <a:endParaRPr lang="fr-FR"/>
          </a:p>
        </p:txBody>
      </p:sp>
    </p:spTree>
    <p:extLst>
      <p:ext uri="{BB962C8B-B14F-4D97-AF65-F5344CB8AC3E}">
        <p14:creationId xmlns:p14="http://schemas.microsoft.com/office/powerpoint/2010/main" val="26265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14</a:t>
            </a:fld>
            <a:endParaRPr lang="fr-FR"/>
          </a:p>
        </p:txBody>
      </p:sp>
    </p:spTree>
    <p:extLst>
      <p:ext uri="{BB962C8B-B14F-4D97-AF65-F5344CB8AC3E}">
        <p14:creationId xmlns:p14="http://schemas.microsoft.com/office/powerpoint/2010/main" val="134845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15</a:t>
            </a:fld>
            <a:endParaRPr lang="fr-FR"/>
          </a:p>
        </p:txBody>
      </p:sp>
    </p:spTree>
    <p:extLst>
      <p:ext uri="{BB962C8B-B14F-4D97-AF65-F5344CB8AC3E}">
        <p14:creationId xmlns:p14="http://schemas.microsoft.com/office/powerpoint/2010/main" val="408166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16</a:t>
            </a:fld>
            <a:endParaRPr lang="fr-FR"/>
          </a:p>
        </p:txBody>
      </p:sp>
    </p:spTree>
    <p:extLst>
      <p:ext uri="{BB962C8B-B14F-4D97-AF65-F5344CB8AC3E}">
        <p14:creationId xmlns:p14="http://schemas.microsoft.com/office/powerpoint/2010/main" val="4231513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74 = DGF + DSR + CFG</a:t>
            </a: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17</a:t>
            </a:fld>
            <a:endParaRPr lang="fr-FR"/>
          </a:p>
        </p:txBody>
      </p:sp>
    </p:spTree>
    <p:extLst>
      <p:ext uri="{BB962C8B-B14F-4D97-AF65-F5344CB8AC3E}">
        <p14:creationId xmlns:p14="http://schemas.microsoft.com/office/powerpoint/2010/main" val="608761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18</a:t>
            </a:fld>
            <a:endParaRPr lang="fr-FR"/>
          </a:p>
        </p:txBody>
      </p:sp>
    </p:spTree>
    <p:extLst>
      <p:ext uri="{BB962C8B-B14F-4D97-AF65-F5344CB8AC3E}">
        <p14:creationId xmlns:p14="http://schemas.microsoft.com/office/powerpoint/2010/main" val="2019551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19</a:t>
            </a:fld>
            <a:endParaRPr lang="fr-FR"/>
          </a:p>
        </p:txBody>
      </p:sp>
    </p:spTree>
    <p:extLst>
      <p:ext uri="{BB962C8B-B14F-4D97-AF65-F5344CB8AC3E}">
        <p14:creationId xmlns:p14="http://schemas.microsoft.com/office/powerpoint/2010/main" val="174941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a:t>
            </a:fld>
            <a:endParaRPr lang="fr-FR"/>
          </a:p>
        </p:txBody>
      </p:sp>
    </p:spTree>
    <p:extLst>
      <p:ext uri="{BB962C8B-B14F-4D97-AF65-F5344CB8AC3E}">
        <p14:creationId xmlns:p14="http://schemas.microsoft.com/office/powerpoint/2010/main" val="751357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65 = Elus + SIVOM + CCAS        014 = FNGIR + FPIC</a:t>
            </a: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20</a:t>
            </a:fld>
            <a:endParaRPr lang="fr-FR"/>
          </a:p>
        </p:txBody>
      </p:sp>
    </p:spTree>
    <p:extLst>
      <p:ext uri="{BB962C8B-B14F-4D97-AF65-F5344CB8AC3E}">
        <p14:creationId xmlns:p14="http://schemas.microsoft.com/office/powerpoint/2010/main" val="53712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21</a:t>
            </a:fld>
            <a:endParaRPr lang="fr-FR"/>
          </a:p>
        </p:txBody>
      </p:sp>
    </p:spTree>
    <p:extLst>
      <p:ext uri="{BB962C8B-B14F-4D97-AF65-F5344CB8AC3E}">
        <p14:creationId xmlns:p14="http://schemas.microsoft.com/office/powerpoint/2010/main" val="1203047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22</a:t>
            </a:fld>
            <a:endParaRPr lang="fr-FR"/>
          </a:p>
        </p:txBody>
      </p:sp>
    </p:spTree>
    <p:extLst>
      <p:ext uri="{BB962C8B-B14F-4D97-AF65-F5344CB8AC3E}">
        <p14:creationId xmlns:p14="http://schemas.microsoft.com/office/powerpoint/2010/main" val="398112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204 =  Remboursements SIEA                            10 = FCTVA + TAM + Excédent de Fonctionnement</a:t>
            </a: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23</a:t>
            </a:fld>
            <a:endParaRPr lang="fr-FR"/>
          </a:p>
        </p:txBody>
      </p:sp>
    </p:spTree>
    <p:extLst>
      <p:ext uri="{BB962C8B-B14F-4D97-AF65-F5344CB8AC3E}">
        <p14:creationId xmlns:p14="http://schemas.microsoft.com/office/powerpoint/2010/main" val="131308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24</a:t>
            </a:fld>
            <a:endParaRPr lang="fr-FR"/>
          </a:p>
        </p:txBody>
      </p:sp>
    </p:spTree>
    <p:extLst>
      <p:ext uri="{BB962C8B-B14F-4D97-AF65-F5344CB8AC3E}">
        <p14:creationId xmlns:p14="http://schemas.microsoft.com/office/powerpoint/2010/main" val="538154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204 = Dépenses SIEA</a:t>
            </a: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25</a:t>
            </a:fld>
            <a:endParaRPr lang="fr-FR"/>
          </a:p>
        </p:txBody>
      </p:sp>
    </p:spTree>
    <p:extLst>
      <p:ext uri="{BB962C8B-B14F-4D97-AF65-F5344CB8AC3E}">
        <p14:creationId xmlns:p14="http://schemas.microsoft.com/office/powerpoint/2010/main" val="376629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26</a:t>
            </a:fld>
            <a:endParaRPr lang="fr-FR"/>
          </a:p>
        </p:txBody>
      </p:sp>
    </p:spTree>
    <p:extLst>
      <p:ext uri="{BB962C8B-B14F-4D97-AF65-F5344CB8AC3E}">
        <p14:creationId xmlns:p14="http://schemas.microsoft.com/office/powerpoint/2010/main" val="2210311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27</a:t>
            </a:fld>
            <a:endParaRPr lang="fr-FR"/>
          </a:p>
        </p:txBody>
      </p:sp>
    </p:spTree>
    <p:extLst>
      <p:ext uri="{BB962C8B-B14F-4D97-AF65-F5344CB8AC3E}">
        <p14:creationId xmlns:p14="http://schemas.microsoft.com/office/powerpoint/2010/main" val="876932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28</a:t>
            </a:fld>
            <a:endParaRPr lang="fr-FR"/>
          </a:p>
        </p:txBody>
      </p:sp>
    </p:spTree>
    <p:extLst>
      <p:ext uri="{BB962C8B-B14F-4D97-AF65-F5344CB8AC3E}">
        <p14:creationId xmlns:p14="http://schemas.microsoft.com/office/powerpoint/2010/main" val="391278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3</a:t>
            </a:fld>
            <a:endParaRPr lang="fr-FR"/>
          </a:p>
        </p:txBody>
      </p:sp>
    </p:spTree>
    <p:extLst>
      <p:ext uri="{BB962C8B-B14F-4D97-AF65-F5344CB8AC3E}">
        <p14:creationId xmlns:p14="http://schemas.microsoft.com/office/powerpoint/2010/main" val="44481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4</a:t>
            </a:fld>
            <a:endParaRPr lang="fr-FR"/>
          </a:p>
        </p:txBody>
      </p:sp>
    </p:spTree>
    <p:extLst>
      <p:ext uri="{BB962C8B-B14F-4D97-AF65-F5344CB8AC3E}">
        <p14:creationId xmlns:p14="http://schemas.microsoft.com/office/powerpoint/2010/main" val="302953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5</a:t>
            </a:fld>
            <a:endParaRPr lang="fr-FR"/>
          </a:p>
        </p:txBody>
      </p:sp>
    </p:spTree>
    <p:extLst>
      <p:ext uri="{BB962C8B-B14F-4D97-AF65-F5344CB8AC3E}">
        <p14:creationId xmlns:p14="http://schemas.microsoft.com/office/powerpoint/2010/main" val="287730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6</a:t>
            </a:fld>
            <a:endParaRPr lang="fr-FR"/>
          </a:p>
        </p:txBody>
      </p:sp>
    </p:spTree>
    <p:extLst>
      <p:ext uri="{BB962C8B-B14F-4D97-AF65-F5344CB8AC3E}">
        <p14:creationId xmlns:p14="http://schemas.microsoft.com/office/powerpoint/2010/main" val="50300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7</a:t>
            </a:fld>
            <a:endParaRPr lang="fr-FR"/>
          </a:p>
        </p:txBody>
      </p:sp>
    </p:spTree>
    <p:extLst>
      <p:ext uri="{BB962C8B-B14F-4D97-AF65-F5344CB8AC3E}">
        <p14:creationId xmlns:p14="http://schemas.microsoft.com/office/powerpoint/2010/main" val="115109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8</a:t>
            </a:fld>
            <a:endParaRPr lang="fr-FR"/>
          </a:p>
        </p:txBody>
      </p:sp>
    </p:spTree>
    <p:extLst>
      <p:ext uri="{BB962C8B-B14F-4D97-AF65-F5344CB8AC3E}">
        <p14:creationId xmlns:p14="http://schemas.microsoft.com/office/powerpoint/2010/main" val="415344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F7544A-AEF2-4940-B2BF-FFC2E451D5D5}" type="slidenum">
              <a:rPr lang="fr-FR" smtClean="0"/>
              <a:t>9</a:t>
            </a:fld>
            <a:endParaRPr lang="fr-FR"/>
          </a:p>
        </p:txBody>
      </p:sp>
    </p:spTree>
    <p:extLst>
      <p:ext uri="{BB962C8B-B14F-4D97-AF65-F5344CB8AC3E}">
        <p14:creationId xmlns:p14="http://schemas.microsoft.com/office/powerpoint/2010/main" val="62803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76230D7-CD0E-4DFA-962A-54BC3F7297C2}" type="datetimeFigureOut">
              <a:rPr lang="fr-FR" smtClean="0"/>
              <a:t>24/02/2022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397029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6230D7-CD0E-4DFA-962A-54BC3F7297C2}" type="datetimeFigureOut">
              <a:rPr lang="fr-FR" smtClean="0"/>
              <a:t>24/02/2022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189864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6230D7-CD0E-4DFA-962A-54BC3F7297C2}" type="datetimeFigureOut">
              <a:rPr lang="fr-FR" smtClean="0"/>
              <a:t>24/02/2022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376280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6230D7-CD0E-4DFA-962A-54BC3F7297C2}" type="datetimeFigureOut">
              <a:rPr lang="fr-FR" smtClean="0"/>
              <a:t>24/02/2022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282661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76230D7-CD0E-4DFA-962A-54BC3F7297C2}" type="datetimeFigureOut">
              <a:rPr lang="fr-FR" smtClean="0"/>
              <a:t>24/02/2022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383634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76230D7-CD0E-4DFA-962A-54BC3F7297C2}" type="datetimeFigureOut">
              <a:rPr lang="fr-FR" smtClean="0"/>
              <a:t>24/02/2022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29666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76230D7-CD0E-4DFA-962A-54BC3F7297C2}" type="datetimeFigureOut">
              <a:rPr lang="fr-FR" smtClean="0"/>
              <a:t>24/02/2022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19311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76230D7-CD0E-4DFA-962A-54BC3F7297C2}" type="datetimeFigureOut">
              <a:rPr lang="fr-FR" smtClean="0"/>
              <a:t>24/02/2022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307793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30D7-CD0E-4DFA-962A-54BC3F7297C2}" type="datetimeFigureOut">
              <a:rPr lang="fr-FR" smtClean="0"/>
              <a:t>24/02/2022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18582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6230D7-CD0E-4DFA-962A-54BC3F7297C2}" type="datetimeFigureOut">
              <a:rPr lang="fr-FR" smtClean="0"/>
              <a:t>24/02/2022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266517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6230D7-CD0E-4DFA-962A-54BC3F7297C2}" type="datetimeFigureOut">
              <a:rPr lang="fr-FR" smtClean="0"/>
              <a:t>24/02/2022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D33C1D-FB56-4025-89E3-2B25B888E611}" type="slidenum">
              <a:rPr lang="fr-FR" smtClean="0"/>
              <a:t>‹N°›</a:t>
            </a:fld>
            <a:endParaRPr lang="fr-FR"/>
          </a:p>
        </p:txBody>
      </p:sp>
    </p:spTree>
    <p:extLst>
      <p:ext uri="{BB962C8B-B14F-4D97-AF65-F5344CB8AC3E}">
        <p14:creationId xmlns:p14="http://schemas.microsoft.com/office/powerpoint/2010/main" val="425528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230D7-CD0E-4DFA-962A-54BC3F7297C2}" type="datetimeFigureOut">
              <a:rPr lang="fr-FR" smtClean="0"/>
              <a:t>24/02/2022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33C1D-FB56-4025-89E3-2B25B888E611}" type="slidenum">
              <a:rPr lang="fr-FR" smtClean="0"/>
              <a:t>‹N°›</a:t>
            </a:fld>
            <a:endParaRPr lang="fr-FR"/>
          </a:p>
        </p:txBody>
      </p:sp>
    </p:spTree>
    <p:extLst>
      <p:ext uri="{BB962C8B-B14F-4D97-AF65-F5344CB8AC3E}">
        <p14:creationId xmlns:p14="http://schemas.microsoft.com/office/powerpoint/2010/main" val="13270990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5.xml"/><Relationship Id="rId7" Type="http://schemas.openxmlformats.org/officeDocument/2006/relationships/diagramQuickStyle" Target="../diagrams/quickStyle2.xm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chart" Target="../charts/chart1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chart" Target="../charts/char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rectangle 14"/>
          <p:cNvSpPr/>
          <p:nvPr/>
        </p:nvSpPr>
        <p:spPr>
          <a:xfrm rot="16200000">
            <a:off x="1140349" y="-1140348"/>
            <a:ext cx="6863304" cy="9144001"/>
          </a:xfrm>
          <a:prstGeom prst="rtTriangle">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rectangle 16"/>
          <p:cNvSpPr/>
          <p:nvPr/>
        </p:nvSpPr>
        <p:spPr>
          <a:xfrm rot="5400000">
            <a:off x="1140346" y="-1145653"/>
            <a:ext cx="6863306" cy="9144002"/>
          </a:xfrm>
          <a:prstGeom prst="rtTriangle">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281560" y="5140171"/>
            <a:ext cx="6747030" cy="1222899"/>
          </a:xfrm>
        </p:spPr>
        <p:txBody>
          <a:bodyPr>
            <a:noAutofit/>
          </a:bodyPr>
          <a:lstStyle/>
          <a:p>
            <a:r>
              <a:rPr lang="fr-FR" sz="3400" b="1">
                <a:solidFill>
                  <a:schemeClr val="bg1"/>
                </a:solidFill>
                <a:latin typeface="Lato" panose="020F0502020204030203" pitchFamily="34" charset="0"/>
              </a:rPr>
              <a:t>Rapport </a:t>
            </a:r>
            <a:r>
              <a:rPr lang="fr-FR" sz="3400" b="1" dirty="0">
                <a:solidFill>
                  <a:schemeClr val="bg1"/>
                </a:solidFill>
                <a:latin typeface="Lato" panose="020F0502020204030203" pitchFamily="34" charset="0"/>
              </a:rPr>
              <a:t>d’orientation budgétaire </a:t>
            </a:r>
            <a:br>
              <a:rPr lang="fr-FR" sz="3400" b="1" dirty="0">
                <a:solidFill>
                  <a:schemeClr val="bg1"/>
                </a:solidFill>
                <a:latin typeface="Lato" panose="020F0502020204030203" pitchFamily="34" charset="0"/>
              </a:rPr>
            </a:br>
            <a:r>
              <a:rPr lang="fr-FR" sz="3400" b="1" dirty="0">
                <a:solidFill>
                  <a:schemeClr val="bg1"/>
                </a:solidFill>
                <a:latin typeface="Lato" panose="020F0502020204030203" pitchFamily="34" charset="0"/>
              </a:rPr>
              <a:t>2022</a:t>
            </a: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97" y="72782"/>
            <a:ext cx="4185041" cy="1102875"/>
          </a:xfrm>
          <a:prstGeom prst="rect">
            <a:avLst/>
          </a:prstGeom>
        </p:spPr>
      </p:pic>
      <p:sp>
        <p:nvSpPr>
          <p:cNvPr id="7" name="Titre 1">
            <a:extLst>
              <a:ext uri="{FF2B5EF4-FFF2-40B4-BE49-F238E27FC236}">
                <a16:creationId xmlns:a16="http://schemas.microsoft.com/office/drawing/2014/main" id="{F0FC3ECF-EBC5-4058-A1F1-0F476C9D32BA}"/>
              </a:ext>
            </a:extLst>
          </p:cNvPr>
          <p:cNvSpPr txBox="1">
            <a:spLocks/>
          </p:cNvSpPr>
          <p:nvPr/>
        </p:nvSpPr>
        <p:spPr>
          <a:xfrm>
            <a:off x="621436" y="2203449"/>
            <a:ext cx="3950563" cy="12228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000" b="1" dirty="0">
                <a:solidFill>
                  <a:schemeClr val="bg1"/>
                </a:solidFill>
                <a:latin typeface="Lato" panose="020F0502020204030203" pitchFamily="34" charset="0"/>
              </a:rPr>
              <a:t>CONSEIL MUNICIPAL</a:t>
            </a:r>
          </a:p>
          <a:p>
            <a:r>
              <a:rPr lang="fr-FR" sz="3000" b="1" dirty="0">
                <a:solidFill>
                  <a:schemeClr val="bg1"/>
                </a:solidFill>
                <a:latin typeface="Lato" panose="020F0502020204030203" pitchFamily="34" charset="0"/>
              </a:rPr>
              <a:t>28 février 2022</a:t>
            </a:r>
          </a:p>
        </p:txBody>
      </p:sp>
    </p:spTree>
    <p:extLst>
      <p:ext uri="{BB962C8B-B14F-4D97-AF65-F5344CB8AC3E}">
        <p14:creationId xmlns:p14="http://schemas.microsoft.com/office/powerpoint/2010/main" val="57874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3"/>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Loi de finance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(3)</a:t>
            </a:r>
          </a:p>
        </p:txBody>
      </p:sp>
      <p:sp>
        <p:nvSpPr>
          <p:cNvPr id="18" name="Sous-titre 2"/>
          <p:cNvSpPr txBox="1">
            <a:spLocks/>
          </p:cNvSpPr>
          <p:nvPr/>
        </p:nvSpPr>
        <p:spPr>
          <a:xfrm>
            <a:off x="736846" y="1207363"/>
            <a:ext cx="8250398" cy="48697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2"/>
            </a:pPr>
            <a:r>
              <a:rPr lang="fr-FR" sz="1600" b="1" dirty="0">
                <a:solidFill>
                  <a:srgbClr val="2C4588"/>
                </a:solidFill>
                <a:latin typeface="Lato" panose="020F0502020204030203" pitchFamily="34" charset="0"/>
              </a:rPr>
              <a:t>Réforme des indicateurs financiers et fiscaux</a:t>
            </a:r>
          </a:p>
          <a:p>
            <a:pPr algn="just">
              <a:buClr>
                <a:srgbClr val="44781E"/>
              </a:buClr>
              <a:buSzPct val="100000"/>
            </a:pPr>
            <a:endParaRPr lang="fr-FR" sz="1600" b="1" dirty="0">
              <a:solidFill>
                <a:srgbClr val="2C4588"/>
              </a:solidFill>
              <a:latin typeface="Lato" panose="020F0502020204030203" pitchFamily="34" charset="0"/>
            </a:endParaRPr>
          </a:p>
          <a:p>
            <a:pPr marL="742950" lvl="1" indent="-285750" algn="just">
              <a:buClr>
                <a:srgbClr val="44781E"/>
              </a:buClr>
              <a:buSzPct val="100000"/>
              <a:buFont typeface="Courier New" panose="02070309020205020404" pitchFamily="49" charset="0"/>
              <a:buChar char="o"/>
            </a:pPr>
            <a:r>
              <a:rPr lang="fr-FR" sz="1600" dirty="0">
                <a:solidFill>
                  <a:srgbClr val="2C4588"/>
                </a:solidFill>
                <a:latin typeface="Lato" panose="020F0502020204030203" pitchFamily="34" charset="0"/>
              </a:rPr>
              <a:t>La suppression de la taxe d’habitation sur les résidences principales et la réforme des impôts de production ont une incidence sur le calcul de ces indicateurs</a:t>
            </a:r>
          </a:p>
          <a:p>
            <a:pPr marL="742950" lvl="1" indent="-285750" algn="just">
              <a:buClr>
                <a:srgbClr val="44781E"/>
              </a:buClr>
              <a:buSzPct val="100000"/>
              <a:buFont typeface="Courier New" panose="02070309020205020404" pitchFamily="49" charset="0"/>
              <a:buChar char="o"/>
            </a:pPr>
            <a:endParaRPr lang="fr-FR" sz="1600" dirty="0">
              <a:solidFill>
                <a:srgbClr val="2C4588"/>
              </a:solidFill>
              <a:latin typeface="Lato" panose="020F0502020204030203" pitchFamily="34" charset="0"/>
            </a:endParaRPr>
          </a:p>
          <a:p>
            <a:pPr marL="742950" lvl="1" indent="-285750" algn="just">
              <a:buClr>
                <a:srgbClr val="44781E"/>
              </a:buClr>
              <a:buSzPct val="100000"/>
              <a:buFont typeface="Courier New" panose="02070309020205020404" pitchFamily="49" charset="0"/>
              <a:buChar char="o"/>
            </a:pPr>
            <a:r>
              <a:rPr lang="fr-FR" sz="1600" dirty="0">
                <a:solidFill>
                  <a:srgbClr val="2C4588"/>
                </a:solidFill>
                <a:latin typeface="Lato" panose="020F0502020204030203" pitchFamily="34" charset="0"/>
              </a:rPr>
              <a:t>Ces indicateurs servent au calcul de la DGF et des dotations de péréquation financière (DSU –Dotation de Solidarité Urbaine, DSR - Dotation de Solidarité Rurale, FPIC – Fonds de Péréquation Intercommunal et Communal etc…)</a:t>
            </a:r>
          </a:p>
          <a:p>
            <a:pPr marL="742950" lvl="1" indent="-285750" algn="just">
              <a:buClr>
                <a:srgbClr val="44781E"/>
              </a:buClr>
              <a:buSzPct val="100000"/>
              <a:buFont typeface="Courier New" panose="02070309020205020404" pitchFamily="49" charset="0"/>
              <a:buChar char="o"/>
            </a:pPr>
            <a:endParaRPr lang="fr-FR" sz="1600" dirty="0">
              <a:solidFill>
                <a:srgbClr val="2C4588"/>
              </a:solidFill>
              <a:latin typeface="Lato" panose="020F0502020204030203" pitchFamily="34" charset="0"/>
            </a:endParaRPr>
          </a:p>
          <a:p>
            <a:pPr marL="742950" lvl="1" indent="-285750" algn="just">
              <a:buClr>
                <a:srgbClr val="44781E"/>
              </a:buClr>
              <a:buSzPct val="100000"/>
              <a:buFont typeface="Courier New" panose="02070309020205020404" pitchFamily="49" charset="0"/>
              <a:buChar char="o"/>
            </a:pPr>
            <a:r>
              <a:rPr lang="fr-FR" sz="1600" dirty="0">
                <a:solidFill>
                  <a:srgbClr val="2C4588"/>
                </a:solidFill>
                <a:latin typeface="Lato" panose="020F0502020204030203" pitchFamily="34" charset="0"/>
              </a:rPr>
              <a:t>Cette réforme sera lissée dans le temps compte tenu des incidences fortes pour les collectivités</a:t>
            </a:r>
          </a:p>
          <a:p>
            <a:pPr marL="742950" lvl="1" indent="-285750" algn="just">
              <a:buClr>
                <a:srgbClr val="44781E"/>
              </a:buClr>
              <a:buSzPct val="100000"/>
              <a:buFont typeface="Courier New" panose="02070309020205020404" pitchFamily="49" charset="0"/>
              <a:buChar char="o"/>
            </a:pPr>
            <a:endParaRPr lang="fr-FR" sz="1600" dirty="0">
              <a:solidFill>
                <a:srgbClr val="2C4588"/>
              </a:solidFill>
              <a:latin typeface="Lato" panose="020F0502020204030203" pitchFamily="34" charset="0"/>
            </a:endParaRPr>
          </a:p>
          <a:p>
            <a:pPr marL="742950" lvl="1" indent="-285750" algn="just">
              <a:buClr>
                <a:srgbClr val="44781E"/>
              </a:buClr>
              <a:buSzPct val="100000"/>
              <a:buFont typeface="Courier New" panose="02070309020205020404" pitchFamily="49" charset="0"/>
              <a:buChar char="o"/>
            </a:pPr>
            <a:r>
              <a:rPr lang="fr-FR" sz="1600" dirty="0">
                <a:solidFill>
                  <a:srgbClr val="2C4588"/>
                </a:solidFill>
                <a:latin typeface="Lato" panose="020F0502020204030203" pitchFamily="34" charset="0"/>
              </a:rPr>
              <a:t>Les indicateurs concernés par la réforme sont l’effort fiscal et le potentiel financier des communes</a:t>
            </a: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Tree>
    <p:extLst>
      <p:ext uri="{BB962C8B-B14F-4D97-AF65-F5344CB8AC3E}">
        <p14:creationId xmlns:p14="http://schemas.microsoft.com/office/powerpoint/2010/main" val="298771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521258" y="181068"/>
            <a:ext cx="6465987" cy="620574"/>
          </a:xfrm>
          <a:ln>
            <a:solidFill>
              <a:srgbClr val="44781E"/>
            </a:solidFill>
          </a:ln>
        </p:spPr>
        <p:txBody>
          <a:bodyPr>
            <a:noAutofit/>
          </a:bodyPr>
          <a:lstStyle/>
          <a:p>
            <a:pPr marL="540000" indent="-540000" algn="l">
              <a:buClr>
                <a:srgbClr val="44781E"/>
              </a:buClr>
              <a:buFont typeface="+mj-lt"/>
              <a:buAutoNum type="arabicPeriod" startAt="4"/>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Perspectives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a:t>
            </a:r>
          </a:p>
        </p:txBody>
      </p:sp>
      <p:sp>
        <p:nvSpPr>
          <p:cNvPr id="18" name="Sous-titre 2"/>
          <p:cNvSpPr txBox="1">
            <a:spLocks/>
          </p:cNvSpPr>
          <p:nvPr/>
        </p:nvSpPr>
        <p:spPr>
          <a:xfrm>
            <a:off x="736847" y="1526959"/>
            <a:ext cx="8250398" cy="4709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buClr>
                <a:srgbClr val="44781E"/>
              </a:buClr>
              <a:buSzPct val="60000"/>
            </a:pPr>
            <a:endParaRPr lang="fr-FR" sz="14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graphicFrame>
        <p:nvGraphicFramePr>
          <p:cNvPr id="8" name="Espace réservé du contenu 5">
            <a:extLst>
              <a:ext uri="{FF2B5EF4-FFF2-40B4-BE49-F238E27FC236}">
                <a16:creationId xmlns:a16="http://schemas.microsoft.com/office/drawing/2014/main" id="{4546A8C5-7466-402F-B43D-CA15B0457B84}"/>
              </a:ext>
            </a:extLst>
          </p:cNvPr>
          <p:cNvGraphicFramePr>
            <a:graphicFrameLocks/>
          </p:cNvGraphicFramePr>
          <p:nvPr>
            <p:extLst>
              <p:ext uri="{D42A27DB-BD31-4B8C-83A1-F6EECF244321}">
                <p14:modId xmlns:p14="http://schemas.microsoft.com/office/powerpoint/2010/main" val="3286172474"/>
              </p:ext>
            </p:extLst>
          </p:nvPr>
        </p:nvGraphicFramePr>
        <p:xfrm>
          <a:off x="736847" y="1526958"/>
          <a:ext cx="7886700" cy="4709964"/>
        </p:xfrm>
        <a:graphic>
          <a:graphicData uri="http://schemas.openxmlformats.org/drawingml/2006/chart">
            <c:chart xmlns:c="http://schemas.openxmlformats.org/drawingml/2006/chart" xmlns:r="http://schemas.openxmlformats.org/officeDocument/2006/relationships" r:id="rId5"/>
          </a:graphicData>
        </a:graphic>
      </p:graphicFrame>
      <p:sp>
        <p:nvSpPr>
          <p:cNvPr id="9" name="Sous-titre 2">
            <a:extLst>
              <a:ext uri="{FF2B5EF4-FFF2-40B4-BE49-F238E27FC236}">
                <a16:creationId xmlns:a16="http://schemas.microsoft.com/office/drawing/2014/main" id="{DDE61C91-BC18-4F43-A5CC-D29E35B22878}"/>
              </a:ext>
            </a:extLst>
          </p:cNvPr>
          <p:cNvSpPr txBox="1">
            <a:spLocks/>
          </p:cNvSpPr>
          <p:nvPr/>
        </p:nvSpPr>
        <p:spPr>
          <a:xfrm>
            <a:off x="736847" y="1098627"/>
            <a:ext cx="8250398" cy="4283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a:pPr>
            <a:r>
              <a:rPr lang="fr-FR" sz="1600" b="1" dirty="0">
                <a:solidFill>
                  <a:srgbClr val="2C4588"/>
                </a:solidFill>
                <a:latin typeface="Lato" panose="020F0502020204030203" pitchFamily="34" charset="0"/>
              </a:rPr>
              <a:t>Dette</a:t>
            </a:r>
          </a:p>
          <a:p>
            <a:pPr algn="just">
              <a:buClr>
                <a:srgbClr val="44781E"/>
              </a:buClr>
              <a:buSzPct val="60000"/>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Tree>
    <p:extLst>
      <p:ext uri="{BB962C8B-B14F-4D97-AF65-F5344CB8AC3E}">
        <p14:creationId xmlns:p14="http://schemas.microsoft.com/office/powerpoint/2010/main" val="27068782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574524" y="181068"/>
            <a:ext cx="6412721" cy="620574"/>
          </a:xfrm>
          <a:ln>
            <a:solidFill>
              <a:srgbClr val="44781E"/>
            </a:solidFill>
          </a:ln>
        </p:spPr>
        <p:txBody>
          <a:bodyPr>
            <a:noAutofit/>
          </a:bodyPr>
          <a:lstStyle/>
          <a:p>
            <a:pPr marL="540000" indent="-540000" algn="l">
              <a:buClr>
                <a:srgbClr val="44781E"/>
              </a:buClr>
              <a:buFont typeface="+mj-lt"/>
              <a:buAutoNum type="arabicPeriod" startAt="4"/>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Perspectives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(2)</a:t>
            </a:r>
          </a:p>
        </p:txBody>
      </p:sp>
      <p:sp>
        <p:nvSpPr>
          <p:cNvPr id="18" name="Sous-titre 2"/>
          <p:cNvSpPr txBox="1">
            <a:spLocks/>
          </p:cNvSpPr>
          <p:nvPr/>
        </p:nvSpPr>
        <p:spPr>
          <a:xfrm>
            <a:off x="766523" y="985064"/>
            <a:ext cx="8220722" cy="345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60000"/>
              <a:buFont typeface="Wingdings" panose="05000000000000000000" pitchFamily="2" charset="2"/>
              <a:buChar char="q"/>
            </a:pPr>
            <a:r>
              <a:rPr lang="fr-FR" sz="1600" dirty="0">
                <a:solidFill>
                  <a:srgbClr val="2C4588"/>
                </a:solidFill>
                <a:latin typeface="Lato" panose="020F0502020204030203" pitchFamily="34" charset="0"/>
              </a:rPr>
              <a:t>Extinction de la dette</a:t>
            </a:r>
          </a:p>
          <a:p>
            <a:pPr marL="800100" lvl="1" indent="-342900" algn="just">
              <a:buClr>
                <a:srgbClr val="44781E"/>
              </a:buClr>
              <a:buSzPct val="60000"/>
              <a:buFont typeface="Wingdings" panose="05000000000000000000" pitchFamily="2" charset="2"/>
              <a:buChar char="q"/>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Wingdings" panose="05000000000000000000" pitchFamily="2" charset="2"/>
              <a:buChar char="q"/>
            </a:pPr>
            <a:endParaRPr lang="fr-FR" sz="16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graphicFrame>
        <p:nvGraphicFramePr>
          <p:cNvPr id="9" name="Espace réservé du contenu 9">
            <a:extLst>
              <a:ext uri="{FF2B5EF4-FFF2-40B4-BE49-F238E27FC236}">
                <a16:creationId xmlns:a16="http://schemas.microsoft.com/office/drawing/2014/main" id="{FCF41867-C516-47F9-ABCE-5DB30A2F51CC}"/>
              </a:ext>
            </a:extLst>
          </p:cNvPr>
          <p:cNvGraphicFramePr>
            <a:graphicFrameLocks/>
          </p:cNvGraphicFramePr>
          <p:nvPr>
            <p:extLst>
              <p:ext uri="{D42A27DB-BD31-4B8C-83A1-F6EECF244321}">
                <p14:modId xmlns:p14="http://schemas.microsoft.com/office/powerpoint/2010/main" val="381158487"/>
              </p:ext>
            </p:extLst>
          </p:nvPr>
        </p:nvGraphicFramePr>
        <p:xfrm>
          <a:off x="736847" y="2061881"/>
          <a:ext cx="8250398" cy="4304763"/>
        </p:xfrm>
        <a:graphic>
          <a:graphicData uri="http://schemas.openxmlformats.org/drawingml/2006/chart">
            <c:chart xmlns:c="http://schemas.openxmlformats.org/drawingml/2006/chart" xmlns:r="http://schemas.openxmlformats.org/officeDocument/2006/relationships" r:id="rId5"/>
          </a:graphicData>
        </a:graphic>
      </p:graphicFrame>
      <p:sp>
        <p:nvSpPr>
          <p:cNvPr id="11" name="Bulle narrative : rectangle à coins arrondis 10">
            <a:extLst>
              <a:ext uri="{FF2B5EF4-FFF2-40B4-BE49-F238E27FC236}">
                <a16:creationId xmlns:a16="http://schemas.microsoft.com/office/drawing/2014/main" id="{D096A341-3162-4C90-A5DC-E116FA4EAFE6}"/>
              </a:ext>
            </a:extLst>
          </p:cNvPr>
          <p:cNvSpPr/>
          <p:nvPr/>
        </p:nvSpPr>
        <p:spPr>
          <a:xfrm>
            <a:off x="1088271" y="1265624"/>
            <a:ext cx="3300106" cy="666268"/>
          </a:xfrm>
          <a:prstGeom prst="wedgeRoundRectCallout">
            <a:avLst>
              <a:gd name="adj1" fmla="val 11039"/>
              <a:gd name="adj2" fmla="val 65946"/>
              <a:gd name="adj3" fmla="val 16667"/>
            </a:avLst>
          </a:prstGeom>
          <a:solidFill>
            <a:schemeClr val="bg1"/>
          </a:solidFill>
          <a:ln>
            <a:solidFill>
              <a:srgbClr val="447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Impact de l’emprunt réalisé en novembre 2021 de 1,8 M€ (Banque Postale) pour l’acquisition du terrain du futur collège.</a:t>
            </a:r>
          </a:p>
        </p:txBody>
      </p:sp>
      <p:sp>
        <p:nvSpPr>
          <p:cNvPr id="12" name="Bulle narrative : rectangle à coins arrondis 11">
            <a:extLst>
              <a:ext uri="{FF2B5EF4-FFF2-40B4-BE49-F238E27FC236}">
                <a16:creationId xmlns:a16="http://schemas.microsoft.com/office/drawing/2014/main" id="{0B5CE1DB-ED7C-4F61-9E41-5A8C3159A535}"/>
              </a:ext>
            </a:extLst>
          </p:cNvPr>
          <p:cNvSpPr/>
          <p:nvPr/>
        </p:nvSpPr>
        <p:spPr>
          <a:xfrm>
            <a:off x="5463379" y="1263643"/>
            <a:ext cx="3160451" cy="663254"/>
          </a:xfrm>
          <a:prstGeom prst="wedgeRoundRectCallout">
            <a:avLst>
              <a:gd name="adj1" fmla="val -25964"/>
              <a:gd name="adj2" fmla="val 47699"/>
              <a:gd name="adj3" fmla="val 16667"/>
            </a:avLst>
          </a:prstGeom>
          <a:solidFill>
            <a:schemeClr val="bg1"/>
          </a:solidFill>
          <a:ln>
            <a:solidFill>
              <a:srgbClr val="447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Capital = dépense d’investissement</a:t>
            </a:r>
          </a:p>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Intérêts = dépense de fonctionnement</a:t>
            </a:r>
          </a:p>
        </p:txBody>
      </p:sp>
    </p:spTree>
    <p:extLst>
      <p:ext uri="{BB962C8B-B14F-4D97-AF65-F5344CB8AC3E}">
        <p14:creationId xmlns:p14="http://schemas.microsoft.com/office/powerpoint/2010/main" val="324595451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4"/>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Perspectives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(3)</a:t>
            </a:r>
          </a:p>
        </p:txBody>
      </p:sp>
      <p:sp>
        <p:nvSpPr>
          <p:cNvPr id="12" name="Sous-titre 2">
            <a:extLst>
              <a:ext uri="{FF2B5EF4-FFF2-40B4-BE49-F238E27FC236}">
                <a16:creationId xmlns:a16="http://schemas.microsoft.com/office/drawing/2014/main" id="{72E62117-8B93-4E11-B2C3-8B9A7B460E13}"/>
              </a:ext>
            </a:extLst>
          </p:cNvPr>
          <p:cNvSpPr txBox="1">
            <a:spLocks/>
          </p:cNvSpPr>
          <p:nvPr/>
        </p:nvSpPr>
        <p:spPr>
          <a:xfrm>
            <a:off x="736847" y="1020931"/>
            <a:ext cx="8250398" cy="3787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Clr>
                <a:srgbClr val="44781E"/>
              </a:buClr>
              <a:buSzPct val="60000"/>
              <a:buFont typeface="Wingdings" panose="05000000000000000000" pitchFamily="2" charset="2"/>
              <a:buChar char="q"/>
            </a:pPr>
            <a:r>
              <a:rPr lang="fr-FR" sz="1600" dirty="0">
                <a:solidFill>
                  <a:srgbClr val="2C4588"/>
                </a:solidFill>
                <a:latin typeface="Lato" panose="020F0502020204030203" pitchFamily="34" charset="0"/>
              </a:rPr>
              <a:t>Structure de la dette</a:t>
            </a:r>
          </a:p>
          <a:p>
            <a:pPr marL="800100" lvl="1" indent="-342900" algn="just">
              <a:buClr>
                <a:srgbClr val="44781E"/>
              </a:buClr>
              <a:buSzPct val="60000"/>
              <a:buFont typeface="Wingdings" panose="05000000000000000000" pitchFamily="2" charset="2"/>
              <a:buChar char="q"/>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Wingdings" panose="05000000000000000000" pitchFamily="2" charset="2"/>
              <a:buChar char="q"/>
            </a:pPr>
            <a:endParaRPr lang="fr-FR" sz="16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graphicFrame>
        <p:nvGraphicFramePr>
          <p:cNvPr id="11" name="Graphique 10">
            <a:extLst>
              <a:ext uri="{FF2B5EF4-FFF2-40B4-BE49-F238E27FC236}">
                <a16:creationId xmlns:a16="http://schemas.microsoft.com/office/drawing/2014/main" id="{448C280E-0D26-45D9-89FF-56EA2746A623}"/>
              </a:ext>
            </a:extLst>
          </p:cNvPr>
          <p:cNvGraphicFramePr>
            <a:graphicFrameLocks/>
          </p:cNvGraphicFramePr>
          <p:nvPr>
            <p:extLst>
              <p:ext uri="{D42A27DB-BD31-4B8C-83A1-F6EECF244321}">
                <p14:modId xmlns:p14="http://schemas.microsoft.com/office/powerpoint/2010/main" val="3509512976"/>
              </p:ext>
            </p:extLst>
          </p:nvPr>
        </p:nvGraphicFramePr>
        <p:xfrm>
          <a:off x="5038856" y="2115879"/>
          <a:ext cx="3948389" cy="42507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a:extLst>
              <a:ext uri="{FF2B5EF4-FFF2-40B4-BE49-F238E27FC236}">
                <a16:creationId xmlns:a16="http://schemas.microsoft.com/office/drawing/2014/main" id="{6E29D2E9-910D-4859-BB05-66D4E7B3A414}"/>
              </a:ext>
            </a:extLst>
          </p:cNvPr>
          <p:cNvGraphicFramePr>
            <a:graphicFrameLocks/>
          </p:cNvGraphicFramePr>
          <p:nvPr>
            <p:extLst>
              <p:ext uri="{D42A27DB-BD31-4B8C-83A1-F6EECF244321}">
                <p14:modId xmlns:p14="http://schemas.microsoft.com/office/powerpoint/2010/main" val="4155628091"/>
              </p:ext>
            </p:extLst>
          </p:nvPr>
        </p:nvGraphicFramePr>
        <p:xfrm>
          <a:off x="489864" y="2115879"/>
          <a:ext cx="4454276" cy="4250766"/>
        </p:xfrm>
        <a:graphic>
          <a:graphicData uri="http://schemas.openxmlformats.org/drawingml/2006/chart">
            <c:chart xmlns:c="http://schemas.openxmlformats.org/drawingml/2006/chart" xmlns:r="http://schemas.openxmlformats.org/officeDocument/2006/relationships" r:id="rId6"/>
          </a:graphicData>
        </a:graphic>
      </p:graphicFrame>
      <p:sp>
        <p:nvSpPr>
          <p:cNvPr id="15" name="Bulle narrative : rectangle à coins arrondis 14">
            <a:extLst>
              <a:ext uri="{FF2B5EF4-FFF2-40B4-BE49-F238E27FC236}">
                <a16:creationId xmlns:a16="http://schemas.microsoft.com/office/drawing/2014/main" id="{36E5947C-51CA-45BA-955D-39979180AA70}"/>
              </a:ext>
            </a:extLst>
          </p:cNvPr>
          <p:cNvSpPr/>
          <p:nvPr/>
        </p:nvSpPr>
        <p:spPr>
          <a:xfrm>
            <a:off x="5055003" y="1350204"/>
            <a:ext cx="3932241" cy="663254"/>
          </a:xfrm>
          <a:prstGeom prst="wedgeRoundRectCallout">
            <a:avLst>
              <a:gd name="adj1" fmla="val -25964"/>
              <a:gd name="adj2" fmla="val 47699"/>
              <a:gd name="adj3" fmla="val 16667"/>
            </a:avLst>
          </a:prstGeom>
          <a:solidFill>
            <a:schemeClr val="bg1"/>
          </a:solidFill>
          <a:ln>
            <a:solidFill>
              <a:srgbClr val="447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Durée de vie résiduelle : 15,5 ans</a:t>
            </a:r>
          </a:p>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Durée de vie moyenne : 8 ans</a:t>
            </a:r>
          </a:p>
        </p:txBody>
      </p:sp>
      <p:sp>
        <p:nvSpPr>
          <p:cNvPr id="17" name="Bulle narrative : rectangle à coins arrondis 16">
            <a:extLst>
              <a:ext uri="{FF2B5EF4-FFF2-40B4-BE49-F238E27FC236}">
                <a16:creationId xmlns:a16="http://schemas.microsoft.com/office/drawing/2014/main" id="{1FE7A177-B71E-48D2-9854-E508635C51A7}"/>
              </a:ext>
            </a:extLst>
          </p:cNvPr>
          <p:cNvSpPr/>
          <p:nvPr/>
        </p:nvSpPr>
        <p:spPr>
          <a:xfrm>
            <a:off x="520171" y="1351835"/>
            <a:ext cx="4423969" cy="663254"/>
          </a:xfrm>
          <a:prstGeom prst="wedgeRoundRectCallout">
            <a:avLst>
              <a:gd name="adj1" fmla="val -25964"/>
              <a:gd name="adj2" fmla="val 47699"/>
              <a:gd name="adj3" fmla="val 16667"/>
            </a:avLst>
          </a:prstGeom>
          <a:solidFill>
            <a:schemeClr val="bg1"/>
          </a:solidFill>
          <a:ln>
            <a:solidFill>
              <a:srgbClr val="447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Taux moyen de la dette : 2,17%</a:t>
            </a:r>
          </a:p>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Nombre de ligne : 14</a:t>
            </a:r>
          </a:p>
        </p:txBody>
      </p:sp>
    </p:spTree>
    <p:extLst>
      <p:ext uri="{BB962C8B-B14F-4D97-AF65-F5344CB8AC3E}">
        <p14:creationId xmlns:p14="http://schemas.microsoft.com/office/powerpoint/2010/main" val="177369656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4"/>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Perspectives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(4)</a:t>
            </a:r>
          </a:p>
        </p:txBody>
      </p:sp>
      <p:sp>
        <p:nvSpPr>
          <p:cNvPr id="18" name="Sous-titre 2"/>
          <p:cNvSpPr txBox="1">
            <a:spLocks/>
          </p:cNvSpPr>
          <p:nvPr/>
        </p:nvSpPr>
        <p:spPr>
          <a:xfrm>
            <a:off x="679159" y="895643"/>
            <a:ext cx="8294970" cy="403801"/>
          </a:xfrm>
          <a:prstGeom prst="rect">
            <a:avLst/>
          </a:prstGeom>
          <a:solidFill>
            <a:schemeClr val="bg1"/>
          </a:solidFill>
          <a:ln>
            <a:noFill/>
          </a:ln>
          <a:effectLst>
            <a:innerShdw blurRad="63500" dist="50800" dir="135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285750" indent="-285750">
              <a:spcAft>
                <a:spcPts val="1000"/>
              </a:spcAft>
              <a:buClr>
                <a:srgbClr val="44781E"/>
              </a:buClr>
              <a:buFont typeface="Arial" panose="020B0604020202020204" pitchFamily="34" charset="0"/>
              <a:buChar char="•"/>
              <a:defRPr sz="1300">
                <a:solidFill>
                  <a:srgbClr val="2C4588"/>
                </a:solidFill>
                <a:latin typeface="Lato" panose="020F0502020204030203"/>
              </a:defRPr>
            </a:lvl1pPr>
            <a:lvl2pPr lvl="1"/>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mj-lt"/>
              <a:buAutoNum type="alphaLcPeriod" startAt="2"/>
            </a:pPr>
            <a:r>
              <a:rPr lang="fr-FR" b="1" dirty="0"/>
              <a:t>Gestion de la dette</a:t>
            </a:r>
          </a:p>
        </p:txBody>
      </p:sp>
      <p:sp>
        <p:nvSpPr>
          <p:cNvPr id="10" name="Bulle narrative : rectangle à coins arrondis 9">
            <a:extLst>
              <a:ext uri="{FF2B5EF4-FFF2-40B4-BE49-F238E27FC236}">
                <a16:creationId xmlns:a16="http://schemas.microsoft.com/office/drawing/2014/main" id="{81877B20-D60D-4A14-A27F-2B9918FAE068}"/>
              </a:ext>
            </a:extLst>
          </p:cNvPr>
          <p:cNvSpPr/>
          <p:nvPr/>
        </p:nvSpPr>
        <p:spPr>
          <a:xfrm>
            <a:off x="679161" y="1427697"/>
            <a:ext cx="3168940" cy="1965881"/>
          </a:xfrm>
          <a:prstGeom prst="wedgeRoundRectCallout">
            <a:avLst>
              <a:gd name="adj1" fmla="val 12811"/>
              <a:gd name="adj2" fmla="val 48526"/>
              <a:gd name="adj3" fmla="val 16667"/>
            </a:avLst>
          </a:prstGeom>
          <a:solidFill>
            <a:schemeClr val="bg1"/>
          </a:solidFill>
          <a:ln>
            <a:solidFill>
              <a:srgbClr val="44781E"/>
            </a:solidFill>
          </a:ln>
          <a:effectLst>
            <a:innerShdw blurRad="63500" dist="50800" dir="135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200" b="1" u="sng" dirty="0">
                <a:solidFill>
                  <a:srgbClr val="2C4588"/>
                </a:solidFill>
                <a:latin typeface="Lato" panose="020F0502020204030203"/>
              </a:rPr>
              <a:t>Les 5 critères d’un emprunt</a:t>
            </a:r>
          </a:p>
          <a:p>
            <a:pPr marL="285750" indent="-285750">
              <a:spcAft>
                <a:spcPts val="600"/>
              </a:spcAft>
              <a:buClr>
                <a:srgbClr val="44781E"/>
              </a:buClr>
              <a:buFont typeface="Wingdings" panose="05000000000000000000" pitchFamily="2" charset="2"/>
              <a:buChar char="ü"/>
            </a:pPr>
            <a:r>
              <a:rPr lang="fr-FR" sz="1200" dirty="0">
                <a:solidFill>
                  <a:srgbClr val="2C4588"/>
                </a:solidFill>
                <a:latin typeface="Lato" panose="020F0502020204030203"/>
              </a:rPr>
              <a:t>Le préfinancement </a:t>
            </a:r>
          </a:p>
          <a:p>
            <a:pPr marL="285750" indent="-285750">
              <a:spcAft>
                <a:spcPts val="600"/>
              </a:spcAft>
              <a:buClr>
                <a:srgbClr val="44781E"/>
              </a:buClr>
              <a:buFont typeface="Wingdings" panose="05000000000000000000" pitchFamily="2" charset="2"/>
              <a:buChar char="ü"/>
            </a:pPr>
            <a:r>
              <a:rPr lang="fr-FR" sz="1200" dirty="0">
                <a:solidFill>
                  <a:srgbClr val="2C4588"/>
                </a:solidFill>
                <a:latin typeface="Lato" panose="020F0502020204030203"/>
              </a:rPr>
              <a:t>Le profil d’amortissement</a:t>
            </a:r>
          </a:p>
          <a:p>
            <a:pPr marL="285750" indent="-285750">
              <a:spcAft>
                <a:spcPts val="600"/>
              </a:spcAft>
              <a:buClr>
                <a:srgbClr val="44781E"/>
              </a:buClr>
              <a:buFont typeface="Wingdings" panose="05000000000000000000" pitchFamily="2" charset="2"/>
              <a:buChar char="ü"/>
            </a:pPr>
            <a:r>
              <a:rPr lang="fr-FR" sz="1200" dirty="0">
                <a:solidFill>
                  <a:srgbClr val="2C4588"/>
                </a:solidFill>
                <a:latin typeface="Lato" panose="020F0502020204030203"/>
              </a:rPr>
              <a:t>La durée d’amortissement	</a:t>
            </a:r>
          </a:p>
          <a:p>
            <a:pPr marL="285750" indent="-285750">
              <a:spcAft>
                <a:spcPts val="600"/>
              </a:spcAft>
              <a:buClr>
                <a:srgbClr val="44781E"/>
              </a:buClr>
              <a:buFont typeface="Wingdings" panose="05000000000000000000" pitchFamily="2" charset="2"/>
              <a:buChar char="ü"/>
            </a:pPr>
            <a:r>
              <a:rPr lang="fr-FR" sz="1200" dirty="0">
                <a:solidFill>
                  <a:srgbClr val="2C4588"/>
                </a:solidFill>
                <a:latin typeface="Lato" panose="020F0502020204030203"/>
              </a:rPr>
              <a:t>L’indexation (sécurité/rigidité ou flexibilité/risque)	     </a:t>
            </a:r>
          </a:p>
          <a:p>
            <a:pPr marL="285750" indent="-285750">
              <a:spcAft>
                <a:spcPts val="600"/>
              </a:spcAft>
              <a:buClr>
                <a:srgbClr val="44781E"/>
              </a:buClr>
              <a:buFont typeface="Wingdings" panose="05000000000000000000" pitchFamily="2" charset="2"/>
              <a:buChar char="ü"/>
            </a:pPr>
            <a:r>
              <a:rPr lang="fr-FR" sz="1200" dirty="0">
                <a:solidFill>
                  <a:srgbClr val="2C4588"/>
                </a:solidFill>
                <a:latin typeface="Lato" panose="020F0502020204030203"/>
              </a:rPr>
              <a:t>La périodicité</a:t>
            </a:r>
            <a:r>
              <a:rPr lang="fr-FR" sz="1200" b="1" dirty="0">
                <a:solidFill>
                  <a:srgbClr val="2C4588"/>
                </a:solidFill>
                <a:latin typeface="Lato" panose="020F0502020204030203"/>
              </a:rPr>
              <a:t>	</a:t>
            </a:r>
          </a:p>
        </p:txBody>
      </p:sp>
      <p:sp>
        <p:nvSpPr>
          <p:cNvPr id="11" name="Bulle narrative : rectangle à coins arrondis 10">
            <a:extLst>
              <a:ext uri="{FF2B5EF4-FFF2-40B4-BE49-F238E27FC236}">
                <a16:creationId xmlns:a16="http://schemas.microsoft.com/office/drawing/2014/main" id="{33C9F8A8-5743-46DE-B2A2-B86A201ACB40}"/>
              </a:ext>
            </a:extLst>
          </p:cNvPr>
          <p:cNvSpPr/>
          <p:nvPr/>
        </p:nvSpPr>
        <p:spPr>
          <a:xfrm>
            <a:off x="4000501" y="1427697"/>
            <a:ext cx="4973628" cy="1965881"/>
          </a:xfrm>
          <a:prstGeom prst="wedgeRoundRectCallout">
            <a:avLst>
              <a:gd name="adj1" fmla="val 13961"/>
              <a:gd name="adj2" fmla="val 49849"/>
              <a:gd name="adj3" fmla="val 16667"/>
            </a:avLst>
          </a:prstGeom>
          <a:solidFill>
            <a:schemeClr val="bg1"/>
          </a:solidFill>
          <a:ln>
            <a:solidFill>
              <a:srgbClr val="44781E"/>
            </a:solidFill>
          </a:ln>
          <a:effectLst>
            <a:innerShdw blurRad="63500" dist="50800" dir="135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200" b="1" u="sng" dirty="0">
                <a:solidFill>
                  <a:srgbClr val="2C4588"/>
                </a:solidFill>
                <a:latin typeface="Lato" panose="020F0502020204030203"/>
              </a:rPr>
              <a:t>La stratégie de la commune d’Ornex</a:t>
            </a:r>
          </a:p>
          <a:p>
            <a:pPr marL="285750" indent="-285750">
              <a:spcAft>
                <a:spcPts val="1000"/>
              </a:spcAft>
              <a:buClr>
                <a:srgbClr val="44781E"/>
              </a:buClr>
              <a:buFont typeface="Wingdings" panose="05000000000000000000" pitchFamily="2" charset="2"/>
              <a:buChar char="ü"/>
            </a:pPr>
            <a:r>
              <a:rPr lang="fr-FR" sz="1200" dirty="0">
                <a:solidFill>
                  <a:srgbClr val="2C4588"/>
                </a:solidFill>
                <a:latin typeface="Lato" panose="020F0502020204030203"/>
              </a:rPr>
              <a:t>Si période de taux bas (i&lt;2,5%) </a:t>
            </a:r>
            <a:r>
              <a:rPr lang="fr-FR" sz="1200" dirty="0">
                <a:solidFill>
                  <a:srgbClr val="2C4588"/>
                </a:solidFill>
                <a:latin typeface="Lato" panose="020F0502020204030203"/>
                <a:sym typeface="Symbol" panose="05050102010706020507" pitchFamily="18" charset="2"/>
              </a:rPr>
              <a:t></a:t>
            </a:r>
            <a:r>
              <a:rPr lang="fr-FR" sz="1200" dirty="0">
                <a:solidFill>
                  <a:srgbClr val="2C4588"/>
                </a:solidFill>
                <a:latin typeface="Lato" panose="020F0502020204030203"/>
              </a:rPr>
              <a:t> emprunt à taux fixe sur 30 ans</a:t>
            </a:r>
          </a:p>
          <a:p>
            <a:pPr marL="285750" indent="-285750">
              <a:spcAft>
                <a:spcPts val="1000"/>
              </a:spcAft>
              <a:buClr>
                <a:srgbClr val="44781E"/>
              </a:buClr>
              <a:buFont typeface="Wingdings" panose="05000000000000000000" pitchFamily="2" charset="2"/>
              <a:buChar char="ü"/>
            </a:pPr>
            <a:r>
              <a:rPr lang="fr-FR" sz="1200" dirty="0">
                <a:solidFill>
                  <a:srgbClr val="2C4588"/>
                </a:solidFill>
                <a:latin typeface="Lato" panose="020F0502020204030203"/>
              </a:rPr>
              <a:t>Si période de taux moyen (2,5%&lt;i&lt;4%) </a:t>
            </a:r>
            <a:r>
              <a:rPr lang="fr-FR" sz="1200" dirty="0">
                <a:solidFill>
                  <a:srgbClr val="2C4588"/>
                </a:solidFill>
                <a:latin typeface="Lato" panose="020F0502020204030203"/>
                <a:sym typeface="Symbol" panose="05050102010706020507" pitchFamily="18" charset="2"/>
              </a:rPr>
              <a:t></a:t>
            </a:r>
            <a:r>
              <a:rPr lang="fr-FR" sz="1200" dirty="0">
                <a:solidFill>
                  <a:srgbClr val="2C4588"/>
                </a:solidFill>
                <a:latin typeface="Lato" panose="020F0502020204030203"/>
              </a:rPr>
              <a:t> emprunt en taux fixe sur 20 ans maxi </a:t>
            </a:r>
          </a:p>
          <a:p>
            <a:pPr marL="285750" indent="-285750">
              <a:spcAft>
                <a:spcPts val="1000"/>
              </a:spcAft>
              <a:buClr>
                <a:srgbClr val="44781E"/>
              </a:buClr>
              <a:buFont typeface="Wingdings" panose="05000000000000000000" pitchFamily="2" charset="2"/>
              <a:buChar char="ü"/>
            </a:pPr>
            <a:r>
              <a:rPr lang="fr-FR" sz="1200" dirty="0">
                <a:solidFill>
                  <a:srgbClr val="2C4588"/>
                </a:solidFill>
                <a:latin typeface="Lato" panose="020F0502020204030203"/>
              </a:rPr>
              <a:t>Si période de taux élevé (i&gt;4%) </a:t>
            </a:r>
            <a:r>
              <a:rPr lang="fr-FR" sz="1200" dirty="0">
                <a:solidFill>
                  <a:srgbClr val="2C4588"/>
                </a:solidFill>
                <a:latin typeface="Lato" panose="020F0502020204030203"/>
                <a:sym typeface="Symbol" panose="05050102010706020507" pitchFamily="18" charset="2"/>
              </a:rPr>
              <a:t></a:t>
            </a:r>
            <a:r>
              <a:rPr lang="fr-FR" sz="1200" dirty="0">
                <a:solidFill>
                  <a:srgbClr val="2C4588"/>
                </a:solidFill>
                <a:latin typeface="Lato" panose="020F0502020204030203"/>
              </a:rPr>
              <a:t> emprunt à taux révisable sur 20 ans maxi</a:t>
            </a:r>
          </a:p>
        </p:txBody>
      </p:sp>
      <p:pic>
        <p:nvPicPr>
          <p:cNvPr id="1026" name="Picture 2" descr="Évolutions des taux d&amp;#39;intérêts de long terme, OAT (Graphique)">
            <a:extLst>
              <a:ext uri="{FF2B5EF4-FFF2-40B4-BE49-F238E27FC236}">
                <a16:creationId xmlns:a16="http://schemas.microsoft.com/office/drawing/2014/main" id="{07C50360-82A8-4A4E-9218-3F2E3CC1D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59" y="3541713"/>
            <a:ext cx="8332227" cy="2824932"/>
          </a:xfrm>
          <a:prstGeom prst="rect">
            <a:avLst/>
          </a:prstGeom>
          <a:noFill/>
          <a:ln>
            <a:solidFill>
              <a:srgbClr val="44781E"/>
            </a:solidFill>
          </a:ln>
          <a:extLst>
            <a:ext uri="{909E8E84-426E-40DD-AFC4-6F175D3DCCD1}">
              <a14:hiddenFill xmlns:a14="http://schemas.microsoft.com/office/drawing/2010/main">
                <a:solidFill>
                  <a:srgbClr val="FFFFFF"/>
                </a:solidFill>
              </a14:hiddenFill>
            </a:ext>
          </a:extLst>
        </p:spPr>
      </p:pic>
      <p:sp>
        <p:nvSpPr>
          <p:cNvPr id="20" name="Bulle narrative : rectangle à coins arrondis 19">
            <a:extLst>
              <a:ext uri="{FF2B5EF4-FFF2-40B4-BE49-F238E27FC236}">
                <a16:creationId xmlns:a16="http://schemas.microsoft.com/office/drawing/2014/main" id="{6BE16009-39A3-4636-A777-A6048F40B260}"/>
              </a:ext>
            </a:extLst>
          </p:cNvPr>
          <p:cNvSpPr/>
          <p:nvPr/>
        </p:nvSpPr>
        <p:spPr>
          <a:xfrm>
            <a:off x="6890734" y="3770062"/>
            <a:ext cx="1934311" cy="908284"/>
          </a:xfrm>
          <a:prstGeom prst="wedgeRoundRectCallout">
            <a:avLst>
              <a:gd name="adj1" fmla="val 15454"/>
              <a:gd name="adj2" fmla="val 58959"/>
              <a:gd name="adj3" fmla="val 16667"/>
            </a:avLst>
          </a:prstGeom>
          <a:solidFill>
            <a:schemeClr val="bg1"/>
          </a:solidFill>
          <a:ln>
            <a:solidFill>
              <a:srgbClr val="44781E"/>
            </a:solidFill>
          </a:ln>
          <a:effectLst>
            <a:innerShdw blurRad="63500" dist="50800" dir="135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200" b="1" dirty="0">
                <a:solidFill>
                  <a:srgbClr val="2C4588"/>
                </a:solidFill>
                <a:latin typeface="Lato" panose="020F0502020204030203"/>
              </a:rPr>
              <a:t>Mauvaise santé financière = Taux d’intérêts élevés (ex : Italie)</a:t>
            </a:r>
          </a:p>
        </p:txBody>
      </p:sp>
    </p:spTree>
    <p:extLst>
      <p:ext uri="{BB962C8B-B14F-4D97-AF65-F5344CB8AC3E}">
        <p14:creationId xmlns:p14="http://schemas.microsoft.com/office/powerpoint/2010/main" val="105094993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51571"/>
            <a:ext cx="6323944" cy="620574"/>
          </a:xfrm>
          <a:ln>
            <a:solidFill>
              <a:srgbClr val="44781E"/>
            </a:solidFill>
          </a:ln>
        </p:spPr>
        <p:txBody>
          <a:bodyPr>
            <a:noAutofit/>
          </a:bodyPr>
          <a:lstStyle/>
          <a:p>
            <a:pPr marL="742950" indent="-742950" algn="l">
              <a:buClr>
                <a:srgbClr val="44781E"/>
              </a:buClr>
              <a:buFont typeface="+mj-lt"/>
              <a:buAutoNum type="arabicPeriod" startAt="5"/>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Perspectives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(5)</a:t>
            </a:r>
          </a:p>
        </p:txBody>
      </p:sp>
      <p:sp>
        <p:nvSpPr>
          <p:cNvPr id="18" name="Sous-titre 2"/>
          <p:cNvSpPr txBox="1">
            <a:spLocks/>
          </p:cNvSpPr>
          <p:nvPr/>
        </p:nvSpPr>
        <p:spPr>
          <a:xfrm>
            <a:off x="736847" y="1107337"/>
            <a:ext cx="8250398" cy="4512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3"/>
            </a:pPr>
            <a:r>
              <a:rPr lang="fr-FR" sz="1400" b="1" dirty="0">
                <a:solidFill>
                  <a:srgbClr val="2C4588"/>
                </a:solidFill>
                <a:latin typeface="Lato" panose="020F0502020204030203" pitchFamily="34" charset="0"/>
              </a:rPr>
              <a:t>Stratégie financière</a:t>
            </a:r>
          </a:p>
          <a:p>
            <a:pPr marL="800100" lvl="1" indent="-342900" algn="just">
              <a:buClr>
                <a:srgbClr val="44781E"/>
              </a:buClr>
              <a:buSzPct val="60000"/>
              <a:buFont typeface="Wingdings" panose="05000000000000000000" pitchFamily="2" charset="2"/>
              <a:buChar char="q"/>
            </a:pPr>
            <a:endParaRPr lang="fr-FR" sz="14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graphicFrame>
        <p:nvGraphicFramePr>
          <p:cNvPr id="2" name="Diagramme 1">
            <a:extLst>
              <a:ext uri="{FF2B5EF4-FFF2-40B4-BE49-F238E27FC236}">
                <a16:creationId xmlns:a16="http://schemas.microsoft.com/office/drawing/2014/main" id="{4E629EB1-25E8-428F-8093-220374A1F2AB}"/>
              </a:ext>
            </a:extLst>
          </p:cNvPr>
          <p:cNvGraphicFramePr/>
          <p:nvPr>
            <p:extLst>
              <p:ext uri="{D42A27DB-BD31-4B8C-83A1-F6EECF244321}">
                <p14:modId xmlns:p14="http://schemas.microsoft.com/office/powerpoint/2010/main" val="3133799112"/>
              </p:ext>
            </p:extLst>
          </p:nvPr>
        </p:nvGraphicFramePr>
        <p:xfrm>
          <a:off x="736847" y="1558550"/>
          <a:ext cx="8250398" cy="3902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3943842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4"/>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Perspectives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(6)</a:t>
            </a:r>
          </a:p>
        </p:txBody>
      </p:sp>
      <p:graphicFrame>
        <p:nvGraphicFramePr>
          <p:cNvPr id="12" name="Graphique 11">
            <a:extLst>
              <a:ext uri="{FF2B5EF4-FFF2-40B4-BE49-F238E27FC236}">
                <a16:creationId xmlns:a16="http://schemas.microsoft.com/office/drawing/2014/main" id="{23380A31-11D7-44BB-A714-66F87FBF7269}"/>
              </a:ext>
            </a:extLst>
          </p:cNvPr>
          <p:cNvGraphicFramePr>
            <a:graphicFrameLocks/>
          </p:cNvGraphicFramePr>
          <p:nvPr>
            <p:extLst>
              <p:ext uri="{D42A27DB-BD31-4B8C-83A1-F6EECF244321}">
                <p14:modId xmlns:p14="http://schemas.microsoft.com/office/powerpoint/2010/main" val="3918245126"/>
              </p:ext>
            </p:extLst>
          </p:nvPr>
        </p:nvGraphicFramePr>
        <p:xfrm>
          <a:off x="606277" y="3759140"/>
          <a:ext cx="4216575" cy="2393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a:extLst>
              <a:ext uri="{FF2B5EF4-FFF2-40B4-BE49-F238E27FC236}">
                <a16:creationId xmlns:a16="http://schemas.microsoft.com/office/drawing/2014/main" id="{EC6946FF-3EEF-4F96-B4E5-799819DBEE02}"/>
              </a:ext>
            </a:extLst>
          </p:cNvPr>
          <p:cNvGraphicFramePr>
            <a:graphicFrameLocks/>
          </p:cNvGraphicFramePr>
          <p:nvPr>
            <p:extLst>
              <p:ext uri="{D42A27DB-BD31-4B8C-83A1-F6EECF244321}">
                <p14:modId xmlns:p14="http://schemas.microsoft.com/office/powerpoint/2010/main" val="1677203475"/>
              </p:ext>
            </p:extLst>
          </p:nvPr>
        </p:nvGraphicFramePr>
        <p:xfrm>
          <a:off x="5019822" y="3759140"/>
          <a:ext cx="3967423" cy="2393590"/>
        </p:xfrm>
        <a:graphic>
          <a:graphicData uri="http://schemas.openxmlformats.org/drawingml/2006/chart">
            <c:chart xmlns:c="http://schemas.openxmlformats.org/drawingml/2006/chart" xmlns:r="http://schemas.openxmlformats.org/officeDocument/2006/relationships" r:id="rId5"/>
          </a:graphicData>
        </a:graphic>
      </p:graphicFrame>
      <p:sp>
        <p:nvSpPr>
          <p:cNvPr id="15" name="Bulle narrative : rectangle à coins arrondis 14">
            <a:extLst>
              <a:ext uri="{FF2B5EF4-FFF2-40B4-BE49-F238E27FC236}">
                <a16:creationId xmlns:a16="http://schemas.microsoft.com/office/drawing/2014/main" id="{F252F1D9-51C4-4BFC-ACBD-91E02DAA1593}"/>
              </a:ext>
            </a:extLst>
          </p:cNvPr>
          <p:cNvSpPr/>
          <p:nvPr/>
        </p:nvSpPr>
        <p:spPr>
          <a:xfrm>
            <a:off x="5305701" y="1273394"/>
            <a:ext cx="3681543" cy="2393589"/>
          </a:xfrm>
          <a:prstGeom prst="wedgeRoundRectCallout">
            <a:avLst>
              <a:gd name="adj1" fmla="val -61131"/>
              <a:gd name="adj2" fmla="val 2016"/>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44781E"/>
              </a:buClr>
              <a:buSzPct val="80000"/>
              <a:buFont typeface="Arial" panose="020B0604020202020204" pitchFamily="34" charset="0"/>
              <a:buChar char="•"/>
            </a:pPr>
            <a:r>
              <a:rPr lang="fr-FR" sz="1200" b="1" u="sng" dirty="0">
                <a:solidFill>
                  <a:srgbClr val="2C4588"/>
                </a:solidFill>
                <a:latin typeface="Lato" panose="020F0502020204030203"/>
              </a:rPr>
              <a:t>Majoration de la taxe d’habitation sur les résidences secondaires</a:t>
            </a:r>
          </a:p>
          <a:p>
            <a:pPr marL="285750" indent="-285750">
              <a:buClr>
                <a:srgbClr val="44781E"/>
              </a:buClr>
              <a:buSzPct val="80000"/>
              <a:buFont typeface="Wingdings" panose="05000000000000000000" pitchFamily="2" charset="2"/>
              <a:buChar char="q"/>
            </a:pPr>
            <a:endParaRPr lang="fr-FR" sz="1200" b="1" u="sng" dirty="0">
              <a:solidFill>
                <a:srgbClr val="2C4588"/>
              </a:solidFill>
              <a:latin typeface="Lato" panose="020F0502020204030203"/>
            </a:endParaRPr>
          </a:p>
          <a:p>
            <a:pPr marL="171450" lvl="0" indent="-171450">
              <a:buClr>
                <a:srgbClr val="44781E"/>
              </a:buClr>
              <a:buFont typeface="Wingdings" panose="05000000000000000000" pitchFamily="2" charset="2"/>
              <a:buChar char="ü"/>
            </a:pPr>
            <a:r>
              <a:rPr lang="fr-FR" sz="1200" dirty="0">
                <a:solidFill>
                  <a:srgbClr val="2C4588"/>
                </a:solidFill>
                <a:latin typeface="Lato" panose="020F0502020204030203"/>
              </a:rPr>
              <a:t>La majoration de la taxe d'habitation (entre 5 et 60%) vise les logements meublés non affectés à l'habitation principale localisés dans les communes situées dans le périmètre d'application de la taxe annuelle sur les logements vacants.</a:t>
            </a:r>
          </a:p>
          <a:p>
            <a:pPr marL="171450" lvl="0" indent="-171450">
              <a:buClr>
                <a:srgbClr val="44781E"/>
              </a:buClr>
              <a:buFont typeface="Wingdings" panose="05000000000000000000" pitchFamily="2" charset="2"/>
              <a:buChar char="ü"/>
            </a:pPr>
            <a:endParaRPr lang="fr-FR" sz="1200" dirty="0">
              <a:solidFill>
                <a:srgbClr val="2C4588"/>
              </a:solidFill>
              <a:latin typeface="Lato" panose="020F0502020204030203"/>
            </a:endParaRPr>
          </a:p>
          <a:p>
            <a:pPr marL="171450" lvl="0" indent="-171450">
              <a:buClr>
                <a:srgbClr val="44781E"/>
              </a:buClr>
              <a:buFont typeface="Wingdings" panose="05000000000000000000" pitchFamily="2" charset="2"/>
              <a:buChar char="ü"/>
            </a:pPr>
            <a:r>
              <a:rPr lang="fr-FR" sz="1200" dirty="0">
                <a:solidFill>
                  <a:srgbClr val="2C4588"/>
                </a:solidFill>
                <a:latin typeface="Lato" panose="020F0502020204030203"/>
              </a:rPr>
              <a:t>8 communes dans le Dpt 01 en bénéficient dont 6 dans le pays de Gex.</a:t>
            </a:r>
          </a:p>
          <a:p>
            <a:pPr lvl="0"/>
            <a:endParaRPr lang="fr-FR" sz="1200" dirty="0">
              <a:solidFill>
                <a:srgbClr val="2C4588"/>
              </a:solidFill>
              <a:latin typeface="Lato" panose="020F0502020204030203"/>
            </a:endParaRPr>
          </a:p>
        </p:txBody>
      </p:sp>
      <p:graphicFrame>
        <p:nvGraphicFramePr>
          <p:cNvPr id="18" name="Graphique 17">
            <a:extLst>
              <a:ext uri="{FF2B5EF4-FFF2-40B4-BE49-F238E27FC236}">
                <a16:creationId xmlns:a16="http://schemas.microsoft.com/office/drawing/2014/main" id="{B62E1354-2FBB-4229-8171-2A6C042F125D}"/>
              </a:ext>
            </a:extLst>
          </p:cNvPr>
          <p:cNvGraphicFramePr>
            <a:graphicFrameLocks/>
          </p:cNvGraphicFramePr>
          <p:nvPr>
            <p:extLst>
              <p:ext uri="{D42A27DB-BD31-4B8C-83A1-F6EECF244321}">
                <p14:modId xmlns:p14="http://schemas.microsoft.com/office/powerpoint/2010/main" val="708303039"/>
              </p:ext>
            </p:extLst>
          </p:nvPr>
        </p:nvGraphicFramePr>
        <p:xfrm>
          <a:off x="606276" y="1273395"/>
          <a:ext cx="4216576" cy="2393588"/>
        </p:xfrm>
        <a:graphic>
          <a:graphicData uri="http://schemas.openxmlformats.org/drawingml/2006/chart">
            <c:chart xmlns:c="http://schemas.openxmlformats.org/drawingml/2006/chart" xmlns:r="http://schemas.openxmlformats.org/officeDocument/2006/relationships" r:id="rId6"/>
          </a:graphicData>
        </a:graphic>
      </p:graphicFrame>
      <p:sp>
        <p:nvSpPr>
          <p:cNvPr id="19" name="Sous-titre 2">
            <a:extLst>
              <a:ext uri="{FF2B5EF4-FFF2-40B4-BE49-F238E27FC236}">
                <a16:creationId xmlns:a16="http://schemas.microsoft.com/office/drawing/2014/main" id="{2470A0E8-DCBB-4A3B-BFCD-0DC1D27FF45D}"/>
              </a:ext>
            </a:extLst>
          </p:cNvPr>
          <p:cNvSpPr txBox="1">
            <a:spLocks/>
          </p:cNvSpPr>
          <p:nvPr/>
        </p:nvSpPr>
        <p:spPr>
          <a:xfrm>
            <a:off x="736846" y="912804"/>
            <a:ext cx="8250398" cy="4512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4"/>
            </a:pPr>
            <a:r>
              <a:rPr lang="fr-FR" sz="1400" b="1" dirty="0">
                <a:solidFill>
                  <a:srgbClr val="2C4588"/>
                </a:solidFill>
                <a:latin typeface="Lato" panose="020F0502020204030203" pitchFamily="34" charset="0"/>
              </a:rPr>
              <a:t>Fiscalité</a:t>
            </a:r>
          </a:p>
          <a:p>
            <a:pPr marL="800100" lvl="1" indent="-342900" algn="just">
              <a:buClr>
                <a:srgbClr val="44781E"/>
              </a:buClr>
              <a:buSzPct val="60000"/>
              <a:buFont typeface="Wingdings" panose="05000000000000000000" pitchFamily="2" charset="2"/>
              <a:buChar char="q"/>
            </a:pPr>
            <a:endParaRPr lang="fr-FR" sz="14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spTree>
    <p:extLst>
      <p:ext uri="{BB962C8B-B14F-4D97-AF65-F5344CB8AC3E}">
        <p14:creationId xmlns:p14="http://schemas.microsoft.com/office/powerpoint/2010/main" val="659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14350" indent="-51435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a:t>
            </a:r>
          </a:p>
        </p:txBody>
      </p:sp>
      <p:sp>
        <p:nvSpPr>
          <p:cNvPr id="8" name="Sous-titre 2">
            <a:extLst>
              <a:ext uri="{FF2B5EF4-FFF2-40B4-BE49-F238E27FC236}">
                <a16:creationId xmlns:a16="http://schemas.microsoft.com/office/drawing/2014/main" id="{D9E0E327-CE11-46F6-A4C1-EBAA66F05213}"/>
              </a:ext>
            </a:extLst>
          </p:cNvPr>
          <p:cNvSpPr txBox="1">
            <a:spLocks/>
          </p:cNvSpPr>
          <p:nvPr/>
        </p:nvSpPr>
        <p:spPr>
          <a:xfrm>
            <a:off x="606277" y="936625"/>
            <a:ext cx="8250398" cy="22869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a:pPr>
            <a:r>
              <a:rPr lang="fr-FR" sz="1300" b="1" dirty="0">
                <a:solidFill>
                  <a:srgbClr val="2C4588"/>
                </a:solidFill>
                <a:latin typeface="Lato" panose="020F0502020204030203" pitchFamily="34" charset="0"/>
              </a:rPr>
              <a:t>Fonctionnement / Recettes </a:t>
            </a:r>
            <a:r>
              <a:rPr lang="fr-FR" sz="1300" b="1" dirty="0">
                <a:solidFill>
                  <a:srgbClr val="44781E"/>
                </a:solidFill>
                <a:latin typeface="Lato" panose="020F0502020204030203" pitchFamily="34" charset="0"/>
              </a:rPr>
              <a:t>(CA 2021 = 5 081 693 €)</a:t>
            </a:r>
          </a:p>
          <a:p>
            <a:pPr marL="800100" lvl="1" indent="-342900" algn="just">
              <a:spcBef>
                <a:spcPts val="1200"/>
              </a:spcBef>
              <a:buClr>
                <a:srgbClr val="44781E"/>
              </a:buClr>
              <a:buSzPct val="60000"/>
              <a:buFont typeface="Wingdings" panose="05000000000000000000" pitchFamily="2" charset="2"/>
              <a:buChar char="q"/>
            </a:pPr>
            <a:r>
              <a:rPr lang="fr-FR" sz="1300" b="1" dirty="0">
                <a:solidFill>
                  <a:srgbClr val="2C4588"/>
                </a:solidFill>
                <a:latin typeface="Lato" panose="020F0502020204030203" pitchFamily="34" charset="0"/>
              </a:rPr>
              <a:t>Tendance générale : </a:t>
            </a:r>
            <a:r>
              <a:rPr lang="fr-FR" sz="1300" b="1" dirty="0">
                <a:solidFill>
                  <a:srgbClr val="2C4588"/>
                </a:solidFill>
                <a:latin typeface="Lato" panose="020F0502020204030203" pitchFamily="34" charset="0"/>
                <a:sym typeface="Symbol" panose="05050102010706020507" pitchFamily="18" charset="2"/>
              </a:rPr>
              <a:t> stagnation </a:t>
            </a:r>
            <a:endParaRPr lang="fr-FR" sz="1300" b="1" dirty="0">
              <a:solidFill>
                <a:srgbClr val="2C4588"/>
              </a:solidFill>
              <a:latin typeface="Lato" panose="020F0502020204030203" pitchFamily="34" charset="0"/>
            </a:endParaRP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Augmentation des bases fiscales entre 2 et 3%</a:t>
            </a:r>
            <a:endParaRPr lang="fr-FR" sz="1300" b="1" dirty="0">
              <a:solidFill>
                <a:srgbClr val="2C4588"/>
              </a:solidFill>
              <a:latin typeface="Lato" panose="020F0502020204030203" pitchFamily="34" charset="0"/>
            </a:endParaRP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Incertitude sur la taxe additionnelle aux DMTO (60 K€ au BP 2021)</a:t>
            </a: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Taxes sur les pylônes et TCCFE stables (125 K€ au BP 2021)</a:t>
            </a:r>
          </a:p>
          <a:p>
            <a:pPr marL="1257300" lvl="2" indent="-342900" algn="just">
              <a:spcBef>
                <a:spcPts val="1200"/>
              </a:spcBef>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Forte chute des RODP (170 K€ au BP 2021)</a:t>
            </a: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Stabilisation des produits du scolaire et périscolaire et loisirs (385 K€ en 2021) </a:t>
            </a:r>
          </a:p>
          <a:p>
            <a:pPr marL="1257300" lvl="2" indent="-342900" algn="just">
              <a:spcBef>
                <a:spcPts val="1200"/>
              </a:spcBef>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Légère baisse de la CFG (-20 K€/2021) et stabilisation des subventions CAF (70 K€)   </a:t>
            </a:r>
            <a:endParaRPr lang="fr-FR" sz="1300" b="1" dirty="0">
              <a:solidFill>
                <a:srgbClr val="2C4588"/>
              </a:solidFill>
              <a:latin typeface="Lato" panose="020F0502020204030203" pitchFamily="34" charset="0"/>
            </a:endParaRPr>
          </a:p>
          <a:p>
            <a:pPr marL="1714500" lvl="3" indent="-342900" algn="just">
              <a:buClr>
                <a:srgbClr val="44781E"/>
              </a:buClr>
              <a:buSzPct val="60000"/>
              <a:buFont typeface="Courier New" panose="02070309020205020404" pitchFamily="49" charset="0"/>
              <a:buChar char="o"/>
            </a:pPr>
            <a:endParaRPr lang="fr-FR" sz="1300" dirty="0">
              <a:solidFill>
                <a:srgbClr val="2C4588"/>
              </a:solidFill>
              <a:latin typeface="Lato" panose="020F0502020204030203" pitchFamily="34" charset="0"/>
            </a:endParaRPr>
          </a:p>
          <a:p>
            <a:pPr marL="800100" lvl="1" indent="-342900" algn="just">
              <a:buClr>
                <a:srgbClr val="44781E"/>
              </a:buClr>
              <a:buSzPct val="60000"/>
              <a:buFont typeface="Wingdings" panose="05000000000000000000" pitchFamily="2" charset="2"/>
              <a:buChar char="q"/>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algn="just">
              <a:buClr>
                <a:srgbClr val="44781E"/>
              </a:buClr>
              <a:buSzPct val="100000"/>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algn="just">
              <a:buClr>
                <a:srgbClr val="44781E"/>
              </a:buClr>
              <a:buSzPct val="60000"/>
            </a:pPr>
            <a:endParaRPr lang="fr-FR" sz="13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300" dirty="0">
              <a:solidFill>
                <a:srgbClr val="2C4588"/>
              </a:solidFill>
              <a:latin typeface="Lato" panose="020F0502020204030203" pitchFamily="34" charset="0"/>
            </a:endParaRPr>
          </a:p>
        </p:txBody>
      </p:sp>
      <p:graphicFrame>
        <p:nvGraphicFramePr>
          <p:cNvPr id="9" name="Espace réservé du contenu 8">
            <a:extLst>
              <a:ext uri="{FF2B5EF4-FFF2-40B4-BE49-F238E27FC236}">
                <a16:creationId xmlns:a16="http://schemas.microsoft.com/office/drawing/2014/main" id="{E98543EB-513E-400F-83AC-A2F6A4B4DE7F}"/>
              </a:ext>
            </a:extLst>
          </p:cNvPr>
          <p:cNvGraphicFramePr>
            <a:graphicFrameLocks/>
          </p:cNvGraphicFramePr>
          <p:nvPr>
            <p:extLst>
              <p:ext uri="{D42A27DB-BD31-4B8C-83A1-F6EECF244321}">
                <p14:modId xmlns:p14="http://schemas.microsoft.com/office/powerpoint/2010/main" val="2298510201"/>
              </p:ext>
            </p:extLst>
          </p:nvPr>
        </p:nvGraphicFramePr>
        <p:xfrm>
          <a:off x="606277" y="3208794"/>
          <a:ext cx="8250398" cy="2774137"/>
        </p:xfrm>
        <a:graphic>
          <a:graphicData uri="http://schemas.openxmlformats.org/drawingml/2006/chart">
            <c:chart xmlns:c="http://schemas.openxmlformats.org/drawingml/2006/chart" xmlns:r="http://schemas.openxmlformats.org/officeDocument/2006/relationships" r:id="rId4"/>
          </a:graphicData>
        </a:graphic>
      </p:graphicFrame>
      <p:sp>
        <p:nvSpPr>
          <p:cNvPr id="3" name="Accolade fermante 2">
            <a:extLst>
              <a:ext uri="{FF2B5EF4-FFF2-40B4-BE49-F238E27FC236}">
                <a16:creationId xmlns:a16="http://schemas.microsoft.com/office/drawing/2014/main" id="{90669A28-3FE4-4B6E-BD8C-2E7658F046ED}"/>
              </a:ext>
            </a:extLst>
          </p:cNvPr>
          <p:cNvSpPr/>
          <p:nvPr/>
        </p:nvSpPr>
        <p:spPr>
          <a:xfrm>
            <a:off x="7892131" y="1450543"/>
            <a:ext cx="222718" cy="701819"/>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E4B41635-C5E4-44FA-84CB-896BA20DC5DD}"/>
              </a:ext>
            </a:extLst>
          </p:cNvPr>
          <p:cNvSpPr txBox="1"/>
          <p:nvPr/>
        </p:nvSpPr>
        <p:spPr>
          <a:xfrm>
            <a:off x="8114849" y="1616047"/>
            <a:ext cx="1036760" cy="292388"/>
          </a:xfrm>
          <a:prstGeom prst="rect">
            <a:avLst/>
          </a:prstGeom>
          <a:noFill/>
        </p:spPr>
        <p:txBody>
          <a:bodyPr wrap="square" rtlCol="0">
            <a:spAutoFit/>
          </a:bodyPr>
          <a:lstStyle/>
          <a:p>
            <a:r>
              <a:rPr lang="fr-FR" sz="1300" b="1" dirty="0">
                <a:solidFill>
                  <a:srgbClr val="2C4588"/>
                </a:solidFill>
                <a:latin typeface="Lato" panose="020F0502020204030203"/>
              </a:rPr>
              <a:t>(</a:t>
            </a:r>
            <a:r>
              <a:rPr lang="fr-FR" sz="1300" b="1" dirty="0" err="1">
                <a:solidFill>
                  <a:srgbClr val="2C4588"/>
                </a:solidFill>
                <a:latin typeface="Lato" panose="020F0502020204030203"/>
              </a:rPr>
              <a:t>Chap</a:t>
            </a:r>
            <a:r>
              <a:rPr lang="fr-FR" sz="1300" b="1" dirty="0">
                <a:solidFill>
                  <a:srgbClr val="2C4588"/>
                </a:solidFill>
                <a:latin typeface="Lato" panose="020F0502020204030203"/>
              </a:rPr>
              <a:t> 73)</a:t>
            </a:r>
          </a:p>
        </p:txBody>
      </p:sp>
      <p:sp>
        <p:nvSpPr>
          <p:cNvPr id="12" name="Accolade fermante 11">
            <a:extLst>
              <a:ext uri="{FF2B5EF4-FFF2-40B4-BE49-F238E27FC236}">
                <a16:creationId xmlns:a16="http://schemas.microsoft.com/office/drawing/2014/main" id="{FA622AAD-71CF-476A-AC11-7ECF63B98819}"/>
              </a:ext>
            </a:extLst>
          </p:cNvPr>
          <p:cNvSpPr/>
          <p:nvPr/>
        </p:nvSpPr>
        <p:spPr>
          <a:xfrm>
            <a:off x="7928290" y="2262196"/>
            <a:ext cx="212651" cy="467831"/>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6C7707E3-BEE1-49C4-BB96-168DD864DCB1}"/>
              </a:ext>
            </a:extLst>
          </p:cNvPr>
          <p:cNvSpPr txBox="1"/>
          <p:nvPr/>
        </p:nvSpPr>
        <p:spPr>
          <a:xfrm>
            <a:off x="8125260" y="2342224"/>
            <a:ext cx="1036760" cy="292388"/>
          </a:xfrm>
          <a:prstGeom prst="rect">
            <a:avLst/>
          </a:prstGeom>
          <a:noFill/>
        </p:spPr>
        <p:txBody>
          <a:bodyPr wrap="square" rtlCol="0">
            <a:spAutoFit/>
          </a:bodyPr>
          <a:lstStyle/>
          <a:p>
            <a:r>
              <a:rPr lang="fr-FR" sz="1300" b="1" dirty="0">
                <a:solidFill>
                  <a:srgbClr val="2C4588"/>
                </a:solidFill>
                <a:latin typeface="Lato" panose="020F0502020204030203"/>
              </a:rPr>
              <a:t>(</a:t>
            </a:r>
            <a:r>
              <a:rPr lang="fr-FR" sz="1300" b="1" dirty="0" err="1">
                <a:solidFill>
                  <a:srgbClr val="2C4588"/>
                </a:solidFill>
                <a:latin typeface="Lato" panose="020F0502020204030203"/>
              </a:rPr>
              <a:t>Chap</a:t>
            </a:r>
            <a:r>
              <a:rPr lang="fr-FR" sz="1300" b="1" dirty="0">
                <a:solidFill>
                  <a:srgbClr val="2C4588"/>
                </a:solidFill>
                <a:latin typeface="Lato" panose="020F0502020204030203"/>
              </a:rPr>
              <a:t> 70)</a:t>
            </a:r>
          </a:p>
        </p:txBody>
      </p:sp>
      <p:sp>
        <p:nvSpPr>
          <p:cNvPr id="15" name="Accolade fermante 14">
            <a:extLst>
              <a:ext uri="{FF2B5EF4-FFF2-40B4-BE49-F238E27FC236}">
                <a16:creationId xmlns:a16="http://schemas.microsoft.com/office/drawing/2014/main" id="{AB610B28-FC93-4AD1-8264-12D120CD69DD}"/>
              </a:ext>
            </a:extLst>
          </p:cNvPr>
          <p:cNvSpPr/>
          <p:nvPr/>
        </p:nvSpPr>
        <p:spPr>
          <a:xfrm>
            <a:off x="7932736" y="2860478"/>
            <a:ext cx="212651" cy="316225"/>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22C2A954-5433-44E3-9AE4-26BA441A42FE}"/>
              </a:ext>
            </a:extLst>
          </p:cNvPr>
          <p:cNvSpPr txBox="1"/>
          <p:nvPr/>
        </p:nvSpPr>
        <p:spPr>
          <a:xfrm>
            <a:off x="8114849" y="2860921"/>
            <a:ext cx="1036760" cy="292388"/>
          </a:xfrm>
          <a:prstGeom prst="rect">
            <a:avLst/>
          </a:prstGeom>
          <a:noFill/>
        </p:spPr>
        <p:txBody>
          <a:bodyPr wrap="square" rtlCol="0">
            <a:spAutoFit/>
          </a:bodyPr>
          <a:lstStyle/>
          <a:p>
            <a:r>
              <a:rPr lang="fr-FR" sz="1300" b="1" dirty="0">
                <a:solidFill>
                  <a:srgbClr val="2C4588"/>
                </a:solidFill>
                <a:latin typeface="Lato" panose="020F0502020204030203"/>
              </a:rPr>
              <a:t>(</a:t>
            </a:r>
            <a:r>
              <a:rPr lang="fr-FR" sz="1300" b="1" dirty="0" err="1">
                <a:solidFill>
                  <a:srgbClr val="2C4588"/>
                </a:solidFill>
                <a:latin typeface="Lato" panose="020F0502020204030203"/>
              </a:rPr>
              <a:t>Chap</a:t>
            </a:r>
            <a:r>
              <a:rPr lang="fr-FR" sz="1300" b="1" dirty="0">
                <a:solidFill>
                  <a:srgbClr val="2C4588"/>
                </a:solidFill>
                <a:latin typeface="Lato" panose="020F0502020204030203"/>
              </a:rPr>
              <a:t> 74)</a:t>
            </a:r>
          </a:p>
        </p:txBody>
      </p:sp>
      <p:sp>
        <p:nvSpPr>
          <p:cNvPr id="2" name="ZoneTexte 1">
            <a:extLst>
              <a:ext uri="{FF2B5EF4-FFF2-40B4-BE49-F238E27FC236}">
                <a16:creationId xmlns:a16="http://schemas.microsoft.com/office/drawing/2014/main" id="{7E349E81-34A5-4528-BAA3-05F22CF8169D}"/>
              </a:ext>
            </a:extLst>
          </p:cNvPr>
          <p:cNvSpPr txBox="1"/>
          <p:nvPr/>
        </p:nvSpPr>
        <p:spPr>
          <a:xfrm>
            <a:off x="606277" y="6011447"/>
            <a:ext cx="3965723" cy="430887"/>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3C3C90"/>
                </a:solidFill>
                <a:latin typeface="Lato" panose="020F0502020204030203" pitchFamily="34" charset="0"/>
                <a:ea typeface="Lato" panose="020F0502020204030203" pitchFamily="34" charset="0"/>
                <a:cs typeface="Lato" panose="020F0502020204030203" pitchFamily="34" charset="0"/>
              </a:rPr>
              <a:t>DMTO = Droits de mutation à titre onéreux      	            </a:t>
            </a:r>
          </a:p>
          <a:p>
            <a:pPr marL="171450" indent="-171450">
              <a:buFont typeface="Arial" panose="020B0604020202020204" pitchFamily="34" charset="0"/>
              <a:buChar char="•"/>
            </a:pPr>
            <a:r>
              <a:rPr lang="fr-FR" sz="1100" dirty="0">
                <a:solidFill>
                  <a:srgbClr val="3C3C90"/>
                </a:solidFill>
                <a:latin typeface="Lato" panose="020F0502020204030203" pitchFamily="34" charset="0"/>
                <a:ea typeface="Lato" panose="020F0502020204030203" pitchFamily="34" charset="0"/>
                <a:cs typeface="Lato" panose="020F0502020204030203" pitchFamily="34" charset="0"/>
              </a:rPr>
              <a:t>RODP = Redevance d’occupation du domaine public</a:t>
            </a:r>
          </a:p>
        </p:txBody>
      </p:sp>
      <p:sp>
        <p:nvSpPr>
          <p:cNvPr id="18" name="ZoneTexte 17">
            <a:extLst>
              <a:ext uri="{FF2B5EF4-FFF2-40B4-BE49-F238E27FC236}">
                <a16:creationId xmlns:a16="http://schemas.microsoft.com/office/drawing/2014/main" id="{5166F92E-A1AD-48BB-B8AA-D012CCA67C9F}"/>
              </a:ext>
            </a:extLst>
          </p:cNvPr>
          <p:cNvSpPr txBox="1"/>
          <p:nvPr/>
        </p:nvSpPr>
        <p:spPr>
          <a:xfrm>
            <a:off x="4572000" y="6010681"/>
            <a:ext cx="4483223" cy="430887"/>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3C3C90"/>
                </a:solidFill>
                <a:latin typeface="Lato" panose="020F0502020204030203" pitchFamily="34" charset="0"/>
                <a:ea typeface="Lato" panose="020F0502020204030203" pitchFamily="34" charset="0"/>
                <a:cs typeface="Lato" panose="020F0502020204030203" pitchFamily="34" charset="0"/>
              </a:rPr>
              <a:t>TCCFE = Taxe communale sur la consommation finale d’électricité</a:t>
            </a:r>
          </a:p>
          <a:p>
            <a:pPr marL="171450" indent="-171450">
              <a:buFont typeface="Arial" panose="020B0604020202020204" pitchFamily="34" charset="0"/>
              <a:buChar char="•"/>
            </a:pPr>
            <a:r>
              <a:rPr lang="fr-FR" sz="1100" dirty="0">
                <a:solidFill>
                  <a:srgbClr val="3C3C90"/>
                </a:solidFill>
                <a:latin typeface="Lato" panose="020F0502020204030203" pitchFamily="34" charset="0"/>
                <a:ea typeface="Lato" panose="020F0502020204030203" pitchFamily="34" charset="0"/>
                <a:cs typeface="Lato" panose="020F0502020204030203" pitchFamily="34" charset="0"/>
              </a:rPr>
              <a:t>CFG = Compensation Financière Genevoise</a:t>
            </a:r>
          </a:p>
        </p:txBody>
      </p:sp>
    </p:spTree>
    <p:extLst>
      <p:ext uri="{BB962C8B-B14F-4D97-AF65-F5344CB8AC3E}">
        <p14:creationId xmlns:p14="http://schemas.microsoft.com/office/powerpoint/2010/main" val="369397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Sous-titre 2"/>
          <p:cNvSpPr txBox="1">
            <a:spLocks/>
          </p:cNvSpPr>
          <p:nvPr/>
        </p:nvSpPr>
        <p:spPr>
          <a:xfrm>
            <a:off x="628650" y="1003346"/>
            <a:ext cx="8250398" cy="409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a:pPr>
            <a:r>
              <a:rPr lang="fr-FR" sz="1600" b="1" dirty="0">
                <a:solidFill>
                  <a:srgbClr val="2C4588"/>
                </a:solidFill>
                <a:latin typeface="Lato" panose="020F0502020204030203" pitchFamily="34" charset="0"/>
              </a:rPr>
              <a:t>Fonctionnement / Recettes</a:t>
            </a:r>
            <a:endParaRPr lang="fr-FR" sz="1600" dirty="0">
              <a:solidFill>
                <a:srgbClr val="2C4588"/>
              </a:solidFill>
              <a:latin typeface="Lato" panose="020F0502020204030203" pitchFamily="34" charset="0"/>
            </a:endParaRPr>
          </a:p>
          <a:p>
            <a:pPr lvl="1" algn="just">
              <a:buClr>
                <a:srgbClr val="44781E"/>
              </a:buClr>
              <a:buSzPct val="60000"/>
            </a:pPr>
            <a:endParaRPr lang="fr-FR" sz="16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
        <p:nvSpPr>
          <p:cNvPr id="17" name="Titre 1">
            <a:extLst>
              <a:ext uri="{FF2B5EF4-FFF2-40B4-BE49-F238E27FC236}">
                <a16:creationId xmlns:a16="http://schemas.microsoft.com/office/drawing/2014/main" id="{54B0DEE8-75E9-466F-BAFA-0E97B0C34D7D}"/>
              </a:ext>
            </a:extLst>
          </p:cNvPr>
          <p:cNvSpPr txBox="1">
            <a:spLocks/>
          </p:cNvSpPr>
          <p:nvPr/>
        </p:nvSpPr>
        <p:spPr>
          <a:xfrm>
            <a:off x="2663301" y="181068"/>
            <a:ext cx="6323944" cy="620574"/>
          </a:xfrm>
          <a:prstGeom prst="rect">
            <a:avLst/>
          </a:prstGeom>
          <a:ln>
            <a:solidFill>
              <a:srgbClr val="44781E"/>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0000" indent="-540000">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a:t>
            </a:r>
            <a:r>
              <a:rPr lang="fr-FR" sz="2900" b="1" dirty="0">
                <a:solidFill>
                  <a:srgbClr val="2C4588"/>
                </a:solidFill>
                <a:effectLst>
                  <a:outerShdw blurRad="38100" dist="38100" dir="2700000" algn="tl">
                    <a:srgbClr val="000000">
                      <a:alpha val="43137"/>
                    </a:srgbClr>
                  </a:outerShdw>
                </a:effectLst>
                <a:latin typeface="Lato" panose="020F0502020204030203" pitchFamily="34" charset="0"/>
              </a:rPr>
              <a:t>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(2)</a:t>
            </a:r>
          </a:p>
        </p:txBody>
      </p:sp>
      <p:sp>
        <p:nvSpPr>
          <p:cNvPr id="23" name="Bulle narrative : rectangle à coins arrondis 22">
            <a:extLst>
              <a:ext uri="{FF2B5EF4-FFF2-40B4-BE49-F238E27FC236}">
                <a16:creationId xmlns:a16="http://schemas.microsoft.com/office/drawing/2014/main" id="{D67016AB-6184-497E-BE94-F214180673DB}"/>
              </a:ext>
            </a:extLst>
          </p:cNvPr>
          <p:cNvSpPr/>
          <p:nvPr/>
        </p:nvSpPr>
        <p:spPr>
          <a:xfrm>
            <a:off x="736848" y="1558456"/>
            <a:ext cx="8250398" cy="4808189"/>
          </a:xfrm>
          <a:prstGeom prst="wedgeRoundRectCallout">
            <a:avLst>
              <a:gd name="adj1" fmla="val -49862"/>
              <a:gd name="adj2" fmla="val 5763"/>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44781E"/>
              </a:buClr>
              <a:buSzPct val="80000"/>
              <a:buFont typeface="Wingdings" panose="05000000000000000000" pitchFamily="2" charset="2"/>
              <a:buChar char="q"/>
            </a:pPr>
            <a:r>
              <a:rPr lang="fr-FR" sz="1600" b="1" u="sng" dirty="0">
                <a:solidFill>
                  <a:srgbClr val="2C4588"/>
                </a:solidFill>
                <a:latin typeface="Lato" panose="020F0502020204030203"/>
              </a:rPr>
              <a:t>Tendance  BP 2022</a:t>
            </a:r>
          </a:p>
          <a:p>
            <a:pPr marL="285750" indent="-285750">
              <a:buClr>
                <a:srgbClr val="44781E"/>
              </a:buClr>
              <a:buSzPct val="80000"/>
              <a:buFont typeface="Wingdings" panose="05000000000000000000" pitchFamily="2" charset="2"/>
              <a:buChar char="q"/>
            </a:pPr>
            <a:endParaRPr lang="fr-FR" sz="1600" b="1" u="sng" dirty="0">
              <a:solidFill>
                <a:srgbClr val="2C4588"/>
              </a:solidFill>
              <a:latin typeface="Lato" panose="020F0502020204030203"/>
            </a:endParaRPr>
          </a:p>
          <a:p>
            <a:pPr marL="285750" indent="-285750">
              <a:buClr>
                <a:srgbClr val="44781E"/>
              </a:buClr>
              <a:buSzPct val="100000"/>
              <a:buFont typeface="Arial" panose="020B0604020202020204" pitchFamily="34" charset="0"/>
              <a:buChar char="•"/>
            </a:pPr>
            <a:r>
              <a:rPr lang="fr-FR" sz="1600" b="1" dirty="0">
                <a:solidFill>
                  <a:srgbClr val="2C4588"/>
                </a:solidFill>
                <a:latin typeface="Lato" panose="020F0502020204030203"/>
              </a:rPr>
              <a:t>Atténuation de charges </a:t>
            </a:r>
            <a:r>
              <a:rPr lang="fr-FR" sz="1600" dirty="0">
                <a:solidFill>
                  <a:srgbClr val="2C4588"/>
                </a:solidFill>
                <a:latin typeface="Lato" panose="020F0502020204030203"/>
              </a:rPr>
              <a:t>: </a:t>
            </a:r>
            <a:r>
              <a:rPr lang="fr-FR" sz="1600" b="1" dirty="0">
                <a:solidFill>
                  <a:srgbClr val="2C4588"/>
                </a:solidFill>
                <a:latin typeface="Lato" panose="020F0502020204030203"/>
                <a:sym typeface="Symbol" panose="05050102010706020507" pitchFamily="18" charset="2"/>
              </a:rPr>
              <a:t></a:t>
            </a:r>
            <a:r>
              <a:rPr lang="fr-FR" sz="1600" dirty="0">
                <a:solidFill>
                  <a:srgbClr val="2C4588"/>
                </a:solidFill>
                <a:latin typeface="Lato" panose="020F0502020204030203"/>
                <a:sym typeface="Symbol" panose="05050102010706020507" pitchFamily="18" charset="2"/>
              </a:rPr>
              <a:t> sensible</a:t>
            </a:r>
            <a:r>
              <a:rPr lang="fr-FR" sz="1600" dirty="0">
                <a:solidFill>
                  <a:srgbClr val="2C4588"/>
                </a:solidFill>
                <a:latin typeface="Lato" panose="020F0502020204030203"/>
              </a:rPr>
              <a:t> des remboursements des indemnités journalières. Elles devraient revenir à la normale soit environ 50 K€.</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Produits des services </a:t>
            </a:r>
            <a:r>
              <a:rPr lang="fr-FR" sz="1600" dirty="0">
                <a:solidFill>
                  <a:srgbClr val="2C4588"/>
                </a:solidFill>
                <a:latin typeface="Lato" panose="020F0502020204030203"/>
              </a:rPr>
              <a:t>: pression sur les redevances du scolaire, périscolaire et loisirs (COVID) en stagnation à 360 K€ au total.</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Impôts et taxes </a:t>
            </a:r>
            <a:r>
              <a:rPr lang="fr-FR" sz="1600" dirty="0">
                <a:solidFill>
                  <a:srgbClr val="2C4588"/>
                </a:solidFill>
                <a:latin typeface="Lato" panose="020F0502020204030203"/>
              </a:rPr>
              <a:t>: la TF est dynamique grâce à la revalorisation forfaitaire des bases fiscales (+2%) et les constructions nouvelles. La hausse du taux de TF en 2021 a généré un supplément de recettes d’environ 250 K€.</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Dotations</a:t>
            </a:r>
            <a:r>
              <a:rPr lang="fr-FR" sz="1600" dirty="0">
                <a:solidFill>
                  <a:srgbClr val="2C4588"/>
                </a:solidFill>
                <a:latin typeface="Lato" panose="020F0502020204030203"/>
              </a:rPr>
              <a:t> : CFG stable à 1 505 K€ (1526 K€ en 2021). La DGF est stable à 200 K€ et les autres dotations (CAF et DSR) à 55 K€ chacune.</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Autres produits de gestion </a:t>
            </a:r>
            <a:r>
              <a:rPr lang="fr-FR" sz="1600" dirty="0">
                <a:solidFill>
                  <a:srgbClr val="2C4588"/>
                </a:solidFill>
                <a:latin typeface="Lato" panose="020F0502020204030203"/>
              </a:rPr>
              <a:t>: essentiellement les revenus des immeubles et les chèques déjeuners soit environ 50 à 60 K€.	</a:t>
            </a:r>
          </a:p>
        </p:txBody>
      </p:sp>
    </p:spTree>
    <p:extLst>
      <p:ext uri="{BB962C8B-B14F-4D97-AF65-F5344CB8AC3E}">
        <p14:creationId xmlns:p14="http://schemas.microsoft.com/office/powerpoint/2010/main" val="151437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Sous-titre 2"/>
          <p:cNvSpPr txBox="1">
            <a:spLocks/>
          </p:cNvSpPr>
          <p:nvPr/>
        </p:nvSpPr>
        <p:spPr>
          <a:xfrm>
            <a:off x="628650" y="1003346"/>
            <a:ext cx="8250398" cy="409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buClr>
                <a:srgbClr val="44781E"/>
              </a:buClr>
              <a:buSzPct val="60000"/>
              <a:buFont typeface="Wingdings" panose="05000000000000000000" pitchFamily="2" charset="2"/>
              <a:buChar char="q"/>
            </a:pPr>
            <a:r>
              <a:rPr lang="fr-FR" sz="1600" dirty="0">
                <a:solidFill>
                  <a:srgbClr val="2C4588"/>
                </a:solidFill>
                <a:latin typeface="Lato" panose="020F0502020204030203" pitchFamily="34" charset="0"/>
              </a:rPr>
              <a:t>Focus sur les impôts et taxes </a:t>
            </a:r>
            <a:r>
              <a:rPr lang="fr-FR" sz="1600" dirty="0">
                <a:solidFill>
                  <a:srgbClr val="44781E"/>
                </a:solidFill>
                <a:latin typeface="Lato" panose="020F0502020204030203" pitchFamily="34" charset="0"/>
              </a:rPr>
              <a:t>(CA 2021 = 2 569 440 €)</a:t>
            </a: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
        <p:nvSpPr>
          <p:cNvPr id="17" name="Titre 1">
            <a:extLst>
              <a:ext uri="{FF2B5EF4-FFF2-40B4-BE49-F238E27FC236}">
                <a16:creationId xmlns:a16="http://schemas.microsoft.com/office/drawing/2014/main" id="{54B0DEE8-75E9-466F-BAFA-0E97B0C34D7D}"/>
              </a:ext>
            </a:extLst>
          </p:cNvPr>
          <p:cNvSpPr txBox="1">
            <a:spLocks/>
          </p:cNvSpPr>
          <p:nvPr/>
        </p:nvSpPr>
        <p:spPr>
          <a:xfrm>
            <a:off x="2663301" y="181068"/>
            <a:ext cx="6323944" cy="620574"/>
          </a:xfrm>
          <a:prstGeom prst="rect">
            <a:avLst/>
          </a:prstGeom>
          <a:ln>
            <a:solidFill>
              <a:srgbClr val="44781E"/>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0000" indent="-540000">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(3)</a:t>
            </a:r>
          </a:p>
        </p:txBody>
      </p:sp>
      <p:sp>
        <p:nvSpPr>
          <p:cNvPr id="23" name="Bulle narrative : rectangle à coins arrondis 22">
            <a:extLst>
              <a:ext uri="{FF2B5EF4-FFF2-40B4-BE49-F238E27FC236}">
                <a16:creationId xmlns:a16="http://schemas.microsoft.com/office/drawing/2014/main" id="{D67016AB-6184-497E-BE94-F214180673DB}"/>
              </a:ext>
            </a:extLst>
          </p:cNvPr>
          <p:cNvSpPr/>
          <p:nvPr/>
        </p:nvSpPr>
        <p:spPr>
          <a:xfrm>
            <a:off x="736847" y="1412877"/>
            <a:ext cx="8250398" cy="4830808"/>
          </a:xfrm>
          <a:prstGeom prst="wedgeRoundRectCallout">
            <a:avLst>
              <a:gd name="adj1" fmla="val -49467"/>
              <a:gd name="adj2" fmla="val 2588"/>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44781E"/>
              </a:buClr>
              <a:buSzPct val="80000"/>
            </a:pPr>
            <a:endParaRPr lang="fr-FR" sz="1600" b="1" u="sng" dirty="0">
              <a:solidFill>
                <a:srgbClr val="2C4588"/>
              </a:solidFill>
              <a:latin typeface="Lato" panose="020F0502020204030203"/>
            </a:endParaRPr>
          </a:p>
          <a:p>
            <a:pPr marL="285750" indent="-285750">
              <a:spcAft>
                <a:spcPts val="600"/>
              </a:spcAft>
              <a:buClr>
                <a:srgbClr val="44781E"/>
              </a:buClr>
              <a:buSzPct val="100000"/>
              <a:buFont typeface="Arial" panose="020B0604020202020204" pitchFamily="34" charset="0"/>
              <a:buChar char="•"/>
            </a:pPr>
            <a:r>
              <a:rPr lang="fr-FR" sz="1600" b="1" dirty="0">
                <a:solidFill>
                  <a:srgbClr val="2C4588"/>
                </a:solidFill>
                <a:latin typeface="Lato" panose="020F0502020204030203"/>
              </a:rPr>
              <a:t>Impôts directs </a:t>
            </a:r>
            <a:r>
              <a:rPr lang="fr-FR" sz="1600" dirty="0">
                <a:solidFill>
                  <a:srgbClr val="2C4588"/>
                </a:solidFill>
                <a:latin typeface="Lato" panose="020F0502020204030203"/>
              </a:rPr>
              <a:t>: 2 335 K€ dont 150 K€ de TH (résidences secondaires), 2 170 K€ de TF et 15 K€ de TFPNB.</a:t>
            </a:r>
          </a:p>
          <a:p>
            <a:pPr marL="285750" indent="-285750">
              <a:spcBef>
                <a:spcPts val="600"/>
              </a:spcBef>
              <a:spcAft>
                <a:spcPts val="600"/>
              </a:spcAft>
              <a:buClr>
                <a:srgbClr val="44781E"/>
              </a:buClr>
              <a:buSzPct val="100000"/>
              <a:buFont typeface="Arial" panose="020B0604020202020204" pitchFamily="34" charset="0"/>
              <a:buChar char="•"/>
            </a:pPr>
            <a:r>
              <a:rPr lang="fr-FR" sz="1600" b="1" dirty="0">
                <a:solidFill>
                  <a:srgbClr val="2C4588"/>
                </a:solidFill>
                <a:latin typeface="Lato" panose="020F0502020204030203"/>
              </a:rPr>
              <a:t>Attributions de compensation (CAPG) </a:t>
            </a:r>
            <a:r>
              <a:rPr lang="fr-FR" sz="1600" dirty="0">
                <a:solidFill>
                  <a:srgbClr val="2C4588"/>
                </a:solidFill>
                <a:latin typeface="Lato" panose="020F0502020204030203"/>
              </a:rPr>
              <a:t>: stables à 100 K€.</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Fonds départemental des DMTO (Droits de Mutation à Titre Onéreux) </a:t>
            </a:r>
            <a:r>
              <a:rPr lang="fr-FR" sz="1600" dirty="0">
                <a:solidFill>
                  <a:srgbClr val="2C4588"/>
                </a:solidFill>
                <a:latin typeface="Lato" panose="020F0502020204030203"/>
              </a:rPr>
              <a:t>: les communes de moins de 5000 habitants perçoivent une part de ce fonds (+17 M€ perçus en 2020 et reversés en 2021 au profit des communes de l’Ain, dont 84 K€ pour Ornex).</a:t>
            </a:r>
          </a:p>
          <a:p>
            <a:pPr>
              <a:spcAft>
                <a:spcPts val="600"/>
              </a:spcAft>
              <a:buClr>
                <a:srgbClr val="44781E"/>
              </a:buClr>
              <a:buSzPct val="100000"/>
            </a:pPr>
            <a:r>
              <a:rPr lang="fr-FR" sz="1600" dirty="0">
                <a:solidFill>
                  <a:srgbClr val="2C4588"/>
                </a:solidFill>
                <a:latin typeface="Lato" panose="020F0502020204030203"/>
              </a:rPr>
              <a:t>     Projection 2022 = 60 K€.</a:t>
            </a:r>
          </a:p>
          <a:p>
            <a:pPr marL="285750" indent="-285750">
              <a:spcBef>
                <a:spcPts val="600"/>
              </a:spcBef>
              <a:spcAft>
                <a:spcPts val="600"/>
              </a:spcAft>
              <a:buClr>
                <a:srgbClr val="44781E"/>
              </a:buClr>
              <a:buSzPct val="100000"/>
              <a:buFont typeface="Arial" panose="020B0604020202020204" pitchFamily="34" charset="0"/>
              <a:buChar char="•"/>
            </a:pPr>
            <a:r>
              <a:rPr lang="fr-FR" sz="1600" b="1" dirty="0">
                <a:solidFill>
                  <a:srgbClr val="2C4588"/>
                </a:solidFill>
                <a:latin typeface="Lato" panose="020F0502020204030203"/>
              </a:rPr>
              <a:t>Taxe sur la consommation finale d’électricité</a:t>
            </a:r>
            <a:r>
              <a:rPr lang="fr-FR" sz="1600" dirty="0">
                <a:solidFill>
                  <a:srgbClr val="2C4588"/>
                </a:solidFill>
                <a:latin typeface="Lato" panose="020F0502020204030203"/>
              </a:rPr>
              <a:t> (TCCFE): suite à la réforme de 2001, elle générera une recette de 90 K€ environ.</a:t>
            </a:r>
          </a:p>
          <a:p>
            <a:pPr marL="285750" indent="-285750">
              <a:spcBef>
                <a:spcPts val="600"/>
              </a:spcBef>
              <a:spcAft>
                <a:spcPts val="600"/>
              </a:spcAft>
              <a:buClr>
                <a:srgbClr val="44781E"/>
              </a:buClr>
              <a:buSzPct val="100000"/>
              <a:buFont typeface="Arial" panose="020B0604020202020204" pitchFamily="34" charset="0"/>
              <a:buChar char="•"/>
            </a:pPr>
            <a:r>
              <a:rPr lang="fr-FR" sz="1600" b="1" dirty="0">
                <a:solidFill>
                  <a:srgbClr val="2C4588"/>
                </a:solidFill>
                <a:latin typeface="Lato" panose="020F0502020204030203"/>
              </a:rPr>
              <a:t>Taxe sur les pylônes : </a:t>
            </a:r>
            <a:r>
              <a:rPr lang="fr-FR" sz="1600" dirty="0">
                <a:solidFill>
                  <a:srgbClr val="2C4588"/>
                </a:solidFill>
                <a:latin typeface="Lato" panose="020F0502020204030203"/>
              </a:rPr>
              <a:t>stable à 36 K€.	</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effectLst>
                  <a:outerShdw blurRad="38100" dist="38100" dir="2700000" algn="tl">
                    <a:srgbClr val="000000">
                      <a:alpha val="43137"/>
                    </a:srgbClr>
                  </a:outerShdw>
                </a:effectLst>
                <a:latin typeface="Lato" panose="020F0502020204030203"/>
              </a:rPr>
              <a:t>Une projection 2022 des Impôts et Taxes à 2’630 K€ (+66 K€ par rapport à 2021)</a:t>
            </a:r>
          </a:p>
          <a:p>
            <a:pPr marL="285750" indent="-285750">
              <a:spcBef>
                <a:spcPts val="600"/>
              </a:spcBef>
              <a:buClr>
                <a:srgbClr val="44781E"/>
              </a:buClr>
              <a:buSzPct val="100000"/>
              <a:buFont typeface="Arial" panose="020B0604020202020204" pitchFamily="34" charset="0"/>
              <a:buChar char="•"/>
            </a:pPr>
            <a:endParaRPr lang="fr-FR" sz="1600" dirty="0">
              <a:solidFill>
                <a:srgbClr val="2C4588"/>
              </a:solidFill>
              <a:latin typeface="Lato" panose="020F0502020204030203"/>
            </a:endParaRPr>
          </a:p>
        </p:txBody>
      </p:sp>
    </p:spTree>
    <p:extLst>
      <p:ext uri="{BB962C8B-B14F-4D97-AF65-F5344CB8AC3E}">
        <p14:creationId xmlns:p14="http://schemas.microsoft.com/office/powerpoint/2010/main" val="4468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noFill/>
          <a:ln>
            <a:solidFill>
              <a:srgbClr val="44781E"/>
            </a:solidFill>
          </a:ln>
        </p:spPr>
        <p:txBody>
          <a:bodyPr>
            <a:noAutofit/>
          </a:bodyPr>
          <a:lstStyle/>
          <a:p>
            <a:pPr marL="360000" algn="l"/>
            <a:r>
              <a:rPr lang="fr-FR" sz="3600" b="1" dirty="0">
                <a:solidFill>
                  <a:srgbClr val="2C4588"/>
                </a:solidFill>
                <a:effectLst>
                  <a:outerShdw blurRad="38100" dist="38100" dir="2700000" algn="tl">
                    <a:srgbClr val="000000">
                      <a:alpha val="43137"/>
                    </a:srgbClr>
                  </a:outerShdw>
                </a:effectLst>
                <a:latin typeface="Lato" panose="020F0502020204030203" pitchFamily="34" charset="0"/>
              </a:rPr>
              <a:t>Sommaire</a:t>
            </a:r>
          </a:p>
        </p:txBody>
      </p:sp>
      <p:sp>
        <p:nvSpPr>
          <p:cNvPr id="18" name="Sous-titre 2"/>
          <p:cNvSpPr txBox="1">
            <a:spLocks/>
          </p:cNvSpPr>
          <p:nvPr/>
        </p:nvSpPr>
        <p:spPr>
          <a:xfrm>
            <a:off x="763480" y="1036385"/>
            <a:ext cx="8223765" cy="5128436"/>
          </a:xfrm>
          <a:prstGeom prst="rect">
            <a:avLst/>
          </a:prstGeom>
          <a:noFill/>
          <a:ln>
            <a:solidFill>
              <a:srgbClr val="44781E"/>
            </a:solidFill>
          </a:ln>
          <a:effectLst>
            <a:innerShdw blurRad="63500" dist="50800" dir="2700000">
              <a:prstClr val="black">
                <a:alpha val="50000"/>
              </a:prstClr>
            </a:inn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00000"/>
              </a:lnSpc>
              <a:spcBef>
                <a:spcPts val="0"/>
              </a:spcBef>
              <a:buClr>
                <a:srgbClr val="44781E"/>
              </a:buClr>
              <a:buSzPct val="100000"/>
              <a:buFont typeface="+mj-lt"/>
              <a:buAutoNum type="arabicPeriod"/>
            </a:pPr>
            <a:r>
              <a:rPr lang="fr-FR" sz="1500" b="1" dirty="0">
                <a:solidFill>
                  <a:srgbClr val="2C4588"/>
                </a:solidFill>
                <a:latin typeface="Lato" panose="020F0502020204030203" pitchFamily="34" charset="0"/>
              </a:rPr>
              <a:t>Cadre juridique du DOB</a:t>
            </a:r>
          </a:p>
          <a:p>
            <a:pPr marL="457200" indent="-457200" algn="just">
              <a:lnSpc>
                <a:spcPct val="100000"/>
              </a:lnSpc>
              <a:spcBef>
                <a:spcPts val="600"/>
              </a:spcBef>
              <a:buClr>
                <a:srgbClr val="44781E"/>
              </a:buClr>
              <a:buSzPct val="100000"/>
              <a:buFont typeface="+mj-lt"/>
              <a:buAutoNum type="arabicPeriod"/>
            </a:pPr>
            <a:r>
              <a:rPr lang="fr-FR" sz="1500" b="1" dirty="0">
                <a:solidFill>
                  <a:srgbClr val="2C4588"/>
                </a:solidFill>
                <a:latin typeface="Lato" panose="020F0502020204030203" pitchFamily="34" charset="0"/>
              </a:rPr>
              <a:t>Conjoncture économique</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Perspectives de croissance</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Incertitudes sur le plan économique</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Scénarios pour 2022 et 2023</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Situation des finances publiques de l’Etat</a:t>
            </a:r>
          </a:p>
          <a:p>
            <a:pPr marL="457200" indent="-457200" algn="just">
              <a:lnSpc>
                <a:spcPct val="100000"/>
              </a:lnSpc>
              <a:spcBef>
                <a:spcPts val="600"/>
              </a:spcBef>
              <a:buClr>
                <a:srgbClr val="44781E"/>
              </a:buClr>
              <a:buSzPct val="100000"/>
              <a:buFont typeface="+mj-lt"/>
              <a:buAutoNum type="arabicPeriod"/>
            </a:pPr>
            <a:r>
              <a:rPr lang="fr-FR" sz="1500" b="1" dirty="0">
                <a:solidFill>
                  <a:srgbClr val="2C4588"/>
                </a:solidFill>
                <a:latin typeface="Lato" panose="020F0502020204030203" pitchFamily="34" charset="0"/>
              </a:rPr>
              <a:t>Loi de Finance 2022</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Principes mesures pour les collectivités territoriales</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Réforme des indicateurs financiers et fiscaux</a:t>
            </a:r>
          </a:p>
          <a:p>
            <a:pPr marL="457200" indent="-457200" algn="just">
              <a:lnSpc>
                <a:spcPct val="100000"/>
              </a:lnSpc>
              <a:spcBef>
                <a:spcPts val="600"/>
              </a:spcBef>
              <a:buClr>
                <a:srgbClr val="44781E"/>
              </a:buClr>
              <a:buSzPct val="100000"/>
              <a:buFont typeface="+mj-lt"/>
              <a:buAutoNum type="arabicPeriod"/>
            </a:pPr>
            <a:r>
              <a:rPr lang="fr-FR" sz="1500" b="1" dirty="0">
                <a:solidFill>
                  <a:srgbClr val="2C4588"/>
                </a:solidFill>
                <a:latin typeface="Lato" panose="020F0502020204030203" pitchFamily="34" charset="0"/>
              </a:rPr>
              <a:t>Perspectives</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Dette</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Gestion de la dette</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Stratégie financière</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Fiscalité</a:t>
            </a:r>
          </a:p>
          <a:p>
            <a:pPr marL="457200" indent="-457200" algn="just">
              <a:lnSpc>
                <a:spcPct val="100000"/>
              </a:lnSpc>
              <a:spcBef>
                <a:spcPts val="600"/>
              </a:spcBef>
              <a:buClr>
                <a:srgbClr val="44781E"/>
              </a:buClr>
              <a:buSzPct val="100000"/>
              <a:buFont typeface="+mj-lt"/>
              <a:buAutoNum type="arabicPeriod"/>
            </a:pPr>
            <a:r>
              <a:rPr lang="fr-FR" sz="1500" b="1" dirty="0">
                <a:solidFill>
                  <a:srgbClr val="2C4588"/>
                </a:solidFill>
                <a:latin typeface="Lato" panose="020F0502020204030203" pitchFamily="34" charset="0"/>
              </a:rPr>
              <a:t>Orientations budgétaires budgétaires</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Recettes de fonctionnement</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Dépenses de fonctionnement</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Recettes d’investissement</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Dépenses d’investissement</a:t>
            </a:r>
          </a:p>
          <a:p>
            <a:pPr marL="914400" lvl="1" indent="-457200" algn="just">
              <a:lnSpc>
                <a:spcPct val="100000"/>
              </a:lnSpc>
              <a:spcBef>
                <a:spcPts val="0"/>
              </a:spcBef>
              <a:buClr>
                <a:srgbClr val="44781E"/>
              </a:buClr>
              <a:buSzPct val="100000"/>
              <a:buFont typeface="+mj-lt"/>
              <a:buAutoNum type="alphaLcPeriod"/>
            </a:pPr>
            <a:r>
              <a:rPr lang="fr-FR" sz="1500" b="1" dirty="0">
                <a:solidFill>
                  <a:srgbClr val="2C4588"/>
                </a:solidFill>
                <a:latin typeface="Lato" panose="020F0502020204030203" pitchFamily="34" charset="0"/>
              </a:rPr>
              <a:t>Plan Pluriannuel d’investissement</a:t>
            </a:r>
          </a:p>
        </p:txBody>
      </p:sp>
    </p:spTree>
    <p:extLst>
      <p:ext uri="{BB962C8B-B14F-4D97-AF65-F5344CB8AC3E}">
        <p14:creationId xmlns:p14="http://schemas.microsoft.com/office/powerpoint/2010/main" val="201382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(4)</a:t>
            </a:r>
          </a:p>
        </p:txBody>
      </p:sp>
      <p:sp>
        <p:nvSpPr>
          <p:cNvPr id="8" name="Sous-titre 2">
            <a:extLst>
              <a:ext uri="{FF2B5EF4-FFF2-40B4-BE49-F238E27FC236}">
                <a16:creationId xmlns:a16="http://schemas.microsoft.com/office/drawing/2014/main" id="{D9E0E327-CE11-46F6-A4C1-EBAA66F05213}"/>
              </a:ext>
            </a:extLst>
          </p:cNvPr>
          <p:cNvSpPr txBox="1">
            <a:spLocks/>
          </p:cNvSpPr>
          <p:nvPr/>
        </p:nvSpPr>
        <p:spPr>
          <a:xfrm>
            <a:off x="606277" y="983203"/>
            <a:ext cx="8250398" cy="24771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2"/>
            </a:pPr>
            <a:r>
              <a:rPr lang="fr-FR" sz="1500" b="1" dirty="0">
                <a:solidFill>
                  <a:srgbClr val="2C4588"/>
                </a:solidFill>
                <a:latin typeface="Lato" panose="020F0502020204030203" pitchFamily="34" charset="0"/>
              </a:rPr>
              <a:t>Fonctionnement / Dépenses </a:t>
            </a:r>
            <a:r>
              <a:rPr lang="fr-FR" sz="1500" dirty="0">
                <a:solidFill>
                  <a:srgbClr val="44781E"/>
                </a:solidFill>
                <a:latin typeface="Lato" panose="020F0502020204030203" pitchFamily="34" charset="0"/>
              </a:rPr>
              <a:t>(CA 2021 = 4 003 511 €)</a:t>
            </a:r>
          </a:p>
          <a:p>
            <a:pPr marL="800100" lvl="1" indent="-342900" algn="just">
              <a:spcBef>
                <a:spcPts val="1200"/>
              </a:spcBef>
              <a:buClr>
                <a:srgbClr val="44781E"/>
              </a:buClr>
              <a:buSzPct val="60000"/>
              <a:buFont typeface="Wingdings" panose="05000000000000000000" pitchFamily="2" charset="2"/>
              <a:buChar char="q"/>
            </a:pPr>
            <a:r>
              <a:rPr lang="fr-FR" sz="1500" b="1" dirty="0">
                <a:solidFill>
                  <a:srgbClr val="2C4588"/>
                </a:solidFill>
                <a:latin typeface="Lato" panose="020F0502020204030203" pitchFamily="34" charset="0"/>
              </a:rPr>
              <a:t>Tendance générale : </a:t>
            </a:r>
            <a:r>
              <a:rPr lang="fr-FR" sz="1500" b="1" dirty="0">
                <a:solidFill>
                  <a:srgbClr val="2C4588"/>
                </a:solidFill>
                <a:latin typeface="Lato" panose="020F0502020204030203" pitchFamily="34" charset="0"/>
                <a:sym typeface="Symbol" panose="05050102010706020507" pitchFamily="18" charset="2"/>
              </a:rPr>
              <a:t> des dépenses</a:t>
            </a:r>
            <a:endParaRPr lang="fr-FR" sz="1500" b="1" dirty="0">
              <a:solidFill>
                <a:srgbClr val="2C4588"/>
              </a:solidFill>
              <a:latin typeface="Lato" panose="020F0502020204030203" pitchFamily="34" charset="0"/>
            </a:endParaRPr>
          </a:p>
          <a:p>
            <a:pPr marL="1257300" lvl="2" indent="-342900" algn="just">
              <a:buClr>
                <a:srgbClr val="44781E"/>
              </a:buClr>
              <a:buSzPct val="60000"/>
              <a:buFont typeface="Courier New" panose="02070309020205020404" pitchFamily="49" charset="0"/>
              <a:buChar char="o"/>
            </a:pPr>
            <a:r>
              <a:rPr lang="fr-FR" sz="1500" dirty="0">
                <a:solidFill>
                  <a:srgbClr val="2C4588"/>
                </a:solidFill>
                <a:latin typeface="Lato" panose="020F0502020204030203" pitchFamily="34" charset="0"/>
              </a:rPr>
              <a:t>Renforcement des équipes en personnel (équivalent à 4 ETP)</a:t>
            </a:r>
            <a:endParaRPr lang="fr-FR" sz="1500" b="1" dirty="0">
              <a:solidFill>
                <a:srgbClr val="2C4588"/>
              </a:solidFill>
              <a:latin typeface="Lato" panose="020F0502020204030203" pitchFamily="34" charset="0"/>
            </a:endParaRPr>
          </a:p>
          <a:p>
            <a:pPr marL="1257300" lvl="2" indent="-342900" algn="just">
              <a:buClr>
                <a:srgbClr val="44781E"/>
              </a:buClr>
              <a:buSzPct val="60000"/>
              <a:buFont typeface="Courier New" panose="02070309020205020404" pitchFamily="49" charset="0"/>
              <a:buChar char="o"/>
            </a:pPr>
            <a:r>
              <a:rPr lang="fr-FR" sz="1500" dirty="0">
                <a:solidFill>
                  <a:srgbClr val="2C4588"/>
                </a:solidFill>
                <a:latin typeface="Lato" panose="020F0502020204030203" pitchFamily="34" charset="0"/>
              </a:rPr>
              <a:t>Rattrapage des opérations de maintenance et d’entretien</a:t>
            </a:r>
          </a:p>
          <a:p>
            <a:pPr marL="1257300" lvl="2" indent="-342900" algn="just">
              <a:buClr>
                <a:srgbClr val="44781E"/>
              </a:buClr>
              <a:buSzPct val="60000"/>
              <a:buFont typeface="Courier New" panose="02070309020205020404" pitchFamily="49" charset="0"/>
              <a:buChar char="o"/>
            </a:pPr>
            <a:r>
              <a:rPr lang="fr-FR" sz="1500" dirty="0">
                <a:solidFill>
                  <a:srgbClr val="2C4588"/>
                </a:solidFill>
                <a:latin typeface="Lato" panose="020F0502020204030203" pitchFamily="34" charset="0"/>
              </a:rPr>
              <a:t>Hausse du prix des énergies</a:t>
            </a:r>
          </a:p>
          <a:p>
            <a:pPr marL="1257300" lvl="2" indent="-342900" algn="just">
              <a:buClr>
                <a:srgbClr val="44781E"/>
              </a:buClr>
              <a:buSzPct val="60000"/>
              <a:buFont typeface="Courier New" panose="02070309020205020404" pitchFamily="49" charset="0"/>
              <a:buChar char="o"/>
            </a:pPr>
            <a:r>
              <a:rPr lang="fr-FR" sz="1500" dirty="0">
                <a:solidFill>
                  <a:srgbClr val="2C4588"/>
                </a:solidFill>
                <a:latin typeface="Lato" panose="020F0502020204030203" pitchFamily="34" charset="0"/>
              </a:rPr>
              <a:t>Augmentation des dépenses sociales (budget CCAS)</a:t>
            </a:r>
          </a:p>
          <a:p>
            <a:pPr marL="1257300" lvl="2" indent="-342900" algn="just">
              <a:buClr>
                <a:srgbClr val="44781E"/>
              </a:buClr>
              <a:buSzPct val="60000"/>
              <a:buFont typeface="Courier New" panose="02070309020205020404" pitchFamily="49" charset="0"/>
              <a:buChar char="o"/>
            </a:pPr>
            <a:r>
              <a:rPr lang="fr-FR" sz="1500" dirty="0">
                <a:solidFill>
                  <a:srgbClr val="2C4588"/>
                </a:solidFill>
                <a:latin typeface="Lato" panose="020F0502020204030203" pitchFamily="34" charset="0"/>
              </a:rPr>
              <a:t>Soutien aux associations constant</a:t>
            </a:r>
          </a:p>
          <a:p>
            <a:pPr marL="1714500" lvl="3" indent="-342900" algn="just">
              <a:buClr>
                <a:srgbClr val="44781E"/>
              </a:buClr>
              <a:buSzPct val="60000"/>
              <a:buFont typeface="Courier New" panose="02070309020205020404" pitchFamily="49" charset="0"/>
              <a:buChar char="o"/>
            </a:pPr>
            <a:endParaRPr lang="fr-FR" sz="1500" dirty="0">
              <a:solidFill>
                <a:srgbClr val="2C4588"/>
              </a:solidFill>
              <a:latin typeface="Lato" panose="020F0502020204030203" pitchFamily="34" charset="0"/>
            </a:endParaRPr>
          </a:p>
          <a:p>
            <a:pPr marL="800100" lvl="1" indent="-342900" algn="just">
              <a:buClr>
                <a:srgbClr val="44781E"/>
              </a:buClr>
              <a:buSzPct val="60000"/>
              <a:buFont typeface="Wingdings" panose="05000000000000000000" pitchFamily="2" charset="2"/>
              <a:buChar char="q"/>
            </a:pPr>
            <a:endParaRPr lang="fr-FR" sz="15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startAt="2"/>
            </a:pPr>
            <a:endParaRPr lang="fr-FR" sz="15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startAt="2"/>
            </a:pPr>
            <a:endParaRPr lang="fr-FR" sz="1500" b="1" dirty="0">
              <a:solidFill>
                <a:srgbClr val="2C4588"/>
              </a:solidFill>
              <a:latin typeface="Lato" panose="020F0502020204030203" pitchFamily="34" charset="0"/>
            </a:endParaRPr>
          </a:p>
          <a:p>
            <a:pPr algn="just">
              <a:buClr>
                <a:srgbClr val="44781E"/>
              </a:buClr>
              <a:buSzPct val="100000"/>
            </a:pPr>
            <a:endParaRPr lang="fr-FR" sz="15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5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5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5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500" dirty="0">
              <a:solidFill>
                <a:srgbClr val="2C4588"/>
              </a:solidFill>
              <a:latin typeface="Lato" panose="020F0502020204030203" pitchFamily="34" charset="0"/>
            </a:endParaRPr>
          </a:p>
          <a:p>
            <a:pPr lvl="1" algn="just">
              <a:buClr>
                <a:srgbClr val="44781E"/>
              </a:buClr>
              <a:buSzPct val="60000"/>
            </a:pPr>
            <a:endParaRPr lang="fr-FR" sz="15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5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500" dirty="0">
              <a:solidFill>
                <a:srgbClr val="2C4588"/>
              </a:solidFill>
              <a:latin typeface="Lato" panose="020F0502020204030203" pitchFamily="34" charset="0"/>
            </a:endParaRPr>
          </a:p>
        </p:txBody>
      </p:sp>
      <p:graphicFrame>
        <p:nvGraphicFramePr>
          <p:cNvPr id="9" name="Espace réservé du contenu 8">
            <a:extLst>
              <a:ext uri="{FF2B5EF4-FFF2-40B4-BE49-F238E27FC236}">
                <a16:creationId xmlns:a16="http://schemas.microsoft.com/office/drawing/2014/main" id="{E98543EB-513E-400F-83AC-A2F6A4B4DE7F}"/>
              </a:ext>
            </a:extLst>
          </p:cNvPr>
          <p:cNvGraphicFramePr>
            <a:graphicFrameLocks/>
          </p:cNvGraphicFramePr>
          <p:nvPr>
            <p:extLst>
              <p:ext uri="{D42A27DB-BD31-4B8C-83A1-F6EECF244321}">
                <p14:modId xmlns:p14="http://schemas.microsoft.com/office/powerpoint/2010/main" val="2677687078"/>
              </p:ext>
            </p:extLst>
          </p:nvPr>
        </p:nvGraphicFramePr>
        <p:xfrm>
          <a:off x="606277" y="3282592"/>
          <a:ext cx="8250398" cy="3155612"/>
        </p:xfrm>
        <a:graphic>
          <a:graphicData uri="http://schemas.openxmlformats.org/drawingml/2006/chart">
            <c:chart xmlns:c="http://schemas.openxmlformats.org/drawingml/2006/chart" xmlns:r="http://schemas.openxmlformats.org/officeDocument/2006/relationships" r:id="rId4"/>
          </a:graphicData>
        </a:graphic>
      </p:graphicFrame>
      <p:sp>
        <p:nvSpPr>
          <p:cNvPr id="3" name="Accolade fermante 2">
            <a:extLst>
              <a:ext uri="{FF2B5EF4-FFF2-40B4-BE49-F238E27FC236}">
                <a16:creationId xmlns:a16="http://schemas.microsoft.com/office/drawing/2014/main" id="{90669A28-3FE4-4B6E-BD8C-2E7658F046ED}"/>
              </a:ext>
            </a:extLst>
          </p:cNvPr>
          <p:cNvSpPr/>
          <p:nvPr/>
        </p:nvSpPr>
        <p:spPr>
          <a:xfrm>
            <a:off x="7684558" y="1898982"/>
            <a:ext cx="177110" cy="467831"/>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 </a:t>
            </a:r>
          </a:p>
        </p:txBody>
      </p:sp>
      <p:sp>
        <p:nvSpPr>
          <p:cNvPr id="6" name="ZoneTexte 5">
            <a:extLst>
              <a:ext uri="{FF2B5EF4-FFF2-40B4-BE49-F238E27FC236}">
                <a16:creationId xmlns:a16="http://schemas.microsoft.com/office/drawing/2014/main" id="{E4B41635-C5E4-44FA-84CB-896BA20DC5DD}"/>
              </a:ext>
            </a:extLst>
          </p:cNvPr>
          <p:cNvSpPr txBox="1"/>
          <p:nvPr/>
        </p:nvSpPr>
        <p:spPr>
          <a:xfrm>
            <a:off x="7881528" y="1984171"/>
            <a:ext cx="1058437" cy="292388"/>
          </a:xfrm>
          <a:prstGeom prst="rect">
            <a:avLst/>
          </a:prstGeom>
          <a:noFill/>
        </p:spPr>
        <p:txBody>
          <a:bodyPr wrap="square" rtlCol="0">
            <a:spAutoFit/>
          </a:bodyPr>
          <a:lstStyle/>
          <a:p>
            <a:r>
              <a:rPr lang="fr-FR" sz="1300" b="1" dirty="0">
                <a:solidFill>
                  <a:srgbClr val="2C4588"/>
                </a:solidFill>
                <a:latin typeface="Lato" panose="020F0502020204030203"/>
              </a:rPr>
              <a:t>(</a:t>
            </a:r>
            <a:r>
              <a:rPr lang="fr-FR" sz="1300" b="1" dirty="0" err="1">
                <a:solidFill>
                  <a:srgbClr val="2C4588"/>
                </a:solidFill>
                <a:latin typeface="Lato" panose="020F0502020204030203"/>
              </a:rPr>
              <a:t>Chap</a:t>
            </a:r>
            <a:r>
              <a:rPr lang="fr-FR" sz="1300" b="1" dirty="0">
                <a:solidFill>
                  <a:srgbClr val="2C4588"/>
                </a:solidFill>
                <a:latin typeface="Lato" panose="020F0502020204030203"/>
              </a:rPr>
              <a:t> 011)</a:t>
            </a:r>
          </a:p>
        </p:txBody>
      </p:sp>
      <p:sp>
        <p:nvSpPr>
          <p:cNvPr id="12" name="Accolade fermante 11">
            <a:extLst>
              <a:ext uri="{FF2B5EF4-FFF2-40B4-BE49-F238E27FC236}">
                <a16:creationId xmlns:a16="http://schemas.microsoft.com/office/drawing/2014/main" id="{FA622AAD-71CF-476A-AC11-7ECF63B98819}"/>
              </a:ext>
            </a:extLst>
          </p:cNvPr>
          <p:cNvSpPr/>
          <p:nvPr/>
        </p:nvSpPr>
        <p:spPr>
          <a:xfrm>
            <a:off x="7696726" y="2519698"/>
            <a:ext cx="139441" cy="581333"/>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6C7707E3-BEE1-49C4-BB96-168DD864DCB1}"/>
              </a:ext>
            </a:extLst>
          </p:cNvPr>
          <p:cNvSpPr txBox="1"/>
          <p:nvPr/>
        </p:nvSpPr>
        <p:spPr>
          <a:xfrm>
            <a:off x="7836166" y="2593355"/>
            <a:ext cx="1103799" cy="292388"/>
          </a:xfrm>
          <a:prstGeom prst="rect">
            <a:avLst/>
          </a:prstGeom>
          <a:noFill/>
        </p:spPr>
        <p:txBody>
          <a:bodyPr wrap="square" rtlCol="0">
            <a:spAutoFit/>
          </a:bodyPr>
          <a:lstStyle/>
          <a:p>
            <a:r>
              <a:rPr lang="fr-FR" sz="1300" b="1" dirty="0">
                <a:solidFill>
                  <a:srgbClr val="2C4588"/>
                </a:solidFill>
                <a:latin typeface="Lato" panose="020F0502020204030203"/>
              </a:rPr>
              <a:t>(</a:t>
            </a:r>
            <a:r>
              <a:rPr lang="fr-FR" sz="1300" b="1" dirty="0" err="1">
                <a:solidFill>
                  <a:srgbClr val="2C4588"/>
                </a:solidFill>
                <a:latin typeface="Lato" panose="020F0502020204030203"/>
              </a:rPr>
              <a:t>Chap</a:t>
            </a:r>
            <a:r>
              <a:rPr lang="fr-FR" sz="1300" b="1" dirty="0">
                <a:solidFill>
                  <a:srgbClr val="2C4588"/>
                </a:solidFill>
                <a:latin typeface="Lato" panose="020F0502020204030203"/>
              </a:rPr>
              <a:t> 65)</a:t>
            </a:r>
          </a:p>
        </p:txBody>
      </p:sp>
      <p:sp>
        <p:nvSpPr>
          <p:cNvPr id="15" name="Accolade fermante 14">
            <a:extLst>
              <a:ext uri="{FF2B5EF4-FFF2-40B4-BE49-F238E27FC236}">
                <a16:creationId xmlns:a16="http://schemas.microsoft.com/office/drawing/2014/main" id="{0C5372F2-E4EE-41B9-9086-ABE934F57C88}"/>
              </a:ext>
            </a:extLst>
          </p:cNvPr>
          <p:cNvSpPr/>
          <p:nvPr/>
        </p:nvSpPr>
        <p:spPr>
          <a:xfrm>
            <a:off x="7696726" y="1603919"/>
            <a:ext cx="164942" cy="273556"/>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 </a:t>
            </a:r>
          </a:p>
        </p:txBody>
      </p:sp>
      <p:sp>
        <p:nvSpPr>
          <p:cNvPr id="17" name="ZoneTexte 16">
            <a:extLst>
              <a:ext uri="{FF2B5EF4-FFF2-40B4-BE49-F238E27FC236}">
                <a16:creationId xmlns:a16="http://schemas.microsoft.com/office/drawing/2014/main" id="{A044CD97-CFAD-41F0-ABB9-524AC855AE8E}"/>
              </a:ext>
            </a:extLst>
          </p:cNvPr>
          <p:cNvSpPr txBox="1"/>
          <p:nvPr/>
        </p:nvSpPr>
        <p:spPr>
          <a:xfrm>
            <a:off x="7891596" y="1569698"/>
            <a:ext cx="1230807" cy="292388"/>
          </a:xfrm>
          <a:prstGeom prst="rect">
            <a:avLst/>
          </a:prstGeom>
          <a:noFill/>
        </p:spPr>
        <p:txBody>
          <a:bodyPr wrap="square" rtlCol="0">
            <a:spAutoFit/>
          </a:bodyPr>
          <a:lstStyle/>
          <a:p>
            <a:r>
              <a:rPr lang="fr-FR" sz="1300" b="1" dirty="0">
                <a:solidFill>
                  <a:srgbClr val="2C4588"/>
                </a:solidFill>
                <a:latin typeface="Lato" panose="020F0502020204030203"/>
              </a:rPr>
              <a:t>(</a:t>
            </a:r>
            <a:r>
              <a:rPr lang="fr-FR" sz="1300" b="1" dirty="0" err="1">
                <a:solidFill>
                  <a:srgbClr val="2C4588"/>
                </a:solidFill>
                <a:latin typeface="Lato" panose="020F0502020204030203"/>
              </a:rPr>
              <a:t>Chap</a:t>
            </a:r>
            <a:r>
              <a:rPr lang="fr-FR" sz="1300" b="1" dirty="0">
                <a:solidFill>
                  <a:srgbClr val="2C4588"/>
                </a:solidFill>
                <a:latin typeface="Lato" panose="020F0502020204030203"/>
              </a:rPr>
              <a:t> 012)</a:t>
            </a:r>
          </a:p>
        </p:txBody>
      </p:sp>
    </p:spTree>
    <p:extLst>
      <p:ext uri="{BB962C8B-B14F-4D97-AF65-F5344CB8AC3E}">
        <p14:creationId xmlns:p14="http://schemas.microsoft.com/office/powerpoint/2010/main" val="103590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a:t>
            </a:r>
            <a:r>
              <a:rPr lang="fr-FR" sz="3600" b="1" dirty="0">
                <a:solidFill>
                  <a:srgbClr val="2C4588"/>
                </a:solidFill>
                <a:effectLst>
                  <a:outerShdw blurRad="38100" dist="38100" dir="2700000" algn="tl">
                    <a:srgbClr val="000000">
                      <a:alpha val="43137"/>
                    </a:srgbClr>
                  </a:outerShdw>
                </a:effectLst>
                <a:latin typeface="Lato" panose="020F0502020204030203" pitchFamily="34" charset="0"/>
              </a:rPr>
              <a:t>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(5)</a:t>
            </a:r>
          </a:p>
        </p:txBody>
      </p:sp>
      <p:sp>
        <p:nvSpPr>
          <p:cNvPr id="8" name="Sous-titre 2">
            <a:extLst>
              <a:ext uri="{FF2B5EF4-FFF2-40B4-BE49-F238E27FC236}">
                <a16:creationId xmlns:a16="http://schemas.microsoft.com/office/drawing/2014/main" id="{D9E0E327-CE11-46F6-A4C1-EBAA66F05213}"/>
              </a:ext>
            </a:extLst>
          </p:cNvPr>
          <p:cNvSpPr txBox="1">
            <a:spLocks/>
          </p:cNvSpPr>
          <p:nvPr/>
        </p:nvSpPr>
        <p:spPr>
          <a:xfrm>
            <a:off x="628650" y="870544"/>
            <a:ext cx="8250398" cy="409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2"/>
            </a:pPr>
            <a:r>
              <a:rPr lang="fr-FR" sz="1600" b="1" dirty="0">
                <a:solidFill>
                  <a:srgbClr val="2C4588"/>
                </a:solidFill>
                <a:latin typeface="Lato" panose="020F0502020204030203" pitchFamily="34" charset="0"/>
              </a:rPr>
              <a:t>Fonctionnement / Dépenses</a:t>
            </a:r>
            <a:endParaRPr lang="fr-FR" sz="1600" dirty="0">
              <a:solidFill>
                <a:srgbClr val="2C4588"/>
              </a:solidFill>
              <a:latin typeface="Lato" panose="020F0502020204030203" pitchFamily="34" charset="0"/>
            </a:endParaRPr>
          </a:p>
          <a:p>
            <a:pPr lvl="1" algn="just">
              <a:buClr>
                <a:srgbClr val="44781E"/>
              </a:buClr>
              <a:buSzPct val="60000"/>
            </a:pPr>
            <a:endParaRPr lang="fr-FR" sz="16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
        <p:nvSpPr>
          <p:cNvPr id="10" name="Bulle narrative : rectangle à coins arrondis 9">
            <a:extLst>
              <a:ext uri="{FF2B5EF4-FFF2-40B4-BE49-F238E27FC236}">
                <a16:creationId xmlns:a16="http://schemas.microsoft.com/office/drawing/2014/main" id="{8FB34366-933C-4F41-A337-680FD0F7A063}"/>
              </a:ext>
            </a:extLst>
          </p:cNvPr>
          <p:cNvSpPr/>
          <p:nvPr/>
        </p:nvSpPr>
        <p:spPr>
          <a:xfrm>
            <a:off x="628650" y="1348977"/>
            <a:ext cx="8358596" cy="5017668"/>
          </a:xfrm>
          <a:prstGeom prst="wedgeRoundRectCallout">
            <a:avLst>
              <a:gd name="adj1" fmla="val -49696"/>
              <a:gd name="adj2" fmla="val 4345"/>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44781E"/>
              </a:buClr>
              <a:buSzPct val="80000"/>
              <a:buFont typeface="Wingdings" panose="05000000000000000000" pitchFamily="2" charset="2"/>
              <a:buChar char="q"/>
            </a:pPr>
            <a:r>
              <a:rPr lang="fr-FR" sz="1600" b="1" u="sng" dirty="0">
                <a:solidFill>
                  <a:srgbClr val="2C4588"/>
                </a:solidFill>
                <a:latin typeface="Lato" panose="020F0502020204030203"/>
              </a:rPr>
              <a:t>Tendance 2022</a:t>
            </a:r>
          </a:p>
          <a:p>
            <a:pPr marL="285750" indent="-285750">
              <a:buClr>
                <a:srgbClr val="44781E"/>
              </a:buClr>
              <a:buSzPct val="80000"/>
              <a:buFont typeface="Wingdings" panose="05000000000000000000" pitchFamily="2" charset="2"/>
              <a:buChar char="q"/>
            </a:pPr>
            <a:endParaRPr lang="fr-FR" sz="1600" b="1" u="sng" dirty="0">
              <a:solidFill>
                <a:srgbClr val="2C4588"/>
              </a:solidFill>
              <a:latin typeface="Lato" panose="020F0502020204030203"/>
            </a:endParaRPr>
          </a:p>
          <a:p>
            <a:pPr indent="-285750">
              <a:buClr>
                <a:srgbClr val="44781E"/>
              </a:buClr>
              <a:buSzPct val="100000"/>
              <a:buFont typeface="Arial" panose="020B0604020202020204" pitchFamily="34" charset="0"/>
              <a:buChar char="•"/>
            </a:pPr>
            <a:r>
              <a:rPr lang="fr-FR" sz="1600" b="1" dirty="0">
                <a:solidFill>
                  <a:srgbClr val="2C4588"/>
                </a:solidFill>
                <a:latin typeface="Lato" panose="020F0502020204030203"/>
              </a:rPr>
              <a:t>Charges de personnel </a:t>
            </a:r>
            <a:r>
              <a:rPr lang="fr-FR" sz="16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Tendance</a:t>
            </a:r>
            <a:r>
              <a:rPr lang="fr-FR" sz="1600" dirty="0">
                <a:solidFill>
                  <a:srgbClr val="2C4588"/>
                </a:solidFill>
                <a:latin typeface="Lato" panose="020F0502020204030203"/>
              </a:rPr>
              <a:t> : </a:t>
            </a:r>
            <a:r>
              <a:rPr lang="fr-FR" sz="1600" b="1" dirty="0">
                <a:solidFill>
                  <a:srgbClr val="2C4588"/>
                </a:solidFill>
                <a:latin typeface="Abadi" panose="020B0604020104020204" pitchFamily="34" charset="0"/>
                <a:sym typeface="Symbol" panose="05050102010706020507" pitchFamily="18" charset="2"/>
              </a:rPr>
              <a:t> </a:t>
            </a:r>
            <a:r>
              <a:rPr lang="fr-FR" sz="1600" dirty="0">
                <a:solidFill>
                  <a:srgbClr val="2C4588"/>
                </a:solidFill>
                <a:latin typeface="Abadi" panose="020B0604020104020204" pitchFamily="34" charset="0"/>
                <a:sym typeface="Symbol" panose="05050102010706020507" pitchFamily="18" charset="2"/>
              </a:rPr>
              <a:t>maitrisée</a:t>
            </a:r>
            <a:endParaRPr lang="fr-FR" sz="1600" dirty="0">
              <a:solidFill>
                <a:srgbClr val="2C4588"/>
              </a:solidFill>
              <a:latin typeface="Lato" panose="020F0502020204030203"/>
            </a:endParaRP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Commentaire</a:t>
            </a:r>
            <a:r>
              <a:rPr lang="fr-FR" sz="1600" dirty="0">
                <a:solidFill>
                  <a:srgbClr val="2C4588"/>
                </a:solidFill>
                <a:latin typeface="Lato" panose="020F0502020204030203"/>
              </a:rPr>
              <a:t> : 4 recrutements (PM, Sac à dos, CTM et EVS)</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Prévision 2022 </a:t>
            </a:r>
            <a:r>
              <a:rPr lang="fr-FR" sz="1600" dirty="0">
                <a:solidFill>
                  <a:srgbClr val="2C4588"/>
                </a:solidFill>
                <a:latin typeface="Lato" panose="020F0502020204030203"/>
              </a:rPr>
              <a:t>: +135 K€/BP 2021</a:t>
            </a:r>
          </a:p>
          <a:p>
            <a:pPr marL="285750" indent="-285750">
              <a:buClr>
                <a:srgbClr val="44781E"/>
              </a:buClr>
              <a:buSzPct val="100000"/>
              <a:buFont typeface="Arial" panose="020B0604020202020204" pitchFamily="34" charset="0"/>
              <a:buChar char="•"/>
            </a:pPr>
            <a:endParaRPr lang="fr-FR" sz="1600" dirty="0">
              <a:solidFill>
                <a:srgbClr val="2C4588"/>
              </a:solidFill>
              <a:latin typeface="Lato" panose="020F0502020204030203"/>
            </a:endParaRP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Charges à caractère général </a:t>
            </a:r>
            <a:r>
              <a:rPr lang="fr-FR" sz="16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Tendance</a:t>
            </a:r>
            <a:r>
              <a:rPr lang="fr-FR" sz="1600" dirty="0">
                <a:solidFill>
                  <a:srgbClr val="2C4588"/>
                </a:solidFill>
                <a:latin typeface="Lato" panose="020F0502020204030203"/>
              </a:rPr>
              <a:t> : </a:t>
            </a:r>
            <a:r>
              <a:rPr lang="fr-FR" sz="1600" b="1" dirty="0">
                <a:solidFill>
                  <a:srgbClr val="2C4588"/>
                </a:solidFill>
                <a:latin typeface="Lato" panose="020F0502020204030203"/>
                <a:sym typeface="Symbol" panose="05050102010706020507" pitchFamily="18" charset="2"/>
              </a:rPr>
              <a:t></a:t>
            </a:r>
            <a:r>
              <a:rPr lang="fr-FR" sz="16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Commentaire</a:t>
            </a:r>
            <a:r>
              <a:rPr lang="fr-FR" sz="1600" dirty="0">
                <a:solidFill>
                  <a:srgbClr val="2C4588"/>
                </a:solidFill>
                <a:latin typeface="Lato" panose="020F0502020204030203"/>
              </a:rPr>
              <a:t> : la crise sanitaire a entrainé un report de dépenses sur 2022 (maintenance, contrats de prestation, bâtiments etc…). La hausse des prix de l’énergie devrait également peser sur ce chapitre. En 2021, les dépenses réelles représentent 86% du BP.</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Prévision 2022 </a:t>
            </a:r>
            <a:r>
              <a:rPr lang="fr-FR" sz="1600" dirty="0">
                <a:solidFill>
                  <a:srgbClr val="2C4588"/>
                </a:solidFill>
                <a:latin typeface="Lato" panose="020F0502020204030203"/>
              </a:rPr>
              <a:t>: +2%/BP 2021</a:t>
            </a:r>
          </a:p>
          <a:p>
            <a:pPr>
              <a:spcBef>
                <a:spcPts val="600"/>
              </a:spcBef>
              <a:buClr>
                <a:srgbClr val="44781E"/>
              </a:buClr>
              <a:buSzPct val="100000"/>
            </a:pPr>
            <a:r>
              <a:rPr lang="fr-FR" sz="1600" dirty="0">
                <a:solidFill>
                  <a:srgbClr val="2C4588"/>
                </a:solidFill>
                <a:latin typeface="Lato" panose="020F0502020204030203"/>
              </a:rPr>
              <a:t>	</a:t>
            </a:r>
          </a:p>
        </p:txBody>
      </p:sp>
    </p:spTree>
    <p:extLst>
      <p:ext uri="{BB962C8B-B14F-4D97-AF65-F5344CB8AC3E}">
        <p14:creationId xmlns:p14="http://schemas.microsoft.com/office/powerpoint/2010/main" val="559000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a:t>
            </a:r>
            <a:r>
              <a:rPr lang="fr-FR" sz="3600" b="1" dirty="0">
                <a:solidFill>
                  <a:srgbClr val="2C4588"/>
                </a:solidFill>
                <a:effectLst>
                  <a:outerShdw blurRad="38100" dist="38100" dir="2700000" algn="tl">
                    <a:srgbClr val="000000">
                      <a:alpha val="43137"/>
                    </a:srgbClr>
                  </a:outerShdw>
                </a:effectLst>
                <a:latin typeface="Lato" panose="020F0502020204030203" pitchFamily="34" charset="0"/>
              </a:rPr>
              <a:t>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(6)</a:t>
            </a:r>
          </a:p>
        </p:txBody>
      </p:sp>
      <p:sp>
        <p:nvSpPr>
          <p:cNvPr id="10" name="Bulle narrative : rectangle à coins arrondis 9">
            <a:extLst>
              <a:ext uri="{FF2B5EF4-FFF2-40B4-BE49-F238E27FC236}">
                <a16:creationId xmlns:a16="http://schemas.microsoft.com/office/drawing/2014/main" id="{8FB34366-933C-4F41-A337-680FD0F7A063}"/>
              </a:ext>
            </a:extLst>
          </p:cNvPr>
          <p:cNvSpPr/>
          <p:nvPr/>
        </p:nvSpPr>
        <p:spPr>
          <a:xfrm>
            <a:off x="701335" y="970713"/>
            <a:ext cx="8285910" cy="5097138"/>
          </a:xfrm>
          <a:prstGeom prst="wedgeRoundRectCallout">
            <a:avLst>
              <a:gd name="adj1" fmla="val -49783"/>
              <a:gd name="adj2" fmla="val 4850"/>
              <a:gd name="adj3" fmla="val 16667"/>
            </a:avLst>
          </a:prstGeom>
          <a:solidFill>
            <a:schemeClr val="bg1"/>
          </a:solidFill>
          <a:ln>
            <a:solidFill>
              <a:srgbClr val="44781E"/>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44781E"/>
              </a:buClr>
              <a:buSzPct val="80000"/>
            </a:pPr>
            <a:endParaRPr lang="fr-FR" sz="1600" b="1" u="sng" dirty="0">
              <a:solidFill>
                <a:srgbClr val="2C4588"/>
              </a:solidFill>
              <a:latin typeface="Lato" panose="020F0502020204030203"/>
            </a:endParaRPr>
          </a:p>
          <a:p>
            <a:pPr marL="285750" indent="-285750">
              <a:buClr>
                <a:srgbClr val="44781E"/>
              </a:buClr>
              <a:buSzPct val="80000"/>
              <a:buFont typeface="Wingdings" panose="05000000000000000000" pitchFamily="2" charset="2"/>
              <a:buChar char="q"/>
            </a:pPr>
            <a:endParaRPr lang="fr-FR" sz="1600" b="1" u="sng" dirty="0">
              <a:solidFill>
                <a:srgbClr val="2C4588"/>
              </a:solidFill>
              <a:latin typeface="Lato" panose="020F0502020204030203"/>
            </a:endParaRPr>
          </a:p>
          <a:p>
            <a:pPr marL="285750" indent="-285750">
              <a:buClr>
                <a:srgbClr val="44781E"/>
              </a:buClr>
              <a:buSzPct val="80000"/>
              <a:buFont typeface="Wingdings" panose="05000000000000000000" pitchFamily="2" charset="2"/>
              <a:buChar char="q"/>
            </a:pPr>
            <a:endParaRPr lang="fr-FR" sz="1600" b="1" u="sng" dirty="0">
              <a:solidFill>
                <a:srgbClr val="2C4588"/>
              </a:solidFill>
              <a:latin typeface="Lato" panose="020F0502020204030203"/>
            </a:endParaRPr>
          </a:p>
          <a:p>
            <a:pPr marL="285750" indent="-285750">
              <a:buClr>
                <a:srgbClr val="44781E"/>
              </a:buClr>
              <a:buSzPct val="80000"/>
              <a:buFont typeface="Wingdings" panose="05000000000000000000" pitchFamily="2" charset="2"/>
              <a:buChar char="q"/>
            </a:pPr>
            <a:endParaRPr lang="fr-FR" sz="1600" b="1" u="sng" dirty="0">
              <a:solidFill>
                <a:srgbClr val="2C4588"/>
              </a:solidFill>
              <a:latin typeface="Lato" panose="020F0502020204030203"/>
            </a:endParaRPr>
          </a:p>
          <a:p>
            <a:pPr marL="285750" indent="-285750">
              <a:buClr>
                <a:srgbClr val="44781E"/>
              </a:buClr>
              <a:buSzPct val="80000"/>
              <a:buFont typeface="Wingdings" panose="05000000000000000000" pitchFamily="2" charset="2"/>
              <a:buChar char="q"/>
            </a:pPr>
            <a:r>
              <a:rPr lang="fr-FR" sz="1600" b="1" u="sng" dirty="0">
                <a:solidFill>
                  <a:srgbClr val="2C4588"/>
                </a:solidFill>
                <a:latin typeface="Lato" panose="020F0502020204030203"/>
              </a:rPr>
              <a:t>Tendance 2022 (suite)</a:t>
            </a:r>
          </a:p>
          <a:p>
            <a:pPr marL="285750" indent="-285750">
              <a:buClr>
                <a:srgbClr val="44781E"/>
              </a:buClr>
              <a:buSzPct val="80000"/>
              <a:buFont typeface="Wingdings" panose="05000000000000000000" pitchFamily="2" charset="2"/>
              <a:buChar char="q"/>
            </a:pPr>
            <a:endParaRPr lang="fr-FR" sz="1600" b="1" u="sng" dirty="0">
              <a:solidFill>
                <a:srgbClr val="2C4588"/>
              </a:solidFill>
              <a:latin typeface="Lato" panose="020F0502020204030203"/>
            </a:endParaRPr>
          </a:p>
          <a:p>
            <a:pPr marL="285750" indent="-285750">
              <a:spcBef>
                <a:spcPts val="200"/>
              </a:spcBef>
              <a:spcAft>
                <a:spcPts val="200"/>
              </a:spcAft>
              <a:buClr>
                <a:srgbClr val="44781E"/>
              </a:buClr>
              <a:buSzPct val="100000"/>
              <a:buFont typeface="Arial" panose="020B0604020202020204" pitchFamily="34" charset="0"/>
              <a:buChar char="•"/>
            </a:pPr>
            <a:r>
              <a:rPr lang="fr-FR" sz="1600" b="1" dirty="0">
                <a:solidFill>
                  <a:srgbClr val="2C4588"/>
                </a:solidFill>
                <a:latin typeface="Lato" panose="020F0502020204030203"/>
              </a:rPr>
              <a:t>Autres charges de gestion courante </a:t>
            </a:r>
            <a:r>
              <a:rPr lang="fr-FR" sz="1600" dirty="0">
                <a:solidFill>
                  <a:srgbClr val="2C4588"/>
                </a:solidFill>
                <a:latin typeface="Lato" panose="020F0502020204030203"/>
              </a:rPr>
              <a:t>:</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Tendance</a:t>
            </a:r>
            <a:r>
              <a:rPr lang="fr-FR" sz="1600" dirty="0">
                <a:solidFill>
                  <a:srgbClr val="2C4588"/>
                </a:solidFill>
                <a:latin typeface="Lato" panose="020F0502020204030203"/>
              </a:rPr>
              <a:t> : </a:t>
            </a:r>
            <a:r>
              <a:rPr lang="fr-FR" sz="1600" b="1" dirty="0">
                <a:solidFill>
                  <a:srgbClr val="2C4588"/>
                </a:solidFill>
                <a:latin typeface="Lato" panose="020F0502020204030203"/>
                <a:sym typeface="Symbol" panose="05050102010706020507" pitchFamily="18" charset="2"/>
              </a:rPr>
              <a:t></a:t>
            </a:r>
            <a:r>
              <a:rPr lang="fr-FR" sz="1600" dirty="0">
                <a:solidFill>
                  <a:srgbClr val="2C4588"/>
                </a:solidFill>
                <a:latin typeface="Lato" panose="020F0502020204030203"/>
              </a:rPr>
              <a:t> sensible (+30%)</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Commentaire</a:t>
            </a:r>
            <a:r>
              <a:rPr lang="fr-FR" sz="1600" dirty="0">
                <a:solidFill>
                  <a:srgbClr val="2C4588"/>
                </a:solidFill>
                <a:latin typeface="Lato" panose="020F0502020204030203"/>
              </a:rPr>
              <a:t> : CCAS (refacturation personnel communal), Subventions associations (création AP Ornex), SIVOM (augmentation du prix des repas et goûter).</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Prévision 2022 </a:t>
            </a:r>
            <a:r>
              <a:rPr lang="fr-FR" sz="1600" dirty="0">
                <a:solidFill>
                  <a:srgbClr val="2C4588"/>
                </a:solidFill>
                <a:latin typeface="Lato" panose="020F0502020204030203"/>
              </a:rPr>
              <a:t>: +210 K€/BP 2021</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Charges financières </a:t>
            </a:r>
            <a:r>
              <a:rPr lang="fr-FR" sz="16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Tendance</a:t>
            </a:r>
            <a:r>
              <a:rPr lang="fr-FR" sz="1600" dirty="0">
                <a:solidFill>
                  <a:srgbClr val="2C4588"/>
                </a:solidFill>
                <a:latin typeface="Lato" panose="020F0502020204030203"/>
              </a:rPr>
              <a:t> : </a:t>
            </a:r>
            <a:r>
              <a:rPr lang="fr-FR" sz="1600" b="1" dirty="0">
                <a:solidFill>
                  <a:srgbClr val="2C4588"/>
                </a:solidFill>
                <a:latin typeface="Lato" panose="020F0502020204030203"/>
                <a:sym typeface="Symbol" panose="05050102010706020507" pitchFamily="18" charset="2"/>
              </a:rPr>
              <a:t></a:t>
            </a:r>
            <a:r>
              <a:rPr lang="fr-FR" sz="1600" dirty="0">
                <a:solidFill>
                  <a:srgbClr val="2C4588"/>
                </a:solidFill>
                <a:latin typeface="Lato" panose="020F0502020204030203"/>
                <a:sym typeface="Symbol" panose="05050102010706020507" pitchFamily="18" charset="2"/>
              </a:rPr>
              <a:t> légère</a:t>
            </a:r>
            <a:r>
              <a:rPr lang="fr-FR" sz="16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Commentaire</a:t>
            </a:r>
            <a:r>
              <a:rPr lang="fr-FR" sz="1600" dirty="0">
                <a:solidFill>
                  <a:srgbClr val="2C4588"/>
                </a:solidFill>
                <a:latin typeface="Lato" panose="020F0502020204030203"/>
              </a:rPr>
              <a:t> : ajustement plus précis</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Prévision 2022 </a:t>
            </a:r>
            <a:r>
              <a:rPr lang="fr-FR" sz="1600" dirty="0">
                <a:solidFill>
                  <a:srgbClr val="2C4588"/>
                </a:solidFill>
                <a:latin typeface="Lato" panose="020F0502020204030203"/>
              </a:rPr>
              <a:t>: -10 K€/BP 2021</a:t>
            </a:r>
          </a:p>
          <a:p>
            <a:pPr marL="285750" indent="-285750">
              <a:spcBef>
                <a:spcPts val="600"/>
              </a:spcBef>
              <a:buClr>
                <a:srgbClr val="44781E"/>
              </a:buClr>
              <a:buSzPct val="100000"/>
              <a:buFont typeface="Arial" panose="020B0604020202020204" pitchFamily="34" charset="0"/>
              <a:buChar char="•"/>
            </a:pPr>
            <a:r>
              <a:rPr lang="fr-FR" sz="1600" b="1" dirty="0">
                <a:solidFill>
                  <a:srgbClr val="2C4588"/>
                </a:solidFill>
                <a:latin typeface="Lato" panose="020F0502020204030203"/>
              </a:rPr>
              <a:t>Atténuation de produits </a:t>
            </a:r>
            <a:r>
              <a:rPr lang="fr-FR" sz="16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Tendance</a:t>
            </a:r>
            <a:r>
              <a:rPr lang="fr-FR" sz="1600" dirty="0">
                <a:solidFill>
                  <a:srgbClr val="2C4588"/>
                </a:solidFill>
                <a:latin typeface="Lato" panose="020F0502020204030203"/>
              </a:rPr>
              <a:t> </a:t>
            </a:r>
            <a:r>
              <a:rPr lang="fr-FR" sz="1600" b="1" dirty="0">
                <a:solidFill>
                  <a:srgbClr val="2C4588"/>
                </a:solidFill>
                <a:latin typeface="Lato" panose="020F0502020204030203"/>
              </a:rPr>
              <a:t>: </a:t>
            </a:r>
            <a:r>
              <a:rPr lang="fr-FR" sz="1600" b="1" dirty="0">
                <a:solidFill>
                  <a:srgbClr val="2C4588"/>
                </a:solidFill>
                <a:latin typeface="Lato" panose="020F0502020204030203"/>
                <a:sym typeface="Symbol" panose="05050102010706020507" pitchFamily="18" charset="2"/>
              </a:rPr>
              <a:t> </a:t>
            </a:r>
            <a:r>
              <a:rPr lang="fr-FR" sz="1600" b="1"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Commentaire</a:t>
            </a:r>
            <a:r>
              <a:rPr lang="fr-FR" sz="1600" dirty="0">
                <a:solidFill>
                  <a:srgbClr val="2C4588"/>
                </a:solidFill>
                <a:latin typeface="Lato" panose="020F0502020204030203"/>
              </a:rPr>
              <a:t> : péréquation financière via le FNGIR et le FPIC. Il s’agit de prélèvements sur les communes riches au profit de communes pauvres.</a:t>
            </a:r>
          </a:p>
          <a:p>
            <a:pPr marL="432000" indent="-285750">
              <a:spcBef>
                <a:spcPts val="200"/>
              </a:spcBef>
              <a:spcAft>
                <a:spcPts val="200"/>
              </a:spcAft>
              <a:buClr>
                <a:srgbClr val="44781E"/>
              </a:buClr>
              <a:buSzPct val="100000"/>
              <a:buFont typeface="Courier New" panose="02070309020205020404" pitchFamily="49" charset="0"/>
              <a:buChar char="o"/>
            </a:pPr>
            <a:r>
              <a:rPr lang="fr-FR" sz="1600" dirty="0">
                <a:solidFill>
                  <a:srgbClr val="2C4588"/>
                </a:solidFill>
                <a:effectLst>
                  <a:outerShdw blurRad="38100" dist="38100" dir="2700000" algn="tl">
                    <a:srgbClr val="000000">
                      <a:alpha val="43137"/>
                    </a:srgbClr>
                  </a:outerShdw>
                </a:effectLst>
                <a:latin typeface="Lato" panose="020F0502020204030203"/>
              </a:rPr>
              <a:t>Prévision 2022 </a:t>
            </a:r>
            <a:r>
              <a:rPr lang="fr-FR" sz="1600" dirty="0">
                <a:solidFill>
                  <a:srgbClr val="2C4588"/>
                </a:solidFill>
                <a:latin typeface="Lato" panose="020F0502020204030203"/>
              </a:rPr>
              <a:t>: Stables</a:t>
            </a:r>
          </a:p>
          <a:p>
            <a:pPr marL="285750" indent="-285750">
              <a:spcBef>
                <a:spcPts val="600"/>
              </a:spcBef>
              <a:buClr>
                <a:srgbClr val="44781E"/>
              </a:buClr>
              <a:buSzPct val="100000"/>
              <a:buFont typeface="Arial" panose="020B0604020202020204" pitchFamily="34" charset="0"/>
              <a:buChar char="•"/>
            </a:pPr>
            <a:endParaRPr lang="fr-FR" sz="1600" dirty="0">
              <a:solidFill>
                <a:srgbClr val="2C4588"/>
              </a:solidFill>
              <a:latin typeface="Lato" panose="020F0502020204030203"/>
            </a:endParaRPr>
          </a:p>
          <a:p>
            <a:pPr marL="285750" indent="-285750">
              <a:spcBef>
                <a:spcPts val="600"/>
              </a:spcBef>
              <a:buClr>
                <a:srgbClr val="44781E"/>
              </a:buClr>
              <a:buSzPct val="100000"/>
              <a:buFont typeface="Arial" panose="020B0604020202020204" pitchFamily="34" charset="0"/>
              <a:buChar char="•"/>
            </a:pPr>
            <a:endParaRPr lang="fr-FR" sz="1600" dirty="0">
              <a:solidFill>
                <a:srgbClr val="2C4588"/>
              </a:solidFill>
              <a:latin typeface="Lato" panose="020F0502020204030203"/>
            </a:endParaRPr>
          </a:p>
          <a:p>
            <a:pPr marL="285750" indent="-285750">
              <a:spcBef>
                <a:spcPts val="600"/>
              </a:spcBef>
              <a:buClr>
                <a:srgbClr val="44781E"/>
              </a:buClr>
              <a:buSzPct val="100000"/>
              <a:buFont typeface="Arial" panose="020B0604020202020204" pitchFamily="34" charset="0"/>
              <a:buChar char="•"/>
            </a:pPr>
            <a:r>
              <a:rPr lang="fr-FR" sz="1600" dirty="0">
                <a:solidFill>
                  <a:srgbClr val="2C4588"/>
                </a:solidFill>
                <a:latin typeface="Lato" panose="020F0502020204030203"/>
              </a:rPr>
              <a:t>		</a:t>
            </a:r>
          </a:p>
        </p:txBody>
      </p:sp>
      <p:sp>
        <p:nvSpPr>
          <p:cNvPr id="2" name="ZoneTexte 1">
            <a:extLst>
              <a:ext uri="{FF2B5EF4-FFF2-40B4-BE49-F238E27FC236}">
                <a16:creationId xmlns:a16="http://schemas.microsoft.com/office/drawing/2014/main" id="{A5A718AF-C0AE-4461-8DDD-341E3B06E2A2}"/>
              </a:ext>
            </a:extLst>
          </p:cNvPr>
          <p:cNvSpPr txBox="1"/>
          <p:nvPr/>
        </p:nvSpPr>
        <p:spPr>
          <a:xfrm>
            <a:off x="605675" y="6107203"/>
            <a:ext cx="4449179" cy="261610"/>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3C3C90"/>
                </a:solidFill>
                <a:latin typeface="Lato" panose="020F0502020204030203" pitchFamily="34" charset="0"/>
                <a:ea typeface="Lato" panose="020F0502020204030203" pitchFamily="34" charset="0"/>
                <a:cs typeface="Lato" panose="020F0502020204030203" pitchFamily="34" charset="0"/>
              </a:rPr>
              <a:t>FNGIR = Fonds National de Garantie Individuel des Ressources </a:t>
            </a:r>
          </a:p>
        </p:txBody>
      </p:sp>
      <p:sp>
        <p:nvSpPr>
          <p:cNvPr id="9" name="ZoneTexte 8">
            <a:extLst>
              <a:ext uri="{FF2B5EF4-FFF2-40B4-BE49-F238E27FC236}">
                <a16:creationId xmlns:a16="http://schemas.microsoft.com/office/drawing/2014/main" id="{638DD871-1684-44CE-AEE6-E43429B358ED}"/>
              </a:ext>
            </a:extLst>
          </p:cNvPr>
          <p:cNvSpPr txBox="1"/>
          <p:nvPr/>
        </p:nvSpPr>
        <p:spPr>
          <a:xfrm>
            <a:off x="5054853" y="6107203"/>
            <a:ext cx="4000369" cy="261610"/>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3C3C90"/>
                </a:solidFill>
                <a:latin typeface="Lato" panose="020F0502020204030203" pitchFamily="34" charset="0"/>
                <a:ea typeface="Lato" panose="020F0502020204030203" pitchFamily="34" charset="0"/>
                <a:cs typeface="Lato" panose="020F0502020204030203" pitchFamily="34" charset="0"/>
              </a:rPr>
              <a:t>FPIC = Fonds de Péréquation Intercommunal et communal </a:t>
            </a:r>
          </a:p>
        </p:txBody>
      </p:sp>
    </p:spTree>
    <p:extLst>
      <p:ext uri="{BB962C8B-B14F-4D97-AF65-F5344CB8AC3E}">
        <p14:creationId xmlns:p14="http://schemas.microsoft.com/office/powerpoint/2010/main" val="344186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a:t>
            </a:r>
            <a:r>
              <a:rPr lang="fr-FR" sz="3600" b="1" dirty="0">
                <a:solidFill>
                  <a:srgbClr val="2C4588"/>
                </a:solidFill>
                <a:effectLst>
                  <a:outerShdw blurRad="38100" dist="38100" dir="2700000" algn="tl">
                    <a:srgbClr val="000000">
                      <a:alpha val="43137"/>
                    </a:srgbClr>
                  </a:outerShdw>
                </a:effectLst>
                <a:latin typeface="Lato" panose="020F0502020204030203" pitchFamily="34" charset="0"/>
              </a:rPr>
              <a:t>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(7)</a:t>
            </a:r>
          </a:p>
        </p:txBody>
      </p:sp>
      <p:sp>
        <p:nvSpPr>
          <p:cNvPr id="18" name="Sous-titre 2"/>
          <p:cNvSpPr txBox="1">
            <a:spLocks/>
          </p:cNvSpPr>
          <p:nvPr/>
        </p:nvSpPr>
        <p:spPr>
          <a:xfrm>
            <a:off x="736847" y="928227"/>
            <a:ext cx="8250398" cy="2844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3"/>
            </a:pPr>
            <a:r>
              <a:rPr lang="fr-FR" sz="1400" b="1" dirty="0">
                <a:solidFill>
                  <a:srgbClr val="2C4588"/>
                </a:solidFill>
                <a:latin typeface="Lato" panose="020F0502020204030203" pitchFamily="34" charset="0"/>
              </a:rPr>
              <a:t>Investissement / Recettes </a:t>
            </a:r>
            <a:r>
              <a:rPr lang="fr-FR" sz="1400" b="1" dirty="0">
                <a:solidFill>
                  <a:srgbClr val="44781E"/>
                </a:solidFill>
                <a:latin typeface="Lato" panose="020F0502020204030203" pitchFamily="34" charset="0"/>
              </a:rPr>
              <a:t>(CA 2021 = 2 670 030 € hors emprunt)</a:t>
            </a:r>
            <a:endParaRPr lang="fr-FR" sz="1400" dirty="0">
              <a:solidFill>
                <a:srgbClr val="44781E"/>
              </a:solidFill>
              <a:latin typeface="Lato" panose="020F0502020204030203" pitchFamily="34" charset="0"/>
            </a:endParaRP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graphicFrame>
        <p:nvGraphicFramePr>
          <p:cNvPr id="8" name="Espace réservé du contenu 8">
            <a:extLst>
              <a:ext uri="{FF2B5EF4-FFF2-40B4-BE49-F238E27FC236}">
                <a16:creationId xmlns:a16="http://schemas.microsoft.com/office/drawing/2014/main" id="{F4975426-8CB1-42F8-90DB-67CBFCBD74CA}"/>
              </a:ext>
            </a:extLst>
          </p:cNvPr>
          <p:cNvGraphicFramePr>
            <a:graphicFrameLocks/>
          </p:cNvGraphicFramePr>
          <p:nvPr>
            <p:extLst>
              <p:ext uri="{D42A27DB-BD31-4B8C-83A1-F6EECF244321}">
                <p14:modId xmlns:p14="http://schemas.microsoft.com/office/powerpoint/2010/main" val="3075882745"/>
              </p:ext>
            </p:extLst>
          </p:nvPr>
        </p:nvGraphicFramePr>
        <p:xfrm>
          <a:off x="736847" y="2942454"/>
          <a:ext cx="8250398" cy="3559174"/>
        </p:xfrm>
        <a:graphic>
          <a:graphicData uri="http://schemas.openxmlformats.org/drawingml/2006/chart">
            <c:chart xmlns:c="http://schemas.openxmlformats.org/drawingml/2006/chart" xmlns:r="http://schemas.openxmlformats.org/officeDocument/2006/relationships" r:id="rId4"/>
          </a:graphicData>
        </a:graphic>
      </p:graphicFrame>
      <p:sp>
        <p:nvSpPr>
          <p:cNvPr id="10" name="Sous-titre 2">
            <a:extLst>
              <a:ext uri="{FF2B5EF4-FFF2-40B4-BE49-F238E27FC236}">
                <a16:creationId xmlns:a16="http://schemas.microsoft.com/office/drawing/2014/main" id="{F938BC66-86DF-43D8-89DD-8FD4D1D2DC0B}"/>
              </a:ext>
            </a:extLst>
          </p:cNvPr>
          <p:cNvSpPr txBox="1">
            <a:spLocks/>
          </p:cNvSpPr>
          <p:nvPr/>
        </p:nvSpPr>
        <p:spPr>
          <a:xfrm>
            <a:off x="606277" y="1212643"/>
            <a:ext cx="8380968" cy="18945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Bef>
                <a:spcPts val="1200"/>
              </a:spcBef>
              <a:buClr>
                <a:srgbClr val="44781E"/>
              </a:buClr>
              <a:buSzPct val="60000"/>
              <a:buFont typeface="Wingdings" panose="05000000000000000000" pitchFamily="2" charset="2"/>
              <a:buChar char="q"/>
            </a:pPr>
            <a:r>
              <a:rPr lang="fr-FR" sz="1300" b="1" dirty="0">
                <a:solidFill>
                  <a:srgbClr val="2C4588"/>
                </a:solidFill>
                <a:latin typeface="Lato" panose="020F0502020204030203" pitchFamily="34" charset="0"/>
              </a:rPr>
              <a:t>Tendance générale : </a:t>
            </a:r>
            <a:r>
              <a:rPr lang="fr-FR" sz="1300" b="1" dirty="0">
                <a:solidFill>
                  <a:srgbClr val="2C4588"/>
                </a:solidFill>
                <a:latin typeface="Lato" panose="020F0502020204030203" pitchFamily="34" charset="0"/>
                <a:sym typeface="Symbol" panose="05050102010706020507" pitchFamily="18" charset="2"/>
              </a:rPr>
              <a:t> sensible </a:t>
            </a:r>
            <a:endParaRPr lang="fr-FR" sz="1300" b="1" dirty="0">
              <a:solidFill>
                <a:srgbClr val="2C4588"/>
              </a:solidFill>
              <a:latin typeface="Lato" panose="020F0502020204030203" pitchFamily="34" charset="0"/>
            </a:endParaRPr>
          </a:p>
          <a:p>
            <a:pPr marL="1257300" lvl="2" indent="-342900" algn="l">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Incertitudes sur les taxes d’aménagement en raison des étalements négociés avec la DGFIP                                  </a:t>
            </a:r>
          </a:p>
          <a:p>
            <a:pPr marL="1257300" lvl="2" indent="-342900" algn="l">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Excédents de fonctionnement capitalisés stables / 2021</a:t>
            </a:r>
          </a:p>
          <a:p>
            <a:pPr marL="1257300" lvl="2" indent="-342900" algn="l">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FCTVA en baisse car calculé sur les dépenses 2020</a:t>
            </a:r>
          </a:p>
          <a:p>
            <a:pPr marL="1257300" lvl="2" indent="-342900" algn="l">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Autres recettes (PUP) à un niveau exceptionnel mais incertaines</a:t>
            </a:r>
          </a:p>
          <a:p>
            <a:pPr marL="1257300" lvl="2" indent="-342900" algn="l">
              <a:spcBef>
                <a:spcPts val="1200"/>
              </a:spcBef>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Subventions en baisse car les demandes ne se feront qu’en 2022</a:t>
            </a:r>
          </a:p>
          <a:p>
            <a:pPr marL="800100" lvl="1" indent="-342900" algn="l">
              <a:buClr>
                <a:srgbClr val="44781E"/>
              </a:buClr>
              <a:buSzPct val="60000"/>
              <a:buFont typeface="Wingdings" panose="05000000000000000000" pitchFamily="2" charset="2"/>
              <a:buChar char="q"/>
            </a:pPr>
            <a:endParaRPr lang="fr-FR" sz="1300" b="1" dirty="0">
              <a:solidFill>
                <a:srgbClr val="2C4588"/>
              </a:solidFill>
              <a:latin typeface="Lato" panose="020F0502020204030203" pitchFamily="34" charset="0"/>
            </a:endParaRPr>
          </a:p>
          <a:p>
            <a:pPr marL="342900" indent="-342900" algn="l">
              <a:buClr>
                <a:srgbClr val="44781E"/>
              </a:buClr>
              <a:buSzPct val="100000"/>
              <a:buFont typeface="+mj-lt"/>
              <a:buAutoNum type="alphaLcPeriod" startAt="2"/>
            </a:pPr>
            <a:endParaRPr lang="fr-FR" sz="1300" b="1" dirty="0">
              <a:solidFill>
                <a:srgbClr val="2C4588"/>
              </a:solidFill>
              <a:latin typeface="Lato" panose="020F0502020204030203" pitchFamily="34" charset="0"/>
            </a:endParaRPr>
          </a:p>
          <a:p>
            <a:pPr marL="342900" indent="-342900" algn="l">
              <a:buClr>
                <a:srgbClr val="44781E"/>
              </a:buClr>
              <a:buSzPct val="100000"/>
              <a:buFont typeface="+mj-lt"/>
              <a:buAutoNum type="alphaLcPeriod" startAt="2"/>
            </a:pPr>
            <a:endParaRPr lang="fr-FR" sz="1300" b="1" dirty="0">
              <a:solidFill>
                <a:srgbClr val="2C4588"/>
              </a:solidFill>
              <a:latin typeface="Lato" panose="020F0502020204030203" pitchFamily="34" charset="0"/>
            </a:endParaRPr>
          </a:p>
          <a:p>
            <a:pPr algn="l">
              <a:buClr>
                <a:srgbClr val="44781E"/>
              </a:buClr>
              <a:buSzPct val="100000"/>
            </a:pPr>
            <a:endParaRPr lang="fr-FR" sz="1300" b="1" dirty="0">
              <a:solidFill>
                <a:srgbClr val="2C4588"/>
              </a:solidFill>
              <a:latin typeface="Lato" panose="020F0502020204030203" pitchFamily="34" charset="0"/>
            </a:endParaRPr>
          </a:p>
          <a:p>
            <a:pPr marL="342900" indent="-342900" algn="l">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l">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l">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l">
              <a:buClr>
                <a:srgbClr val="44781E"/>
              </a:buClr>
              <a:buSzPct val="100000"/>
              <a:buFont typeface="+mj-lt"/>
              <a:buAutoNum type="alphaLcPeriod"/>
            </a:pPr>
            <a:endParaRPr lang="fr-FR" sz="1300" dirty="0">
              <a:solidFill>
                <a:srgbClr val="2C4588"/>
              </a:solidFill>
              <a:latin typeface="Lato" panose="020F0502020204030203" pitchFamily="34" charset="0"/>
            </a:endParaRPr>
          </a:p>
          <a:p>
            <a:pPr lvl="1" algn="l">
              <a:buClr>
                <a:srgbClr val="44781E"/>
              </a:buClr>
              <a:buSzPct val="60000"/>
            </a:pPr>
            <a:endParaRPr lang="fr-FR" sz="1300" dirty="0">
              <a:solidFill>
                <a:srgbClr val="2C4588"/>
              </a:solidFill>
              <a:latin typeface="Lato" panose="020F0502020204030203" pitchFamily="34" charset="0"/>
            </a:endParaRPr>
          </a:p>
          <a:p>
            <a:pPr marL="457200" indent="-457200" algn="l">
              <a:buClr>
                <a:srgbClr val="44781E"/>
              </a:buClr>
              <a:buSzPct val="60000"/>
              <a:buFont typeface="+mj-lt"/>
              <a:buAutoNum type="arabicPeriod"/>
            </a:pPr>
            <a:endParaRPr lang="fr-FR" sz="1300" dirty="0">
              <a:solidFill>
                <a:srgbClr val="2C4588"/>
              </a:solidFill>
              <a:latin typeface="Lato" panose="020F0502020204030203" pitchFamily="34" charset="0"/>
            </a:endParaRPr>
          </a:p>
          <a:p>
            <a:pPr marL="800100" lvl="1" indent="-342900" algn="l">
              <a:buClr>
                <a:srgbClr val="44781E"/>
              </a:buClr>
              <a:buSzPct val="60000"/>
              <a:buFont typeface="+mj-lt"/>
              <a:buAutoNum type="alphaLcPeriod"/>
            </a:pPr>
            <a:endParaRPr lang="fr-FR" sz="1300" dirty="0">
              <a:solidFill>
                <a:srgbClr val="2C4588"/>
              </a:solidFill>
              <a:latin typeface="Lato" panose="020F0502020204030203" pitchFamily="34" charset="0"/>
            </a:endParaRPr>
          </a:p>
        </p:txBody>
      </p:sp>
      <p:sp>
        <p:nvSpPr>
          <p:cNvPr id="11" name="Accolade fermante 10">
            <a:extLst>
              <a:ext uri="{FF2B5EF4-FFF2-40B4-BE49-F238E27FC236}">
                <a16:creationId xmlns:a16="http://schemas.microsoft.com/office/drawing/2014/main" id="{99DB14CB-107E-46B3-83D0-97F03217592D}"/>
              </a:ext>
            </a:extLst>
          </p:cNvPr>
          <p:cNvSpPr/>
          <p:nvPr/>
        </p:nvSpPr>
        <p:spPr>
          <a:xfrm>
            <a:off x="8059697" y="1477347"/>
            <a:ext cx="242758" cy="856277"/>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  </a:t>
            </a:r>
          </a:p>
        </p:txBody>
      </p:sp>
      <p:sp>
        <p:nvSpPr>
          <p:cNvPr id="12" name="ZoneTexte 11">
            <a:extLst>
              <a:ext uri="{FF2B5EF4-FFF2-40B4-BE49-F238E27FC236}">
                <a16:creationId xmlns:a16="http://schemas.microsoft.com/office/drawing/2014/main" id="{941B0083-3C2D-4395-8BDE-F52065D7B8B6}"/>
              </a:ext>
            </a:extLst>
          </p:cNvPr>
          <p:cNvSpPr txBox="1"/>
          <p:nvPr/>
        </p:nvSpPr>
        <p:spPr>
          <a:xfrm>
            <a:off x="8309490" y="1734645"/>
            <a:ext cx="975147" cy="261610"/>
          </a:xfrm>
          <a:prstGeom prst="rect">
            <a:avLst/>
          </a:prstGeom>
          <a:noFill/>
        </p:spPr>
        <p:txBody>
          <a:bodyPr wrap="square" rtlCol="0">
            <a:spAutoFit/>
          </a:bodyPr>
          <a:lstStyle/>
          <a:p>
            <a:r>
              <a:rPr lang="fr-FR" sz="1100" b="1" dirty="0">
                <a:solidFill>
                  <a:srgbClr val="2C4588"/>
                </a:solidFill>
                <a:latin typeface="Lato" panose="020F0502020204030203"/>
              </a:rPr>
              <a:t>(</a:t>
            </a:r>
            <a:r>
              <a:rPr lang="fr-FR" sz="1100" b="1" dirty="0" err="1">
                <a:solidFill>
                  <a:srgbClr val="2C4588"/>
                </a:solidFill>
                <a:latin typeface="Lato" panose="020F0502020204030203"/>
              </a:rPr>
              <a:t>Chap</a:t>
            </a:r>
            <a:r>
              <a:rPr lang="fr-FR" sz="1100" b="1" dirty="0">
                <a:solidFill>
                  <a:srgbClr val="2C4588"/>
                </a:solidFill>
                <a:latin typeface="Lato" panose="020F0502020204030203"/>
              </a:rPr>
              <a:t> 10)</a:t>
            </a:r>
          </a:p>
        </p:txBody>
      </p:sp>
      <p:sp>
        <p:nvSpPr>
          <p:cNvPr id="15" name="ZoneTexte 14">
            <a:extLst>
              <a:ext uri="{FF2B5EF4-FFF2-40B4-BE49-F238E27FC236}">
                <a16:creationId xmlns:a16="http://schemas.microsoft.com/office/drawing/2014/main" id="{95D5FA94-77A0-44D5-8DD7-018774906749}"/>
              </a:ext>
            </a:extLst>
          </p:cNvPr>
          <p:cNvSpPr txBox="1"/>
          <p:nvPr/>
        </p:nvSpPr>
        <p:spPr>
          <a:xfrm>
            <a:off x="8283435" y="2459455"/>
            <a:ext cx="860565" cy="261610"/>
          </a:xfrm>
          <a:prstGeom prst="rect">
            <a:avLst/>
          </a:prstGeom>
          <a:noFill/>
        </p:spPr>
        <p:txBody>
          <a:bodyPr wrap="square" rtlCol="0">
            <a:spAutoFit/>
          </a:bodyPr>
          <a:lstStyle/>
          <a:p>
            <a:r>
              <a:rPr lang="fr-FR" sz="1100" b="1" dirty="0">
                <a:solidFill>
                  <a:srgbClr val="2C4588"/>
                </a:solidFill>
                <a:latin typeface="Lato" panose="020F0502020204030203"/>
              </a:rPr>
              <a:t>(</a:t>
            </a:r>
            <a:r>
              <a:rPr lang="fr-FR" sz="1100" b="1" dirty="0" err="1">
                <a:solidFill>
                  <a:srgbClr val="2C4588"/>
                </a:solidFill>
                <a:latin typeface="Lato" panose="020F0502020204030203"/>
              </a:rPr>
              <a:t>Chap</a:t>
            </a:r>
            <a:r>
              <a:rPr lang="fr-FR" sz="1100" b="1" dirty="0">
                <a:solidFill>
                  <a:srgbClr val="2C4588"/>
                </a:solidFill>
                <a:latin typeface="Lato" panose="020F0502020204030203"/>
              </a:rPr>
              <a:t> 13)</a:t>
            </a:r>
          </a:p>
        </p:txBody>
      </p:sp>
      <p:sp>
        <p:nvSpPr>
          <p:cNvPr id="17" name="Accolade fermante 16">
            <a:extLst>
              <a:ext uri="{FF2B5EF4-FFF2-40B4-BE49-F238E27FC236}">
                <a16:creationId xmlns:a16="http://schemas.microsoft.com/office/drawing/2014/main" id="{082BC497-2B43-463C-B85A-D2C376A5F02D}"/>
              </a:ext>
            </a:extLst>
          </p:cNvPr>
          <p:cNvSpPr/>
          <p:nvPr/>
        </p:nvSpPr>
        <p:spPr>
          <a:xfrm>
            <a:off x="8043970" y="2415448"/>
            <a:ext cx="242758" cy="346926"/>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  </a:t>
            </a:r>
          </a:p>
        </p:txBody>
      </p:sp>
    </p:spTree>
    <p:extLst>
      <p:ext uri="{BB962C8B-B14F-4D97-AF65-F5344CB8AC3E}">
        <p14:creationId xmlns:p14="http://schemas.microsoft.com/office/powerpoint/2010/main" val="58169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(8)</a:t>
            </a:r>
          </a:p>
        </p:txBody>
      </p:sp>
      <p:sp>
        <p:nvSpPr>
          <p:cNvPr id="8" name="Sous-titre 2">
            <a:extLst>
              <a:ext uri="{FF2B5EF4-FFF2-40B4-BE49-F238E27FC236}">
                <a16:creationId xmlns:a16="http://schemas.microsoft.com/office/drawing/2014/main" id="{D9E0E327-CE11-46F6-A4C1-EBAA66F05213}"/>
              </a:ext>
            </a:extLst>
          </p:cNvPr>
          <p:cNvSpPr txBox="1">
            <a:spLocks/>
          </p:cNvSpPr>
          <p:nvPr/>
        </p:nvSpPr>
        <p:spPr>
          <a:xfrm>
            <a:off x="628650" y="870544"/>
            <a:ext cx="8250398" cy="409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3"/>
            </a:pPr>
            <a:r>
              <a:rPr lang="fr-FR" sz="1600" b="1" dirty="0">
                <a:solidFill>
                  <a:srgbClr val="2C4588"/>
                </a:solidFill>
                <a:latin typeface="Lato" panose="020F0502020204030203" pitchFamily="34" charset="0"/>
              </a:rPr>
              <a:t>Investissement / Recettes</a:t>
            </a:r>
            <a:endParaRPr lang="fr-FR" sz="1600" dirty="0">
              <a:solidFill>
                <a:srgbClr val="2C4588"/>
              </a:solidFill>
              <a:latin typeface="Lato" panose="020F0502020204030203" pitchFamily="34" charset="0"/>
            </a:endParaRPr>
          </a:p>
          <a:p>
            <a:pPr lvl="1" algn="just">
              <a:buClr>
                <a:srgbClr val="44781E"/>
              </a:buClr>
              <a:buSzPct val="60000"/>
            </a:pPr>
            <a:endParaRPr lang="fr-FR" sz="16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
        <p:nvSpPr>
          <p:cNvPr id="10" name="Bulle narrative : rectangle à coins arrondis 9">
            <a:extLst>
              <a:ext uri="{FF2B5EF4-FFF2-40B4-BE49-F238E27FC236}">
                <a16:creationId xmlns:a16="http://schemas.microsoft.com/office/drawing/2014/main" id="{8FB34366-933C-4F41-A337-680FD0F7A063}"/>
              </a:ext>
            </a:extLst>
          </p:cNvPr>
          <p:cNvSpPr/>
          <p:nvPr/>
        </p:nvSpPr>
        <p:spPr>
          <a:xfrm>
            <a:off x="552178" y="1382017"/>
            <a:ext cx="8358596" cy="5017668"/>
          </a:xfrm>
          <a:prstGeom prst="wedgeRoundRectCallout">
            <a:avLst>
              <a:gd name="adj1" fmla="val -49187"/>
              <a:gd name="adj2" fmla="val 4519"/>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44781E"/>
              </a:buClr>
              <a:buSzPct val="80000"/>
            </a:pPr>
            <a:endParaRPr lang="fr-FR" sz="1400" b="1" u="sng" dirty="0">
              <a:solidFill>
                <a:srgbClr val="2C4588"/>
              </a:solidFill>
              <a:latin typeface="Lato" panose="020F0502020204030203"/>
            </a:endParaRPr>
          </a:p>
          <a:p>
            <a:pPr>
              <a:buClr>
                <a:srgbClr val="44781E"/>
              </a:buClr>
              <a:buSzPct val="80000"/>
            </a:pPr>
            <a:endParaRPr lang="fr-FR" sz="1400" b="1" u="sng" dirty="0">
              <a:solidFill>
                <a:srgbClr val="2C4588"/>
              </a:solidFill>
              <a:latin typeface="Lato" panose="020F0502020204030203"/>
            </a:endParaRPr>
          </a:p>
          <a:p>
            <a:pPr marL="285750" indent="-285750">
              <a:buClr>
                <a:srgbClr val="44781E"/>
              </a:buClr>
              <a:buSzPct val="80000"/>
              <a:buFont typeface="Wingdings" panose="05000000000000000000" pitchFamily="2" charset="2"/>
              <a:buChar char="q"/>
            </a:pPr>
            <a:endParaRPr lang="fr-FR" sz="1400" b="1" u="sng" dirty="0">
              <a:solidFill>
                <a:srgbClr val="2C4588"/>
              </a:solidFill>
              <a:latin typeface="Lato" panose="020F0502020204030203"/>
            </a:endParaRPr>
          </a:p>
          <a:p>
            <a:pPr marL="285750" indent="-285750">
              <a:buClr>
                <a:srgbClr val="44781E"/>
              </a:buClr>
              <a:buSzPct val="80000"/>
              <a:buFont typeface="Wingdings" panose="05000000000000000000" pitchFamily="2" charset="2"/>
              <a:buChar char="q"/>
            </a:pPr>
            <a:r>
              <a:rPr lang="fr-FR" sz="1400" b="1" u="sng" dirty="0">
                <a:solidFill>
                  <a:srgbClr val="2C4588"/>
                </a:solidFill>
                <a:latin typeface="Lato" panose="020F0502020204030203"/>
              </a:rPr>
              <a:t>Focus sur les Dotations, fonds divers et réserves</a:t>
            </a:r>
          </a:p>
          <a:p>
            <a:pPr marL="285750" indent="-285750">
              <a:buClr>
                <a:srgbClr val="44781E"/>
              </a:buClr>
              <a:buSzPct val="80000"/>
              <a:buFont typeface="Wingdings" panose="05000000000000000000" pitchFamily="2" charset="2"/>
              <a:buChar char="q"/>
            </a:pPr>
            <a:endParaRPr lang="fr-FR" sz="1400" b="1" u="sng" dirty="0">
              <a:solidFill>
                <a:srgbClr val="2C4588"/>
              </a:solidFill>
              <a:latin typeface="Lato" panose="020F0502020204030203"/>
            </a:endParaRPr>
          </a:p>
          <a:p>
            <a:pPr indent="-285750">
              <a:buClr>
                <a:srgbClr val="44781E"/>
              </a:buClr>
              <a:buSzPct val="100000"/>
              <a:buFont typeface="Arial" panose="020B0604020202020204" pitchFamily="34" charset="0"/>
              <a:buChar char="•"/>
            </a:pPr>
            <a:r>
              <a:rPr lang="fr-FR" sz="1400" dirty="0">
                <a:solidFill>
                  <a:srgbClr val="2C4588"/>
                </a:solidFill>
                <a:latin typeface="Lato" panose="020F0502020204030203"/>
              </a:rPr>
              <a:t> </a:t>
            </a:r>
            <a:r>
              <a:rPr lang="fr-FR" sz="1400" b="1" dirty="0">
                <a:solidFill>
                  <a:srgbClr val="2C4588"/>
                </a:solidFill>
                <a:latin typeface="Lato" panose="020F0502020204030203"/>
              </a:rPr>
              <a:t>Excédents de fonctionnement :</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Tendance</a:t>
            </a:r>
            <a:r>
              <a:rPr lang="fr-FR" sz="1400" dirty="0">
                <a:solidFill>
                  <a:srgbClr val="2C4588"/>
                </a:solidFill>
                <a:latin typeface="Lato" panose="020F0502020204030203"/>
              </a:rPr>
              <a:t> : →</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Commentaire</a:t>
            </a:r>
            <a:r>
              <a:rPr lang="fr-FR" sz="1400" dirty="0">
                <a:solidFill>
                  <a:srgbClr val="2C4588"/>
                </a:solidFill>
                <a:latin typeface="Lato" panose="020F0502020204030203"/>
              </a:rPr>
              <a:t> : résultat d’une excellente année 2021</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Prévision 2022 </a:t>
            </a:r>
            <a:r>
              <a:rPr lang="fr-FR" sz="1400" dirty="0">
                <a:solidFill>
                  <a:srgbClr val="2C4588"/>
                </a:solidFill>
                <a:latin typeface="Lato" panose="020F0502020204030203"/>
              </a:rPr>
              <a:t>: environ 700 K€</a:t>
            </a:r>
          </a:p>
          <a:p>
            <a:pPr marL="285750" indent="-285750">
              <a:spcBef>
                <a:spcPts val="600"/>
              </a:spcBef>
              <a:buClr>
                <a:srgbClr val="44781E"/>
              </a:buClr>
              <a:buSzPct val="100000"/>
              <a:buFont typeface="Arial" panose="020B0604020202020204" pitchFamily="34" charset="0"/>
              <a:buChar char="•"/>
            </a:pPr>
            <a:r>
              <a:rPr lang="fr-FR" sz="1400" b="1" dirty="0">
                <a:solidFill>
                  <a:srgbClr val="2C4588"/>
                </a:solidFill>
                <a:latin typeface="Lato" panose="020F0502020204030203"/>
              </a:rPr>
              <a:t>FCTVA </a:t>
            </a:r>
            <a:r>
              <a:rPr lang="fr-FR" sz="14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Tendance</a:t>
            </a:r>
            <a:r>
              <a:rPr lang="fr-FR" sz="1400" dirty="0">
                <a:solidFill>
                  <a:srgbClr val="2C4588"/>
                </a:solidFill>
                <a:latin typeface="Lato" panose="020F0502020204030203"/>
              </a:rPr>
              <a:t> : </a:t>
            </a:r>
            <a:r>
              <a:rPr lang="fr-FR" sz="1400" dirty="0">
                <a:solidFill>
                  <a:srgbClr val="2C4588"/>
                </a:solidFill>
                <a:latin typeface="Lato" panose="020F0502020204030203"/>
                <a:sym typeface="Symbol" panose="05050102010706020507" pitchFamily="18" charset="2"/>
              </a:rPr>
              <a:t>↓</a:t>
            </a:r>
            <a:r>
              <a:rPr lang="fr-FR" sz="1400" dirty="0">
                <a:solidFill>
                  <a:srgbClr val="2C4588"/>
                </a:solidFill>
                <a:latin typeface="Lato" panose="020F0502020204030203"/>
              </a:rPr>
              <a:t> sensible</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Commentaire</a:t>
            </a:r>
            <a:r>
              <a:rPr lang="fr-FR" sz="1400" dirty="0">
                <a:solidFill>
                  <a:srgbClr val="2C4588"/>
                </a:solidFill>
                <a:latin typeface="Lato" panose="020F0502020204030203"/>
              </a:rPr>
              <a:t> : En 2021, perception du FCTVA 2018 et 2019</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Prévision 2022 </a:t>
            </a:r>
            <a:r>
              <a:rPr lang="fr-FR" sz="1400" dirty="0">
                <a:solidFill>
                  <a:srgbClr val="2C4588"/>
                </a:solidFill>
                <a:latin typeface="Lato" panose="020F0502020204030203"/>
              </a:rPr>
              <a:t>: 250 K€ (basés sur les investissements 2020)</a:t>
            </a:r>
          </a:p>
          <a:p>
            <a:pPr marL="285750" indent="-285750">
              <a:spcBef>
                <a:spcPts val="600"/>
              </a:spcBef>
              <a:buClr>
                <a:srgbClr val="44781E"/>
              </a:buClr>
              <a:buSzPct val="100000"/>
              <a:buFont typeface="Arial" panose="020B0604020202020204" pitchFamily="34" charset="0"/>
              <a:buChar char="•"/>
            </a:pPr>
            <a:r>
              <a:rPr lang="fr-FR" sz="1400" b="1" dirty="0">
                <a:solidFill>
                  <a:srgbClr val="2C4588"/>
                </a:solidFill>
                <a:latin typeface="Lato" panose="020F0502020204030203"/>
              </a:rPr>
              <a:t>Taxe d’aménagement </a:t>
            </a:r>
            <a:r>
              <a:rPr lang="fr-FR" sz="14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Tendance</a:t>
            </a:r>
            <a:r>
              <a:rPr lang="fr-FR" sz="1400" dirty="0">
                <a:solidFill>
                  <a:srgbClr val="2C4588"/>
                </a:solidFill>
                <a:latin typeface="Lato" panose="020F0502020204030203"/>
              </a:rPr>
              <a:t> : </a:t>
            </a:r>
            <a:r>
              <a:rPr lang="fr-FR" sz="1400" dirty="0">
                <a:solidFill>
                  <a:srgbClr val="2C4588"/>
                </a:solidFill>
                <a:latin typeface="Lato" panose="020F0502020204030203"/>
                <a:sym typeface="Symbol" panose="05050102010706020507" pitchFamily="18" charset="2"/>
              </a:rPr>
              <a:t>↓</a:t>
            </a:r>
            <a:r>
              <a:rPr lang="fr-FR" sz="1400" dirty="0">
                <a:solidFill>
                  <a:srgbClr val="2C4588"/>
                </a:solidFill>
                <a:latin typeface="Lato" panose="020F0502020204030203"/>
              </a:rPr>
              <a:t> sensible</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Commentaire</a:t>
            </a:r>
            <a:r>
              <a:rPr lang="fr-FR" sz="1400" dirty="0">
                <a:solidFill>
                  <a:srgbClr val="2C4588"/>
                </a:solidFill>
                <a:latin typeface="Lato" panose="020F0502020204030203"/>
              </a:rPr>
              <a:t> : fonction des programmes immobiliers en cours</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Prévisions : 150 K€</a:t>
            </a:r>
          </a:p>
          <a:p>
            <a:pPr marL="285750" indent="-285750">
              <a:spcBef>
                <a:spcPts val="600"/>
              </a:spcBef>
              <a:buClr>
                <a:srgbClr val="44781E"/>
              </a:buClr>
              <a:buSzPct val="100000"/>
              <a:buFont typeface="Arial" panose="020B0604020202020204" pitchFamily="34" charset="0"/>
              <a:buChar char="•"/>
            </a:pPr>
            <a:r>
              <a:rPr lang="fr-FR" sz="1400" b="1" dirty="0">
                <a:solidFill>
                  <a:srgbClr val="2C4588"/>
                </a:solidFill>
                <a:latin typeface="Lato" panose="020F0502020204030203"/>
              </a:rPr>
              <a:t>Projet Urbain Partenarial (PUP) </a:t>
            </a:r>
            <a:r>
              <a:rPr lang="fr-FR" sz="1400" dirty="0">
                <a:solidFill>
                  <a:srgbClr val="2C4588"/>
                </a:solidFill>
                <a:latin typeface="Lato" panose="020F0502020204030203"/>
              </a:rPr>
              <a:t>: </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Tendance</a:t>
            </a:r>
            <a:r>
              <a:rPr lang="fr-FR" sz="1400" dirty="0">
                <a:solidFill>
                  <a:srgbClr val="2C4588"/>
                </a:solidFill>
                <a:latin typeface="Lato" panose="020F0502020204030203"/>
              </a:rPr>
              <a:t> : </a:t>
            </a:r>
            <a:r>
              <a:rPr lang="fr-FR" sz="1400" dirty="0">
                <a:solidFill>
                  <a:srgbClr val="2C4588"/>
                </a:solidFill>
                <a:latin typeface="Lato" panose="020F0502020204030203"/>
                <a:sym typeface="Symbol" panose="05050102010706020507" pitchFamily="18" charset="2"/>
              </a:rPr>
              <a:t>↑</a:t>
            </a:r>
            <a:r>
              <a:rPr lang="fr-FR" sz="1400" dirty="0">
                <a:solidFill>
                  <a:srgbClr val="2C4588"/>
                </a:solidFill>
                <a:latin typeface="Lato" panose="020F0502020204030203"/>
              </a:rPr>
              <a:t> sensible</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Commentaire</a:t>
            </a:r>
            <a:r>
              <a:rPr lang="fr-FR" sz="1400" dirty="0">
                <a:solidFill>
                  <a:srgbClr val="2C4588"/>
                </a:solidFill>
                <a:latin typeface="Lato" panose="020F0502020204030203"/>
              </a:rPr>
              <a:t> : 5 PUP sont prévus pour 2022 dont SCI Rhône II Vannier pour 700 K€</a:t>
            </a:r>
          </a:p>
          <a:p>
            <a:pPr marL="432000" indent="-285750">
              <a:spcBef>
                <a:spcPts val="200"/>
              </a:spcBef>
              <a:spcAft>
                <a:spcPts val="200"/>
              </a:spcAft>
              <a:buClr>
                <a:srgbClr val="44781E"/>
              </a:buClr>
              <a:buSzPct val="100000"/>
              <a:buFont typeface="Courier New" panose="02070309020205020404" pitchFamily="49" charset="0"/>
              <a:buChar char="o"/>
            </a:pPr>
            <a:r>
              <a:rPr lang="fr-FR" sz="1400" dirty="0">
                <a:solidFill>
                  <a:srgbClr val="2C4588"/>
                </a:solidFill>
                <a:effectLst>
                  <a:outerShdw blurRad="38100" dist="38100" dir="2700000" algn="tl">
                    <a:srgbClr val="000000">
                      <a:alpha val="43137"/>
                    </a:srgbClr>
                  </a:outerShdw>
                </a:effectLst>
                <a:latin typeface="Lato" panose="020F0502020204030203"/>
              </a:rPr>
              <a:t>Prévisions : 1400 K€</a:t>
            </a:r>
          </a:p>
          <a:p>
            <a:pPr marL="432000" indent="-285750">
              <a:spcBef>
                <a:spcPts val="200"/>
              </a:spcBef>
              <a:spcAft>
                <a:spcPts val="200"/>
              </a:spcAft>
              <a:buClr>
                <a:srgbClr val="44781E"/>
              </a:buClr>
              <a:buSzPct val="100000"/>
              <a:buFont typeface="Courier New" panose="02070309020205020404" pitchFamily="49" charset="0"/>
              <a:buChar char="o"/>
            </a:pPr>
            <a:endParaRPr lang="fr-FR" sz="1400" dirty="0">
              <a:solidFill>
                <a:srgbClr val="2C4588"/>
              </a:solidFill>
              <a:effectLst>
                <a:outerShdw blurRad="38100" dist="38100" dir="2700000" algn="tl">
                  <a:srgbClr val="000000">
                    <a:alpha val="43137"/>
                  </a:srgbClr>
                </a:outerShdw>
              </a:effectLst>
              <a:latin typeface="Lato" panose="020F0502020204030203"/>
            </a:endParaRPr>
          </a:p>
          <a:p>
            <a:pPr marL="432000" indent="-285750">
              <a:spcBef>
                <a:spcPts val="200"/>
              </a:spcBef>
              <a:spcAft>
                <a:spcPts val="200"/>
              </a:spcAft>
              <a:buClr>
                <a:srgbClr val="44781E"/>
              </a:buClr>
              <a:buSzPct val="100000"/>
              <a:buFont typeface="Courier New" panose="02070309020205020404" pitchFamily="49" charset="0"/>
              <a:buChar char="o"/>
            </a:pPr>
            <a:endParaRPr lang="fr-FR" sz="1400" dirty="0">
              <a:solidFill>
                <a:srgbClr val="2C4588"/>
              </a:solidFill>
              <a:latin typeface="Lato" panose="020F0502020204030203"/>
            </a:endParaRPr>
          </a:p>
          <a:p>
            <a:pPr>
              <a:spcBef>
                <a:spcPts val="600"/>
              </a:spcBef>
              <a:buClr>
                <a:srgbClr val="44781E"/>
              </a:buClr>
              <a:buSzPct val="100000"/>
            </a:pPr>
            <a:r>
              <a:rPr lang="fr-FR" sz="1400" dirty="0">
                <a:solidFill>
                  <a:srgbClr val="2C4588"/>
                </a:solidFill>
                <a:latin typeface="Lato" panose="020F0502020204030203"/>
              </a:rPr>
              <a:t>	</a:t>
            </a:r>
          </a:p>
        </p:txBody>
      </p:sp>
    </p:spTree>
    <p:extLst>
      <p:ext uri="{BB962C8B-B14F-4D97-AF65-F5344CB8AC3E}">
        <p14:creationId xmlns:p14="http://schemas.microsoft.com/office/powerpoint/2010/main" val="227096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(9)</a:t>
            </a:r>
          </a:p>
        </p:txBody>
      </p:sp>
      <p:graphicFrame>
        <p:nvGraphicFramePr>
          <p:cNvPr id="8" name="Espace réservé du contenu 11">
            <a:extLst>
              <a:ext uri="{FF2B5EF4-FFF2-40B4-BE49-F238E27FC236}">
                <a16:creationId xmlns:a16="http://schemas.microsoft.com/office/drawing/2014/main" id="{8A0A4555-39E3-44F9-AEA4-1DE13B63017D}"/>
              </a:ext>
            </a:extLst>
          </p:cNvPr>
          <p:cNvGraphicFramePr>
            <a:graphicFrameLocks/>
          </p:cNvGraphicFramePr>
          <p:nvPr>
            <p:extLst>
              <p:ext uri="{D42A27DB-BD31-4B8C-83A1-F6EECF244321}">
                <p14:modId xmlns:p14="http://schemas.microsoft.com/office/powerpoint/2010/main" val="528394884"/>
              </p:ext>
            </p:extLst>
          </p:nvPr>
        </p:nvGraphicFramePr>
        <p:xfrm>
          <a:off x="606278" y="3195961"/>
          <a:ext cx="8380967" cy="3170684"/>
        </p:xfrm>
        <a:graphic>
          <a:graphicData uri="http://schemas.openxmlformats.org/drawingml/2006/chart">
            <c:chart xmlns:c="http://schemas.openxmlformats.org/drawingml/2006/chart" xmlns:r="http://schemas.openxmlformats.org/officeDocument/2006/relationships" r:id="rId4"/>
          </a:graphicData>
        </a:graphic>
      </p:graphicFrame>
      <p:sp>
        <p:nvSpPr>
          <p:cNvPr id="9" name="Sous-titre 2">
            <a:extLst>
              <a:ext uri="{FF2B5EF4-FFF2-40B4-BE49-F238E27FC236}">
                <a16:creationId xmlns:a16="http://schemas.microsoft.com/office/drawing/2014/main" id="{A2D719DD-3781-4AD6-8EA6-1CBFA984CDE9}"/>
              </a:ext>
            </a:extLst>
          </p:cNvPr>
          <p:cNvSpPr txBox="1">
            <a:spLocks/>
          </p:cNvSpPr>
          <p:nvPr/>
        </p:nvSpPr>
        <p:spPr>
          <a:xfrm>
            <a:off x="736847" y="898783"/>
            <a:ext cx="8250398" cy="2844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arenR" startAt="4"/>
            </a:pPr>
            <a:r>
              <a:rPr lang="fr-FR" sz="1600" b="1" dirty="0">
                <a:solidFill>
                  <a:srgbClr val="2C4588"/>
                </a:solidFill>
                <a:latin typeface="Lato" panose="020F0502020204030203" pitchFamily="34" charset="0"/>
              </a:rPr>
              <a:t>Investissement / Dépenses </a:t>
            </a:r>
            <a:r>
              <a:rPr lang="fr-FR" sz="1600" dirty="0">
                <a:solidFill>
                  <a:srgbClr val="44781E"/>
                </a:solidFill>
                <a:latin typeface="Lato" panose="020F0502020204030203" pitchFamily="34" charset="0"/>
              </a:rPr>
              <a:t>(CA 2021 = 2 552 995 €)</a:t>
            </a:r>
          </a:p>
          <a:p>
            <a:pPr marL="457200" indent="-457200" algn="just">
              <a:buClr>
                <a:srgbClr val="44781E"/>
              </a:buClr>
              <a:buSzPct val="60000"/>
              <a:buFont typeface="+mj-lt"/>
              <a:buAutoNum type="alphaLcParenR" startAt="4"/>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arenR"/>
            </a:pPr>
            <a:endParaRPr lang="fr-FR" sz="1600" dirty="0">
              <a:solidFill>
                <a:srgbClr val="2C4588"/>
              </a:solidFill>
              <a:latin typeface="Lato" panose="020F0502020204030203" pitchFamily="34" charset="0"/>
            </a:endParaRPr>
          </a:p>
        </p:txBody>
      </p:sp>
      <p:sp>
        <p:nvSpPr>
          <p:cNvPr id="10" name="Sous-titre 2">
            <a:extLst>
              <a:ext uri="{FF2B5EF4-FFF2-40B4-BE49-F238E27FC236}">
                <a16:creationId xmlns:a16="http://schemas.microsoft.com/office/drawing/2014/main" id="{305BF3E6-72F2-4767-B079-D66D040E4132}"/>
              </a:ext>
            </a:extLst>
          </p:cNvPr>
          <p:cNvSpPr txBox="1">
            <a:spLocks/>
          </p:cNvSpPr>
          <p:nvPr/>
        </p:nvSpPr>
        <p:spPr>
          <a:xfrm>
            <a:off x="606277" y="1411550"/>
            <a:ext cx="8250398" cy="16494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just">
              <a:spcBef>
                <a:spcPts val="1200"/>
              </a:spcBef>
              <a:buClr>
                <a:srgbClr val="44781E"/>
              </a:buClr>
              <a:buSzPct val="60000"/>
              <a:buFont typeface="Wingdings" panose="05000000000000000000" pitchFamily="2" charset="2"/>
              <a:buChar char="q"/>
            </a:pPr>
            <a:r>
              <a:rPr lang="fr-FR" sz="1300" b="1" dirty="0">
                <a:solidFill>
                  <a:srgbClr val="2C4588"/>
                </a:solidFill>
                <a:latin typeface="Lato" panose="020F0502020204030203" pitchFamily="34" charset="0"/>
              </a:rPr>
              <a:t>Tendance générale : </a:t>
            </a:r>
            <a:r>
              <a:rPr lang="fr-FR" sz="1300" b="1" dirty="0">
                <a:solidFill>
                  <a:srgbClr val="2C4588"/>
                </a:solidFill>
                <a:latin typeface="Lato" panose="020F0502020204030203" pitchFamily="34" charset="0"/>
                <a:sym typeface="Symbol" panose="05050102010706020507" pitchFamily="18" charset="2"/>
              </a:rPr>
              <a:t> sensible</a:t>
            </a:r>
            <a:endParaRPr lang="fr-FR" sz="1300" b="1" dirty="0">
              <a:solidFill>
                <a:srgbClr val="2C4588"/>
              </a:solidFill>
              <a:latin typeface="Lato" panose="020F0502020204030203" pitchFamily="34" charset="0"/>
            </a:endParaRP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Les RAR 2021 sont importants à 2 500 K€ (achat du terrain du collège pour 1 755 K€)</a:t>
            </a: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Les projets importants portent sur les pistes cyclables, l’agrandissement du CTM </a:t>
            </a:r>
          </a:p>
          <a:p>
            <a:pPr lvl="2" algn="just">
              <a:buClr>
                <a:srgbClr val="44781E"/>
              </a:buClr>
              <a:buSzPct val="60000"/>
            </a:pPr>
            <a:r>
              <a:rPr lang="fr-FR" sz="1300" dirty="0">
                <a:solidFill>
                  <a:srgbClr val="2C4588"/>
                </a:solidFill>
                <a:latin typeface="Lato" panose="020F0502020204030203" pitchFamily="34" charset="0"/>
              </a:rPr>
              <a:t>        et la tranche 2 du quartier Charbonnière</a:t>
            </a:r>
          </a:p>
          <a:p>
            <a:pPr lvl="2" algn="just">
              <a:buClr>
                <a:srgbClr val="44781E"/>
              </a:buClr>
              <a:buSzPct val="60000"/>
            </a:pPr>
            <a:endParaRPr lang="fr-FR" sz="1300" dirty="0">
              <a:solidFill>
                <a:srgbClr val="2C4588"/>
              </a:solidFill>
              <a:latin typeface="Lato" panose="020F0502020204030203" pitchFamily="34" charset="0"/>
            </a:endParaRPr>
          </a:p>
          <a:p>
            <a:pPr marL="1257300" lvl="2" indent="-342900" algn="just">
              <a:buClr>
                <a:srgbClr val="44781E"/>
              </a:buClr>
              <a:buSzPct val="60000"/>
              <a:buFont typeface="Courier New" panose="02070309020205020404" pitchFamily="49" charset="0"/>
              <a:buChar char="o"/>
            </a:pPr>
            <a:r>
              <a:rPr lang="fr-FR" sz="1300" dirty="0">
                <a:solidFill>
                  <a:srgbClr val="2C4588"/>
                </a:solidFill>
                <a:latin typeface="Lato" panose="020F0502020204030203" pitchFamily="34" charset="0"/>
              </a:rPr>
              <a:t>Emprunts (remboursement) tient compte de l’emprunt réalisé en 2021 de 1 800 K€</a:t>
            </a:r>
          </a:p>
          <a:p>
            <a:pPr marL="800100" lvl="1" indent="-342900" algn="just">
              <a:buClr>
                <a:srgbClr val="44781E"/>
              </a:buClr>
              <a:buSzPct val="60000"/>
              <a:buFont typeface="Wingdings" panose="05000000000000000000" pitchFamily="2" charset="2"/>
              <a:buChar char="q"/>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startAt="2"/>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startAt="2"/>
            </a:pPr>
            <a:endParaRPr lang="fr-FR" sz="1300" b="1" dirty="0">
              <a:solidFill>
                <a:srgbClr val="2C4588"/>
              </a:solidFill>
              <a:latin typeface="Lato" panose="020F0502020204030203" pitchFamily="34" charset="0"/>
            </a:endParaRPr>
          </a:p>
          <a:p>
            <a:pPr algn="just">
              <a:buClr>
                <a:srgbClr val="44781E"/>
              </a:buClr>
              <a:buSzPct val="100000"/>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b="1" dirty="0">
              <a:solidFill>
                <a:srgbClr val="2C4588"/>
              </a:solidFill>
              <a:latin typeface="Lato" panose="020F0502020204030203" pitchFamily="34" charset="0"/>
            </a:endParaRPr>
          </a:p>
          <a:p>
            <a:pPr marL="342900" indent="-342900" algn="just">
              <a:buClr>
                <a:srgbClr val="44781E"/>
              </a:buClr>
              <a:buSzPct val="100000"/>
              <a:buFont typeface="+mj-lt"/>
              <a:buAutoNum type="alphaLcPeriod"/>
            </a:pPr>
            <a:endParaRPr lang="fr-FR" sz="1300" dirty="0">
              <a:solidFill>
                <a:srgbClr val="2C4588"/>
              </a:solidFill>
              <a:latin typeface="Lato" panose="020F0502020204030203" pitchFamily="34" charset="0"/>
            </a:endParaRPr>
          </a:p>
          <a:p>
            <a:pPr lvl="1" algn="just">
              <a:buClr>
                <a:srgbClr val="44781E"/>
              </a:buClr>
              <a:buSzPct val="60000"/>
            </a:pPr>
            <a:endParaRPr lang="fr-FR" sz="13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3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300" dirty="0">
              <a:solidFill>
                <a:srgbClr val="2C4588"/>
              </a:solidFill>
              <a:latin typeface="Lato" panose="020F0502020204030203" pitchFamily="34" charset="0"/>
            </a:endParaRPr>
          </a:p>
        </p:txBody>
      </p:sp>
      <p:sp>
        <p:nvSpPr>
          <p:cNvPr id="11" name="Accolade fermante 10">
            <a:extLst>
              <a:ext uri="{FF2B5EF4-FFF2-40B4-BE49-F238E27FC236}">
                <a16:creationId xmlns:a16="http://schemas.microsoft.com/office/drawing/2014/main" id="{F92DE943-F77C-4CB5-AC4F-F77B76F595A9}"/>
              </a:ext>
            </a:extLst>
          </p:cNvPr>
          <p:cNvSpPr/>
          <p:nvPr/>
        </p:nvSpPr>
        <p:spPr>
          <a:xfrm>
            <a:off x="8287914" y="1597264"/>
            <a:ext cx="242758" cy="628482"/>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  </a:t>
            </a:r>
          </a:p>
        </p:txBody>
      </p:sp>
      <p:sp>
        <p:nvSpPr>
          <p:cNvPr id="12" name="ZoneTexte 11">
            <a:extLst>
              <a:ext uri="{FF2B5EF4-FFF2-40B4-BE49-F238E27FC236}">
                <a16:creationId xmlns:a16="http://schemas.microsoft.com/office/drawing/2014/main" id="{CE0BC93C-30FA-4708-9363-FE10B3FB9AFE}"/>
              </a:ext>
            </a:extLst>
          </p:cNvPr>
          <p:cNvSpPr txBox="1"/>
          <p:nvPr/>
        </p:nvSpPr>
        <p:spPr>
          <a:xfrm>
            <a:off x="8400102" y="1747323"/>
            <a:ext cx="913145" cy="261610"/>
          </a:xfrm>
          <a:prstGeom prst="rect">
            <a:avLst/>
          </a:prstGeom>
          <a:noFill/>
        </p:spPr>
        <p:txBody>
          <a:bodyPr wrap="square" rtlCol="0">
            <a:spAutoFit/>
          </a:bodyPr>
          <a:lstStyle/>
          <a:p>
            <a:r>
              <a:rPr lang="fr-FR" sz="1100" b="1" dirty="0">
                <a:solidFill>
                  <a:srgbClr val="2C4588"/>
                </a:solidFill>
                <a:latin typeface="Lato" panose="020F0502020204030203"/>
              </a:rPr>
              <a:t>(</a:t>
            </a:r>
            <a:r>
              <a:rPr lang="fr-FR" sz="1100" b="1" dirty="0" err="1">
                <a:solidFill>
                  <a:srgbClr val="2C4588"/>
                </a:solidFill>
                <a:latin typeface="Lato" panose="020F0502020204030203"/>
              </a:rPr>
              <a:t>Chap</a:t>
            </a:r>
            <a:r>
              <a:rPr lang="fr-FR" sz="1100" b="1" dirty="0">
                <a:solidFill>
                  <a:srgbClr val="2C4588"/>
                </a:solidFill>
                <a:latin typeface="Lato" panose="020F0502020204030203"/>
              </a:rPr>
              <a:t> 23)</a:t>
            </a:r>
          </a:p>
        </p:txBody>
      </p:sp>
      <p:sp>
        <p:nvSpPr>
          <p:cNvPr id="14" name="Accolade fermante 13">
            <a:extLst>
              <a:ext uri="{FF2B5EF4-FFF2-40B4-BE49-F238E27FC236}">
                <a16:creationId xmlns:a16="http://schemas.microsoft.com/office/drawing/2014/main" id="{62209F29-FC48-4D7B-A6F9-FF224384A508}"/>
              </a:ext>
            </a:extLst>
          </p:cNvPr>
          <p:cNvSpPr/>
          <p:nvPr/>
        </p:nvSpPr>
        <p:spPr>
          <a:xfrm>
            <a:off x="8287914" y="2478479"/>
            <a:ext cx="242758" cy="355650"/>
          </a:xfrm>
          <a:prstGeom prst="rightBrace">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  </a:t>
            </a:r>
          </a:p>
        </p:txBody>
      </p:sp>
      <p:sp>
        <p:nvSpPr>
          <p:cNvPr id="15" name="ZoneTexte 14">
            <a:extLst>
              <a:ext uri="{FF2B5EF4-FFF2-40B4-BE49-F238E27FC236}">
                <a16:creationId xmlns:a16="http://schemas.microsoft.com/office/drawing/2014/main" id="{3006D4CD-ACBC-49D2-9482-E86391D4EF06}"/>
              </a:ext>
            </a:extLst>
          </p:cNvPr>
          <p:cNvSpPr txBox="1"/>
          <p:nvPr/>
        </p:nvSpPr>
        <p:spPr>
          <a:xfrm>
            <a:off x="8400102" y="2557650"/>
            <a:ext cx="913145" cy="261610"/>
          </a:xfrm>
          <a:prstGeom prst="rect">
            <a:avLst/>
          </a:prstGeom>
          <a:noFill/>
        </p:spPr>
        <p:txBody>
          <a:bodyPr wrap="square" rtlCol="0">
            <a:spAutoFit/>
          </a:bodyPr>
          <a:lstStyle/>
          <a:p>
            <a:r>
              <a:rPr lang="fr-FR" sz="1100" b="1" dirty="0">
                <a:solidFill>
                  <a:srgbClr val="2C4588"/>
                </a:solidFill>
                <a:latin typeface="Lato" panose="020F0502020204030203"/>
              </a:rPr>
              <a:t>(</a:t>
            </a:r>
            <a:r>
              <a:rPr lang="fr-FR" sz="1100" b="1" dirty="0" err="1">
                <a:solidFill>
                  <a:srgbClr val="2C4588"/>
                </a:solidFill>
                <a:latin typeface="Lato" panose="020F0502020204030203"/>
              </a:rPr>
              <a:t>Chap</a:t>
            </a:r>
            <a:r>
              <a:rPr lang="fr-FR" sz="1100" b="1" dirty="0">
                <a:solidFill>
                  <a:srgbClr val="2C4588"/>
                </a:solidFill>
                <a:latin typeface="Lato" panose="020F0502020204030203"/>
              </a:rPr>
              <a:t> 16)</a:t>
            </a:r>
          </a:p>
        </p:txBody>
      </p:sp>
    </p:spTree>
    <p:extLst>
      <p:ext uri="{BB962C8B-B14F-4D97-AF65-F5344CB8AC3E}">
        <p14:creationId xmlns:p14="http://schemas.microsoft.com/office/powerpoint/2010/main" val="61131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540000" indent="-54000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(10)</a:t>
            </a:r>
          </a:p>
        </p:txBody>
      </p:sp>
      <p:sp>
        <p:nvSpPr>
          <p:cNvPr id="8" name="Sous-titre 2">
            <a:extLst>
              <a:ext uri="{FF2B5EF4-FFF2-40B4-BE49-F238E27FC236}">
                <a16:creationId xmlns:a16="http://schemas.microsoft.com/office/drawing/2014/main" id="{D9E0E327-CE11-46F6-A4C1-EBAA66F05213}"/>
              </a:ext>
            </a:extLst>
          </p:cNvPr>
          <p:cNvSpPr txBox="1">
            <a:spLocks/>
          </p:cNvSpPr>
          <p:nvPr/>
        </p:nvSpPr>
        <p:spPr>
          <a:xfrm>
            <a:off x="628650" y="936626"/>
            <a:ext cx="8250398" cy="343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Clr>
                <a:srgbClr val="44781E"/>
              </a:buClr>
              <a:buSzPct val="100000"/>
              <a:buFont typeface="Wingdings" panose="05000000000000000000" pitchFamily="2" charset="2"/>
              <a:buChar char="q"/>
            </a:pPr>
            <a:r>
              <a:rPr lang="fr-FR" sz="1600" b="1" dirty="0">
                <a:solidFill>
                  <a:srgbClr val="2C4588"/>
                </a:solidFill>
                <a:latin typeface="Lato" panose="020F0502020204030203" pitchFamily="34" charset="0"/>
              </a:rPr>
              <a:t>Focus sur les opérations d’investissement 2022</a:t>
            </a:r>
            <a:endParaRPr lang="fr-FR" sz="1600" dirty="0">
              <a:solidFill>
                <a:srgbClr val="2C4588"/>
              </a:solidFill>
              <a:latin typeface="Lato" panose="020F0502020204030203" pitchFamily="34" charset="0"/>
            </a:endParaRPr>
          </a:p>
          <a:p>
            <a:pPr lvl="1" algn="just">
              <a:buClr>
                <a:srgbClr val="44781E"/>
              </a:buClr>
              <a:buSzPct val="60000"/>
            </a:pPr>
            <a:endParaRPr lang="fr-FR" sz="16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graphicFrame>
        <p:nvGraphicFramePr>
          <p:cNvPr id="9" name="Espace réservé du contenu 8">
            <a:extLst>
              <a:ext uri="{FF2B5EF4-FFF2-40B4-BE49-F238E27FC236}">
                <a16:creationId xmlns:a16="http://schemas.microsoft.com/office/drawing/2014/main" id="{5EF54829-FAA0-482B-AECF-83034D0519FB}"/>
              </a:ext>
            </a:extLst>
          </p:cNvPr>
          <p:cNvGraphicFramePr>
            <a:graphicFrameLocks/>
          </p:cNvGraphicFramePr>
          <p:nvPr>
            <p:extLst>
              <p:ext uri="{D42A27DB-BD31-4B8C-83A1-F6EECF244321}">
                <p14:modId xmlns:p14="http://schemas.microsoft.com/office/powerpoint/2010/main" val="482543787"/>
              </p:ext>
            </p:extLst>
          </p:nvPr>
        </p:nvGraphicFramePr>
        <p:xfrm>
          <a:off x="628650" y="1415060"/>
          <a:ext cx="7886700" cy="47619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612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272247" y="3302725"/>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(11)</a:t>
            </a:r>
          </a:p>
        </p:txBody>
      </p:sp>
      <p:sp>
        <p:nvSpPr>
          <p:cNvPr id="18" name="Sous-titre 2"/>
          <p:cNvSpPr txBox="1">
            <a:spLocks/>
          </p:cNvSpPr>
          <p:nvPr/>
        </p:nvSpPr>
        <p:spPr>
          <a:xfrm>
            <a:off x="736847" y="1260629"/>
            <a:ext cx="8250398" cy="4976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5"/>
            </a:pPr>
            <a:r>
              <a:rPr lang="fr-FR" sz="1400" b="1" dirty="0">
                <a:solidFill>
                  <a:srgbClr val="2C4588"/>
                </a:solidFill>
                <a:latin typeface="Lato" panose="020F0502020204030203" pitchFamily="34" charset="0"/>
              </a:rPr>
              <a:t>Plan pluriannuel d’investissement (PPI 2021-2026)</a:t>
            </a:r>
          </a:p>
          <a:p>
            <a:pPr marL="800100" lvl="1" indent="-342900" algn="just">
              <a:buClr>
                <a:srgbClr val="44781E"/>
              </a:buClr>
              <a:buSzPct val="60000"/>
              <a:buFont typeface="Wingdings" panose="05000000000000000000" pitchFamily="2" charset="2"/>
              <a:buChar char="q"/>
            </a:pPr>
            <a:endParaRPr lang="fr-FR" sz="14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graphicFrame>
        <p:nvGraphicFramePr>
          <p:cNvPr id="8" name="Graphique 7">
            <a:extLst>
              <a:ext uri="{FF2B5EF4-FFF2-40B4-BE49-F238E27FC236}">
                <a16:creationId xmlns:a16="http://schemas.microsoft.com/office/drawing/2014/main" id="{18696239-CA06-411D-98CA-2ADCADD85483}"/>
              </a:ext>
            </a:extLst>
          </p:cNvPr>
          <p:cNvGraphicFramePr>
            <a:graphicFrameLocks/>
          </p:cNvGraphicFramePr>
          <p:nvPr>
            <p:extLst>
              <p:ext uri="{D42A27DB-BD31-4B8C-83A1-F6EECF244321}">
                <p14:modId xmlns:p14="http://schemas.microsoft.com/office/powerpoint/2010/main" val="1279800257"/>
              </p:ext>
            </p:extLst>
          </p:nvPr>
        </p:nvGraphicFramePr>
        <p:xfrm>
          <a:off x="736847" y="1748901"/>
          <a:ext cx="8250397" cy="4617744"/>
        </p:xfrm>
        <a:graphic>
          <a:graphicData uri="http://schemas.openxmlformats.org/drawingml/2006/chart">
            <c:chart xmlns:c="http://schemas.openxmlformats.org/drawingml/2006/chart" xmlns:r="http://schemas.openxmlformats.org/officeDocument/2006/relationships" r:id="rId5"/>
          </a:graphicData>
        </a:graphic>
      </p:graphicFrame>
      <p:sp>
        <p:nvSpPr>
          <p:cNvPr id="10" name="Bulle narrative : rectangle à coins arrondis 9">
            <a:extLst>
              <a:ext uri="{FF2B5EF4-FFF2-40B4-BE49-F238E27FC236}">
                <a16:creationId xmlns:a16="http://schemas.microsoft.com/office/drawing/2014/main" id="{787B2109-7B07-4B51-BD2C-260CF7D39C92}"/>
              </a:ext>
            </a:extLst>
          </p:cNvPr>
          <p:cNvSpPr/>
          <p:nvPr/>
        </p:nvSpPr>
        <p:spPr>
          <a:xfrm>
            <a:off x="5611561" y="956780"/>
            <a:ext cx="3375683" cy="666268"/>
          </a:xfrm>
          <a:prstGeom prst="wedgeRoundRectCallout">
            <a:avLst>
              <a:gd name="adj1" fmla="val 11683"/>
              <a:gd name="adj2" fmla="val 46796"/>
              <a:gd name="adj3" fmla="val 16667"/>
            </a:avLst>
          </a:prstGeom>
          <a:solidFill>
            <a:schemeClr val="bg1"/>
          </a:solidFill>
          <a:ln>
            <a:solidFill>
              <a:srgbClr val="447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500" b="1" dirty="0">
                <a:solidFill>
                  <a:srgbClr val="2C4588"/>
                </a:solidFill>
                <a:latin typeface="Lato" panose="020F0502020204030203"/>
              </a:rPr>
              <a:t>Investissements du PPI : 23 M€</a:t>
            </a:r>
          </a:p>
        </p:txBody>
      </p:sp>
      <p:sp>
        <p:nvSpPr>
          <p:cNvPr id="11" name="Bulle narrative : rectangle à coins arrondis 10">
            <a:extLst>
              <a:ext uri="{FF2B5EF4-FFF2-40B4-BE49-F238E27FC236}">
                <a16:creationId xmlns:a16="http://schemas.microsoft.com/office/drawing/2014/main" id="{1452390C-CBC9-465D-BFCE-C4292A71330D}"/>
              </a:ext>
            </a:extLst>
          </p:cNvPr>
          <p:cNvSpPr/>
          <p:nvPr/>
        </p:nvSpPr>
        <p:spPr>
          <a:xfrm>
            <a:off x="956084" y="3250246"/>
            <a:ext cx="1160440" cy="357504"/>
          </a:xfrm>
          <a:prstGeom prst="wedgeRoundRectCallout">
            <a:avLst>
              <a:gd name="adj1" fmla="val -15640"/>
              <a:gd name="adj2" fmla="val 137808"/>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200" b="1" dirty="0">
                <a:solidFill>
                  <a:srgbClr val="2C4588"/>
                </a:solidFill>
                <a:latin typeface="Lato" panose="020F0502020204030203"/>
              </a:rPr>
              <a:t>CA 2021</a:t>
            </a:r>
          </a:p>
        </p:txBody>
      </p:sp>
      <p:sp>
        <p:nvSpPr>
          <p:cNvPr id="12" name="Bulle narrative : rectangle à coins arrondis 11">
            <a:extLst>
              <a:ext uri="{FF2B5EF4-FFF2-40B4-BE49-F238E27FC236}">
                <a16:creationId xmlns:a16="http://schemas.microsoft.com/office/drawing/2014/main" id="{57275FD4-2F17-4C26-9B98-EB5F9FC05A2F}"/>
              </a:ext>
            </a:extLst>
          </p:cNvPr>
          <p:cNvSpPr/>
          <p:nvPr/>
        </p:nvSpPr>
        <p:spPr>
          <a:xfrm>
            <a:off x="816746" y="1920526"/>
            <a:ext cx="1299778" cy="466949"/>
          </a:xfrm>
          <a:prstGeom prst="wedgeRoundRectCallout">
            <a:avLst>
              <a:gd name="adj1" fmla="val 72420"/>
              <a:gd name="adj2" fmla="val 20797"/>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200" b="1" dirty="0">
                <a:solidFill>
                  <a:srgbClr val="2C4588"/>
                </a:solidFill>
                <a:latin typeface="Lato" panose="020F0502020204030203"/>
              </a:rPr>
              <a:t>RAR 2021 inclus</a:t>
            </a:r>
          </a:p>
        </p:txBody>
      </p:sp>
    </p:spTree>
    <p:extLst>
      <p:ext uri="{BB962C8B-B14F-4D97-AF65-F5344CB8AC3E}">
        <p14:creationId xmlns:p14="http://schemas.microsoft.com/office/powerpoint/2010/main" val="325263121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272247" y="3302725"/>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5"/>
            </a:pPr>
            <a:r>
              <a:rPr lang="fr-FR" sz="2800" b="1" dirty="0">
                <a:solidFill>
                  <a:srgbClr val="2C4588"/>
                </a:solidFill>
                <a:effectLst>
                  <a:outerShdw blurRad="38100" dist="38100" dir="2700000" algn="tl">
                    <a:srgbClr val="000000">
                      <a:alpha val="43137"/>
                    </a:srgbClr>
                  </a:outerShdw>
                </a:effectLst>
                <a:latin typeface="Lato" panose="020F0502020204030203" pitchFamily="34" charset="0"/>
              </a:rPr>
              <a:t>Orientations budgétaires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(12)</a:t>
            </a:r>
          </a:p>
        </p:txBody>
      </p:sp>
      <p:sp>
        <p:nvSpPr>
          <p:cNvPr id="18" name="Sous-titre 2"/>
          <p:cNvSpPr txBox="1">
            <a:spLocks/>
          </p:cNvSpPr>
          <p:nvPr/>
        </p:nvSpPr>
        <p:spPr>
          <a:xfrm>
            <a:off x="736847" y="1260629"/>
            <a:ext cx="8250398" cy="4976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buClr>
                <a:srgbClr val="44781E"/>
              </a:buClr>
              <a:buSzPct val="60000"/>
            </a:pPr>
            <a:endParaRPr lang="fr-FR" sz="1400" dirty="0">
              <a:solidFill>
                <a:srgbClr val="2C4588"/>
              </a:solidFill>
              <a:latin typeface="Lato" panose="020F0502020204030203" pitchFamily="34" charset="0"/>
            </a:endParaRP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graphicFrame>
        <p:nvGraphicFramePr>
          <p:cNvPr id="10" name="Graphique 9">
            <a:extLst>
              <a:ext uri="{FF2B5EF4-FFF2-40B4-BE49-F238E27FC236}">
                <a16:creationId xmlns:a16="http://schemas.microsoft.com/office/drawing/2014/main" id="{279E6580-4BCD-4F5A-9259-BDB78E689996}"/>
              </a:ext>
            </a:extLst>
          </p:cNvPr>
          <p:cNvGraphicFramePr>
            <a:graphicFrameLocks/>
          </p:cNvGraphicFramePr>
          <p:nvPr>
            <p:extLst>
              <p:ext uri="{D42A27DB-BD31-4B8C-83A1-F6EECF244321}">
                <p14:modId xmlns:p14="http://schemas.microsoft.com/office/powerpoint/2010/main" val="353357660"/>
              </p:ext>
            </p:extLst>
          </p:nvPr>
        </p:nvGraphicFramePr>
        <p:xfrm>
          <a:off x="736846" y="1260629"/>
          <a:ext cx="8250397" cy="4976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45127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noFill/>
          <a:ln>
            <a:solidFill>
              <a:srgbClr val="44781E"/>
            </a:solidFill>
          </a:ln>
        </p:spPr>
        <p:txBody>
          <a:bodyPr>
            <a:noAutofit/>
          </a:bodyPr>
          <a:lstStyle/>
          <a:p>
            <a:pPr marL="720000" indent="-720000" algn="l">
              <a:buClr>
                <a:srgbClr val="44781E"/>
              </a:buClr>
              <a:buFont typeface="+mj-lt"/>
              <a:buAutoNum type="arabicPeriod"/>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Cadre juridique du DOB</a:t>
            </a:r>
          </a:p>
        </p:txBody>
      </p:sp>
      <p:sp>
        <p:nvSpPr>
          <p:cNvPr id="18" name="Sous-titre 2"/>
          <p:cNvSpPr txBox="1">
            <a:spLocks/>
          </p:cNvSpPr>
          <p:nvPr/>
        </p:nvSpPr>
        <p:spPr>
          <a:xfrm>
            <a:off x="736847" y="1260629"/>
            <a:ext cx="8250398" cy="4976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44781E"/>
              </a:buClr>
              <a:buSzPct val="60000"/>
            </a:pPr>
            <a:endParaRPr lang="fr-FR" sz="1600" dirty="0">
              <a:solidFill>
                <a:srgbClr val="2C4588"/>
              </a:solidFill>
              <a:latin typeface="Lato" panose="020F0502020204030203"/>
            </a:endParaRPr>
          </a:p>
          <a:p>
            <a:pPr marL="285750" lvl="0" indent="-285750" algn="just">
              <a:buClr>
                <a:srgbClr val="44781E"/>
              </a:buClr>
              <a:buFont typeface="Arial" panose="020B0604020202020204" pitchFamily="34" charset="0"/>
              <a:buChar char="•"/>
              <a:defRPr/>
            </a:pPr>
            <a:r>
              <a:rPr lang="fr-FR" sz="1600" dirty="0">
                <a:solidFill>
                  <a:srgbClr val="2C4588"/>
                </a:solidFill>
                <a:latin typeface="Lato" panose="020F0502020204030203"/>
              </a:rPr>
              <a:t>Ce débat, obligatoire pour les communes de plus de 3 500 habitants, doit avoir lieu dans les  2 mois précédents le vote du budget. Il doit normalement se tenir lors d’une séance distincte de celle du budget.</a:t>
            </a:r>
          </a:p>
          <a:p>
            <a:pPr marL="285750" lvl="0" indent="-285750" algn="l">
              <a:buClr>
                <a:srgbClr val="44781E"/>
              </a:buClr>
              <a:buFont typeface="Arial" panose="020B0604020202020204" pitchFamily="34" charset="0"/>
              <a:buChar char="•"/>
              <a:defRPr/>
            </a:pPr>
            <a:endParaRPr lang="fr-FR" sz="1600" dirty="0">
              <a:solidFill>
                <a:srgbClr val="2C4588"/>
              </a:solidFill>
              <a:latin typeface="Lato" panose="020F0502020204030203"/>
            </a:endParaRPr>
          </a:p>
          <a:p>
            <a:pPr marL="285750" lvl="0" indent="-285750" algn="l">
              <a:buClr>
                <a:srgbClr val="44781E"/>
              </a:buClr>
              <a:buFont typeface="Arial" panose="020B0604020202020204" pitchFamily="34" charset="0"/>
              <a:buChar char="•"/>
              <a:defRPr/>
            </a:pPr>
            <a:r>
              <a:rPr lang="fr-FR" sz="1600" dirty="0">
                <a:solidFill>
                  <a:srgbClr val="2C4588"/>
                </a:solidFill>
                <a:latin typeface="Lato" panose="020F0502020204030203"/>
              </a:rPr>
              <a:t>Les </a:t>
            </a:r>
            <a:r>
              <a:rPr lang="fr-FR" sz="1600" b="1" dirty="0">
                <a:solidFill>
                  <a:srgbClr val="2C4588"/>
                </a:solidFill>
                <a:latin typeface="Lato" panose="020F0502020204030203"/>
              </a:rPr>
              <a:t>objectifs</a:t>
            </a:r>
            <a:r>
              <a:rPr lang="fr-FR" sz="1600" dirty="0">
                <a:solidFill>
                  <a:srgbClr val="2C4588"/>
                </a:solidFill>
                <a:latin typeface="Lato" panose="020F0502020204030203"/>
              </a:rPr>
              <a:t> de ce débat sont : </a:t>
            </a:r>
          </a:p>
          <a:p>
            <a:pPr marL="742950" lvl="1" indent="-285750" algn="l">
              <a:buClr>
                <a:srgbClr val="44781E"/>
              </a:buClr>
              <a:buFont typeface="Wingdings" panose="05000000000000000000" pitchFamily="2" charset="2"/>
              <a:buChar char="ü"/>
              <a:defRPr/>
            </a:pPr>
            <a:r>
              <a:rPr lang="fr-FR" sz="1600" b="1" dirty="0">
                <a:solidFill>
                  <a:srgbClr val="2C4588"/>
                </a:solidFill>
                <a:latin typeface="Lato" panose="020F0502020204030203"/>
              </a:rPr>
              <a:t>Discuter</a:t>
            </a:r>
            <a:r>
              <a:rPr lang="fr-FR" sz="1600" dirty="0">
                <a:solidFill>
                  <a:srgbClr val="2C4588"/>
                </a:solidFill>
                <a:latin typeface="Lato" panose="020F0502020204030203"/>
              </a:rPr>
              <a:t> des orientations budgétaires</a:t>
            </a:r>
          </a:p>
          <a:p>
            <a:pPr marL="742950" lvl="1" indent="-285750" algn="l">
              <a:buClr>
                <a:srgbClr val="44781E"/>
              </a:buClr>
              <a:buFont typeface="Wingdings" panose="05000000000000000000" pitchFamily="2" charset="2"/>
              <a:buChar char="ü"/>
              <a:defRPr/>
            </a:pPr>
            <a:r>
              <a:rPr lang="fr-FR" sz="1600" b="1" dirty="0">
                <a:solidFill>
                  <a:srgbClr val="2C4588"/>
                </a:solidFill>
                <a:latin typeface="Lato" panose="020F0502020204030203"/>
              </a:rPr>
              <a:t>Informer</a:t>
            </a:r>
            <a:r>
              <a:rPr lang="fr-FR" sz="1600" dirty="0">
                <a:solidFill>
                  <a:srgbClr val="2C4588"/>
                </a:solidFill>
                <a:latin typeface="Lato" panose="020F0502020204030203"/>
              </a:rPr>
              <a:t> sur la situation financière</a:t>
            </a:r>
          </a:p>
          <a:p>
            <a:pPr marL="742950" lvl="1" indent="-285750" algn="l">
              <a:buClr>
                <a:srgbClr val="44781E"/>
              </a:buClr>
              <a:buFont typeface="Arial" panose="020B0604020202020204" pitchFamily="34" charset="0"/>
              <a:buChar char="•"/>
              <a:defRPr/>
            </a:pPr>
            <a:endParaRPr lang="fr-FR" sz="1600" dirty="0">
              <a:solidFill>
                <a:srgbClr val="2C4588"/>
              </a:solidFill>
              <a:latin typeface="Lato" panose="020F0502020204030203"/>
            </a:endParaRPr>
          </a:p>
          <a:p>
            <a:pPr marL="285750" lvl="0" indent="-285750" algn="l">
              <a:buClr>
                <a:srgbClr val="44781E"/>
              </a:buClr>
              <a:buFont typeface="Arial" panose="020B0604020202020204" pitchFamily="34" charset="0"/>
              <a:buChar char="•"/>
              <a:defRPr/>
            </a:pPr>
            <a:r>
              <a:rPr lang="fr-FR" sz="1600" dirty="0">
                <a:solidFill>
                  <a:srgbClr val="2C4588"/>
                </a:solidFill>
                <a:latin typeface="Lato" panose="020F0502020204030203"/>
              </a:rPr>
              <a:t>Ce débat a lieu avec la présentation du </a:t>
            </a:r>
            <a:r>
              <a:rPr lang="fr-FR" sz="1600" b="1" dirty="0">
                <a:solidFill>
                  <a:srgbClr val="2C4588"/>
                </a:solidFill>
                <a:latin typeface="Lato" panose="020F0502020204030203"/>
              </a:rPr>
              <a:t>Rapport d’Orientation Budgétaire </a:t>
            </a:r>
            <a:r>
              <a:rPr lang="fr-FR" sz="1600" dirty="0">
                <a:solidFill>
                  <a:srgbClr val="2C4588"/>
                </a:solidFill>
                <a:latin typeface="Lato" panose="020F0502020204030203"/>
              </a:rPr>
              <a:t>qui doit présenter :</a:t>
            </a:r>
          </a:p>
          <a:p>
            <a:pPr marL="742950" lvl="1" indent="-285750" algn="l">
              <a:buClr>
                <a:srgbClr val="44781E"/>
              </a:buClr>
              <a:buFont typeface="Wingdings" panose="05000000000000000000" pitchFamily="2" charset="2"/>
              <a:buChar char="ü"/>
              <a:defRPr/>
            </a:pPr>
            <a:r>
              <a:rPr lang="fr-FR" sz="1600" dirty="0">
                <a:solidFill>
                  <a:srgbClr val="2C4588"/>
                </a:solidFill>
                <a:latin typeface="Lato" panose="020F0502020204030203"/>
              </a:rPr>
              <a:t>Les orientations budgétaires : évolutions prévisionnelles de dépenses et recettes</a:t>
            </a:r>
          </a:p>
          <a:p>
            <a:pPr marL="742950" lvl="1" indent="-285750" algn="l">
              <a:buClr>
                <a:srgbClr val="44781E"/>
              </a:buClr>
              <a:buFont typeface="Wingdings" panose="05000000000000000000" pitchFamily="2" charset="2"/>
              <a:buChar char="ü"/>
              <a:defRPr/>
            </a:pPr>
            <a:r>
              <a:rPr lang="fr-FR" sz="1600" dirty="0">
                <a:solidFill>
                  <a:srgbClr val="2C4588"/>
                </a:solidFill>
                <a:latin typeface="Lato" panose="020F0502020204030203"/>
              </a:rPr>
              <a:t>Les engagements pluriannuels envisagés</a:t>
            </a:r>
          </a:p>
          <a:p>
            <a:pPr marL="742950" lvl="1" indent="-285750" algn="l">
              <a:buClr>
                <a:srgbClr val="44781E"/>
              </a:buClr>
              <a:buFont typeface="Wingdings" panose="05000000000000000000" pitchFamily="2" charset="2"/>
              <a:buChar char="ü"/>
              <a:defRPr/>
            </a:pPr>
            <a:r>
              <a:rPr lang="fr-FR" sz="1600" dirty="0">
                <a:solidFill>
                  <a:srgbClr val="2C4588"/>
                </a:solidFill>
                <a:latin typeface="Lato" panose="020F0502020204030203"/>
              </a:rPr>
              <a:t>La structure et la gestion de la dette</a:t>
            </a:r>
          </a:p>
          <a:p>
            <a:pPr marL="457200" indent="-457200" algn="just">
              <a:buClr>
                <a:srgbClr val="44781E"/>
              </a:buClr>
              <a:buSzPct val="60000"/>
              <a:buFont typeface="Wingdings" panose="05000000000000000000" pitchFamily="2" charset="2"/>
              <a:buChar char="ü"/>
            </a:pPr>
            <a:endParaRPr lang="fr-FR" sz="1600" dirty="0">
              <a:solidFill>
                <a:srgbClr val="2C4588"/>
              </a:solidFill>
              <a:latin typeface="Lato" panose="020F0502020204030203"/>
            </a:endParaRPr>
          </a:p>
          <a:p>
            <a:pPr marL="457200" indent="-457200" algn="just">
              <a:buClr>
                <a:srgbClr val="44781E"/>
              </a:buClr>
              <a:buSzPct val="60000"/>
              <a:buFont typeface="+mj-lt"/>
              <a:buAutoNum type="arabicPeriod"/>
            </a:pPr>
            <a:endParaRPr lang="fr-FR" sz="1600" dirty="0">
              <a:solidFill>
                <a:srgbClr val="2C4588"/>
              </a:solidFill>
              <a:latin typeface="Lato" panose="020F0502020204030203"/>
            </a:endParaRP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a:endParaRPr>
          </a:p>
        </p:txBody>
      </p:sp>
    </p:spTree>
    <p:extLst>
      <p:ext uri="{BB962C8B-B14F-4D97-AF65-F5344CB8AC3E}">
        <p14:creationId xmlns:p14="http://schemas.microsoft.com/office/powerpoint/2010/main" val="306384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537927" y="181068"/>
            <a:ext cx="6449318" cy="620574"/>
          </a:xfrm>
          <a:ln>
            <a:solidFill>
              <a:srgbClr val="44781E"/>
            </a:solidFill>
          </a:ln>
        </p:spPr>
        <p:txBody>
          <a:bodyPr>
            <a:noAutofit/>
          </a:bodyPr>
          <a:lstStyle/>
          <a:p>
            <a:pPr marL="742950" indent="-742950" algn="l">
              <a:buClr>
                <a:srgbClr val="44781E"/>
              </a:buClr>
              <a:buFont typeface="+mj-lt"/>
              <a:buAutoNum type="arabicPeriod" startAt="2"/>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Conjoncture économique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a:t>
            </a:r>
          </a:p>
        </p:txBody>
      </p:sp>
      <p:sp>
        <p:nvSpPr>
          <p:cNvPr id="18" name="Sous-titre 2"/>
          <p:cNvSpPr txBox="1">
            <a:spLocks/>
          </p:cNvSpPr>
          <p:nvPr/>
        </p:nvSpPr>
        <p:spPr>
          <a:xfrm>
            <a:off x="736847" y="1260629"/>
            <a:ext cx="8250398" cy="4976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a:pPr>
            <a:r>
              <a:rPr lang="fr-FR" sz="1400" b="1" dirty="0">
                <a:solidFill>
                  <a:srgbClr val="2C4588"/>
                </a:solidFill>
                <a:latin typeface="Lato" panose="020F0502020204030203" pitchFamily="34" charset="0"/>
              </a:rPr>
              <a:t>Perspectives de croissance</a:t>
            </a: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pic>
        <p:nvPicPr>
          <p:cNvPr id="1026" name="Picture 2" descr="Rexecode Perspectives décembre 2021">
            <a:extLst>
              <a:ext uri="{FF2B5EF4-FFF2-40B4-BE49-F238E27FC236}">
                <a16:creationId xmlns:a16="http://schemas.microsoft.com/office/drawing/2014/main" id="{0BB71159-346C-4338-B37A-9526C1908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72" y="2579322"/>
            <a:ext cx="7892248"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Bulle narrative : rectangle à coins arrondis 5">
            <a:extLst>
              <a:ext uri="{FF2B5EF4-FFF2-40B4-BE49-F238E27FC236}">
                <a16:creationId xmlns:a16="http://schemas.microsoft.com/office/drawing/2014/main" id="{643FCA4C-F7DE-454A-9357-141910494605}"/>
              </a:ext>
            </a:extLst>
          </p:cNvPr>
          <p:cNvSpPr/>
          <p:nvPr/>
        </p:nvSpPr>
        <p:spPr>
          <a:xfrm>
            <a:off x="5295999" y="1614903"/>
            <a:ext cx="3333096" cy="1399425"/>
          </a:xfrm>
          <a:prstGeom prst="wedgeRoundRectCallout">
            <a:avLst>
              <a:gd name="adj1" fmla="val 32554"/>
              <a:gd name="adj2" fmla="val 70034"/>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44781E"/>
              </a:buClr>
            </a:pPr>
            <a:r>
              <a:rPr lang="fr-FR" sz="1200" b="1" u="sng" dirty="0">
                <a:solidFill>
                  <a:srgbClr val="2C4588"/>
                </a:solidFill>
              </a:rPr>
              <a:t>Comparaison des croissances</a:t>
            </a:r>
          </a:p>
          <a:p>
            <a:pPr>
              <a:buClr>
                <a:srgbClr val="44781E"/>
              </a:buClr>
            </a:pPr>
            <a:endParaRPr lang="fr-FR" sz="1200" b="1" u="sng" dirty="0">
              <a:solidFill>
                <a:srgbClr val="2C4588"/>
              </a:solidFill>
            </a:endParaRPr>
          </a:p>
          <a:p>
            <a:pPr marL="171450" indent="-171450">
              <a:buClr>
                <a:srgbClr val="44781E"/>
              </a:buClr>
              <a:buFont typeface="Arial" panose="020B0604020202020204" pitchFamily="34" charset="0"/>
              <a:buChar char="•"/>
            </a:pPr>
            <a:r>
              <a:rPr lang="fr-FR" sz="1200" b="1" dirty="0">
                <a:solidFill>
                  <a:srgbClr val="2C4588"/>
                </a:solidFill>
              </a:rPr>
              <a:t>En 2020 : FR = -7,9% / Monde = -3,5%</a:t>
            </a:r>
          </a:p>
          <a:p>
            <a:pPr marL="171450" indent="-171450">
              <a:buClr>
                <a:srgbClr val="44781E"/>
              </a:buClr>
              <a:buFont typeface="Arial" panose="020B0604020202020204" pitchFamily="34" charset="0"/>
              <a:buChar char="•"/>
            </a:pPr>
            <a:r>
              <a:rPr lang="fr-FR" sz="1200" b="1" dirty="0">
                <a:solidFill>
                  <a:srgbClr val="2C4588"/>
                </a:solidFill>
              </a:rPr>
              <a:t>En 2021 : FR = 6,8% / Monde = 5,8%</a:t>
            </a:r>
          </a:p>
          <a:p>
            <a:pPr>
              <a:buClr>
                <a:srgbClr val="44781E"/>
              </a:buClr>
            </a:pPr>
            <a:endParaRPr lang="fr-FR" sz="1200" b="1" dirty="0">
              <a:solidFill>
                <a:srgbClr val="2C4588"/>
              </a:solidFill>
            </a:endParaRPr>
          </a:p>
          <a:p>
            <a:pPr marL="171450" indent="-171450">
              <a:buClr>
                <a:srgbClr val="44781E"/>
              </a:buClr>
              <a:buFont typeface="Arial" panose="020B0604020202020204" pitchFamily="34" charset="0"/>
              <a:buChar char="•"/>
            </a:pPr>
            <a:r>
              <a:rPr lang="fr-FR" sz="1200" b="1" dirty="0">
                <a:solidFill>
                  <a:srgbClr val="2C4588"/>
                </a:solidFill>
              </a:rPr>
              <a:t>Projection 2022 : FR = 3,7% / Monde = 4,1%</a:t>
            </a:r>
          </a:p>
          <a:p>
            <a:pPr marL="171450" indent="-171450">
              <a:buClr>
                <a:srgbClr val="44781E"/>
              </a:buClr>
              <a:buFont typeface="Arial" panose="020B0604020202020204" pitchFamily="34" charset="0"/>
              <a:buChar char="•"/>
            </a:pPr>
            <a:r>
              <a:rPr lang="fr-FR" sz="1200" b="1" dirty="0">
                <a:solidFill>
                  <a:srgbClr val="2C4588"/>
                </a:solidFill>
              </a:rPr>
              <a:t>Projection 2023 : FR = 0,7% / Monde = 3%</a:t>
            </a:r>
          </a:p>
        </p:txBody>
      </p:sp>
    </p:spTree>
    <p:extLst>
      <p:ext uri="{BB962C8B-B14F-4D97-AF65-F5344CB8AC3E}">
        <p14:creationId xmlns:p14="http://schemas.microsoft.com/office/powerpoint/2010/main" val="41755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556588" y="181068"/>
            <a:ext cx="6430657" cy="620574"/>
          </a:xfrm>
          <a:ln>
            <a:solidFill>
              <a:srgbClr val="44781E"/>
            </a:solidFill>
          </a:ln>
        </p:spPr>
        <p:txBody>
          <a:bodyPr>
            <a:noAutofit/>
          </a:bodyPr>
          <a:lstStyle/>
          <a:p>
            <a:pPr marL="742950" indent="-742950" algn="l">
              <a:buClr>
                <a:srgbClr val="44781E"/>
              </a:buClr>
              <a:buFont typeface="+mj-lt"/>
              <a:buAutoNum type="arabicPeriod" startAt="2"/>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Conjoncture économique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(2)</a:t>
            </a:r>
          </a:p>
        </p:txBody>
      </p:sp>
      <p:sp>
        <p:nvSpPr>
          <p:cNvPr id="18" name="Sous-titre 2"/>
          <p:cNvSpPr txBox="1">
            <a:spLocks/>
          </p:cNvSpPr>
          <p:nvPr/>
        </p:nvSpPr>
        <p:spPr>
          <a:xfrm>
            <a:off x="736847" y="1260630"/>
            <a:ext cx="8250398" cy="36043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2"/>
            </a:pPr>
            <a:r>
              <a:rPr lang="fr-FR" sz="1400" b="1" dirty="0">
                <a:solidFill>
                  <a:srgbClr val="2C4588"/>
                </a:solidFill>
                <a:latin typeface="Lato" panose="020F0502020204030203"/>
              </a:rPr>
              <a:t>Incertitudes sur le plan économique</a:t>
            </a:r>
            <a:endParaRPr lang="fr-FR" sz="1400" dirty="0">
              <a:solidFill>
                <a:srgbClr val="2C4588"/>
              </a:solidFill>
              <a:latin typeface="Lato" panose="020F0502020204030203"/>
            </a:endParaRPr>
          </a:p>
          <a:p>
            <a:pPr marL="742950" lvl="1" indent="-285750" algn="l">
              <a:lnSpc>
                <a:spcPct val="100000"/>
              </a:lnSpc>
              <a:spcBef>
                <a:spcPts val="800"/>
              </a:spcBef>
              <a:spcAft>
                <a:spcPts val="800"/>
              </a:spcAft>
              <a:buClr>
                <a:srgbClr val="44781E"/>
              </a:buClr>
              <a:buSzPct val="100000"/>
              <a:buFont typeface="Courier New" panose="02070309020205020404" pitchFamily="49" charset="0"/>
              <a:buChar char="o"/>
            </a:pPr>
            <a:endParaRPr lang="fr-FR" sz="1400" dirty="0">
              <a:solidFill>
                <a:srgbClr val="2C4588"/>
              </a:solidFill>
              <a:latin typeface="Lato" panose="020F0502020204030203"/>
            </a:endParaRPr>
          </a:p>
          <a:p>
            <a:pPr marL="285750" indent="-285750" algn="l">
              <a:lnSpc>
                <a:spcPct val="100000"/>
              </a:lnSpc>
              <a:spcBef>
                <a:spcPts val="1200"/>
              </a:spcBef>
              <a:spcAft>
                <a:spcPts val="1200"/>
              </a:spcAft>
              <a:buClr>
                <a:srgbClr val="44781E"/>
              </a:buClr>
              <a:buSzPct val="100000"/>
              <a:buFont typeface="Arial" panose="020B0604020202020204" pitchFamily="34" charset="0"/>
              <a:buChar char="•"/>
            </a:pPr>
            <a:r>
              <a:rPr lang="fr-FR" sz="1400" dirty="0">
                <a:solidFill>
                  <a:srgbClr val="2C4588"/>
                </a:solidFill>
                <a:latin typeface="Lato" panose="020F0502020204030203"/>
              </a:rPr>
              <a:t>Prolongement et ampleur de la crise sanitaire</a:t>
            </a:r>
          </a:p>
          <a:p>
            <a:pPr marL="285750" indent="-285750" algn="l">
              <a:lnSpc>
                <a:spcPct val="100000"/>
              </a:lnSpc>
              <a:spcBef>
                <a:spcPts val="1200"/>
              </a:spcBef>
              <a:spcAft>
                <a:spcPts val="1200"/>
              </a:spcAft>
              <a:buClr>
                <a:srgbClr val="44781E"/>
              </a:buClr>
              <a:buSzPct val="100000"/>
              <a:buFont typeface="Arial" panose="020B0604020202020204" pitchFamily="34" charset="0"/>
              <a:buChar char="•"/>
            </a:pPr>
            <a:r>
              <a:rPr lang="fr-FR" sz="1400" dirty="0">
                <a:solidFill>
                  <a:srgbClr val="2C4588"/>
                </a:solidFill>
                <a:latin typeface="Lato" panose="020F0502020204030203"/>
              </a:rPr>
              <a:t>Choix de l’investissement de l’épargne des ménages</a:t>
            </a:r>
          </a:p>
          <a:p>
            <a:pPr marL="285750" indent="-285750" algn="l">
              <a:lnSpc>
                <a:spcPct val="100000"/>
              </a:lnSpc>
              <a:spcBef>
                <a:spcPts val="1200"/>
              </a:spcBef>
              <a:buClr>
                <a:srgbClr val="44781E"/>
              </a:buClr>
              <a:buSzPct val="100000"/>
              <a:buFont typeface="Arial" panose="020B0604020202020204" pitchFamily="34" charset="0"/>
              <a:buChar char="•"/>
            </a:pPr>
            <a:r>
              <a:rPr lang="fr-FR" sz="1400" dirty="0">
                <a:solidFill>
                  <a:srgbClr val="2C4588"/>
                </a:solidFill>
                <a:latin typeface="Lato" panose="020F0502020204030203"/>
              </a:rPr>
              <a:t>Orientation des politiques budgétaire et monétaire </a:t>
            </a:r>
          </a:p>
          <a:p>
            <a:pPr algn="l">
              <a:lnSpc>
                <a:spcPct val="100000"/>
              </a:lnSpc>
              <a:spcBef>
                <a:spcPts val="0"/>
              </a:spcBef>
              <a:spcAft>
                <a:spcPts val="1200"/>
              </a:spcAft>
              <a:buClr>
                <a:srgbClr val="44781E"/>
              </a:buClr>
              <a:buSzPct val="100000"/>
            </a:pPr>
            <a:r>
              <a:rPr lang="fr-FR" sz="1400" dirty="0">
                <a:solidFill>
                  <a:srgbClr val="2C4588"/>
                </a:solidFill>
                <a:latin typeface="Lato" panose="020F0502020204030203"/>
              </a:rPr>
              <a:t>      (gestion des déficits des comptes publics)</a:t>
            </a:r>
          </a:p>
          <a:p>
            <a:pPr marL="285750" indent="-285750" algn="l">
              <a:lnSpc>
                <a:spcPct val="100000"/>
              </a:lnSpc>
              <a:spcBef>
                <a:spcPts val="1200"/>
              </a:spcBef>
              <a:spcAft>
                <a:spcPts val="1200"/>
              </a:spcAft>
              <a:buClr>
                <a:srgbClr val="44781E"/>
              </a:buClr>
              <a:buSzPct val="100000"/>
              <a:buFont typeface="Arial" panose="020B0604020202020204" pitchFamily="34" charset="0"/>
              <a:buChar char="•"/>
            </a:pPr>
            <a:r>
              <a:rPr lang="fr-FR" sz="1400" dirty="0">
                <a:solidFill>
                  <a:srgbClr val="2C4588"/>
                </a:solidFill>
                <a:latin typeface="Lato" panose="020F0502020204030203"/>
              </a:rPr>
              <a:t>Anticipations des marchés financiers</a:t>
            </a:r>
          </a:p>
          <a:p>
            <a:pPr marL="285750" indent="-285750" algn="l">
              <a:lnSpc>
                <a:spcPct val="100000"/>
              </a:lnSpc>
              <a:spcBef>
                <a:spcPts val="1200"/>
              </a:spcBef>
              <a:spcAft>
                <a:spcPts val="1200"/>
              </a:spcAft>
              <a:buClr>
                <a:srgbClr val="44781E"/>
              </a:buClr>
              <a:buSzPct val="100000"/>
              <a:buFont typeface="Arial" panose="020B0604020202020204" pitchFamily="34" charset="0"/>
              <a:buChar char="•"/>
            </a:pPr>
            <a:r>
              <a:rPr lang="fr-FR" sz="1400" dirty="0">
                <a:solidFill>
                  <a:srgbClr val="2C4588"/>
                </a:solidFill>
                <a:latin typeface="Lato" panose="020F0502020204030203"/>
              </a:rPr>
              <a:t>Adéquation de l’offre et de la demande de biens et de services</a:t>
            </a:r>
          </a:p>
        </p:txBody>
      </p:sp>
      <p:sp>
        <p:nvSpPr>
          <p:cNvPr id="6" name="Accolade fermante 5">
            <a:extLst>
              <a:ext uri="{FF2B5EF4-FFF2-40B4-BE49-F238E27FC236}">
                <a16:creationId xmlns:a16="http://schemas.microsoft.com/office/drawing/2014/main" id="{A71EC31A-E126-458B-BBAA-2C348E92EAAD}"/>
              </a:ext>
            </a:extLst>
          </p:cNvPr>
          <p:cNvSpPr/>
          <p:nvPr/>
        </p:nvSpPr>
        <p:spPr>
          <a:xfrm>
            <a:off x="6134469" y="1959112"/>
            <a:ext cx="301841" cy="2583402"/>
          </a:xfrm>
          <a:prstGeom prst="rightBrace">
            <a:avLst>
              <a:gd name="adj1" fmla="val 123039"/>
              <a:gd name="adj2" fmla="val 50000"/>
            </a:avLst>
          </a:prstGeom>
          <a:ln>
            <a:solidFill>
              <a:srgbClr val="44781E"/>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
        <p:nvSpPr>
          <p:cNvPr id="9" name="Bulle narrative : rectangle à coins arrondis 8">
            <a:extLst>
              <a:ext uri="{FF2B5EF4-FFF2-40B4-BE49-F238E27FC236}">
                <a16:creationId xmlns:a16="http://schemas.microsoft.com/office/drawing/2014/main" id="{21FDF256-BC08-445C-B849-0AF511C97DC3}"/>
              </a:ext>
            </a:extLst>
          </p:cNvPr>
          <p:cNvSpPr/>
          <p:nvPr/>
        </p:nvSpPr>
        <p:spPr>
          <a:xfrm>
            <a:off x="6763850" y="1833839"/>
            <a:ext cx="1989533" cy="2457915"/>
          </a:xfrm>
          <a:prstGeom prst="wedgeRoundRectCallout">
            <a:avLst>
              <a:gd name="adj1" fmla="val -58645"/>
              <a:gd name="adj2" fmla="val 8811"/>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500" b="1" dirty="0">
                <a:solidFill>
                  <a:srgbClr val="2C4588"/>
                </a:solidFill>
                <a:latin typeface="Lato" panose="020F0502020204030203"/>
              </a:rPr>
              <a:t>Risque d’inflation conjoncturelle sans dérapage durable</a:t>
            </a:r>
          </a:p>
        </p:txBody>
      </p:sp>
    </p:spTree>
    <p:extLst>
      <p:ext uri="{BB962C8B-B14F-4D97-AF65-F5344CB8AC3E}">
        <p14:creationId xmlns:p14="http://schemas.microsoft.com/office/powerpoint/2010/main" val="175756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Sous-titre 2"/>
          <p:cNvSpPr txBox="1">
            <a:spLocks/>
          </p:cNvSpPr>
          <p:nvPr/>
        </p:nvSpPr>
        <p:spPr>
          <a:xfrm>
            <a:off x="736847" y="1260629"/>
            <a:ext cx="8250398" cy="4976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startAt="3"/>
            </a:pPr>
            <a:r>
              <a:rPr lang="fr-FR" sz="1400" b="1" dirty="0">
                <a:solidFill>
                  <a:srgbClr val="2C4588"/>
                </a:solidFill>
                <a:latin typeface="Lato" panose="020F0502020204030203" pitchFamily="34" charset="0"/>
              </a:rPr>
              <a:t>Scénario pour 2022 et 2023</a:t>
            </a:r>
          </a:p>
          <a:p>
            <a:pPr marL="457200" indent="-457200" algn="just">
              <a:buClr>
                <a:srgbClr val="44781E"/>
              </a:buClr>
              <a:buSzPct val="60000"/>
              <a:buFont typeface="+mj-lt"/>
              <a:buAutoNum type="arabicPeriod"/>
            </a:pPr>
            <a:endParaRPr lang="fr-FR" sz="1400" dirty="0">
              <a:solidFill>
                <a:srgbClr val="2C4588"/>
              </a:solidFill>
              <a:latin typeface="Lato" panose="020F0502020204030203" pitchFamily="34" charset="0"/>
            </a:endParaRPr>
          </a:p>
          <a:p>
            <a:pPr marL="800100" lvl="1" indent="-342900" algn="just">
              <a:buClr>
                <a:srgbClr val="44781E"/>
              </a:buClr>
              <a:buSzPct val="60000"/>
              <a:buFont typeface="+mj-lt"/>
              <a:buAutoNum type="alphaLcPeriod"/>
            </a:pPr>
            <a:endParaRPr lang="fr-FR" sz="1400" dirty="0">
              <a:solidFill>
                <a:srgbClr val="2C4588"/>
              </a:solidFill>
              <a:latin typeface="Lato" panose="020F0502020204030203" pitchFamily="34" charset="0"/>
            </a:endParaRPr>
          </a:p>
        </p:txBody>
      </p:sp>
      <p:sp>
        <p:nvSpPr>
          <p:cNvPr id="10" name="Titre 1">
            <a:extLst>
              <a:ext uri="{FF2B5EF4-FFF2-40B4-BE49-F238E27FC236}">
                <a16:creationId xmlns:a16="http://schemas.microsoft.com/office/drawing/2014/main" id="{E533F7C1-6596-4246-8584-1CB90AC8680B}"/>
              </a:ext>
            </a:extLst>
          </p:cNvPr>
          <p:cNvSpPr txBox="1">
            <a:spLocks/>
          </p:cNvSpPr>
          <p:nvPr/>
        </p:nvSpPr>
        <p:spPr>
          <a:xfrm>
            <a:off x="2575249" y="139114"/>
            <a:ext cx="6411996" cy="620574"/>
          </a:xfrm>
          <a:prstGeom prst="rect">
            <a:avLst/>
          </a:prstGeom>
          <a:ln>
            <a:solidFill>
              <a:srgbClr val="44781E"/>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42950" indent="-742950" algn="l">
              <a:buClr>
                <a:srgbClr val="44781E"/>
              </a:buClr>
              <a:buFont typeface="+mj-lt"/>
              <a:buAutoNum type="arabicPeriod" startAt="2"/>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Conjoncture économique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(3)</a:t>
            </a:r>
          </a:p>
        </p:txBody>
      </p:sp>
      <p:graphicFrame>
        <p:nvGraphicFramePr>
          <p:cNvPr id="3" name="Diagramme 2">
            <a:extLst>
              <a:ext uri="{FF2B5EF4-FFF2-40B4-BE49-F238E27FC236}">
                <a16:creationId xmlns:a16="http://schemas.microsoft.com/office/drawing/2014/main" id="{C0CCD3AE-31A5-4EA1-9065-D66063BEF26C}"/>
              </a:ext>
            </a:extLst>
          </p:cNvPr>
          <p:cNvGraphicFramePr/>
          <p:nvPr>
            <p:extLst>
              <p:ext uri="{D42A27DB-BD31-4B8C-83A1-F6EECF244321}">
                <p14:modId xmlns:p14="http://schemas.microsoft.com/office/powerpoint/2010/main" val="3977994032"/>
              </p:ext>
            </p:extLst>
          </p:nvPr>
        </p:nvGraphicFramePr>
        <p:xfrm>
          <a:off x="736847" y="1589104"/>
          <a:ext cx="8250398" cy="4777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Bulle narrative : rectangle à coins arrondis 1">
            <a:extLst>
              <a:ext uri="{FF2B5EF4-FFF2-40B4-BE49-F238E27FC236}">
                <a16:creationId xmlns:a16="http://schemas.microsoft.com/office/drawing/2014/main" id="{7B43C2E5-229F-4770-88D3-5ABBA1CE7338}"/>
              </a:ext>
            </a:extLst>
          </p:cNvPr>
          <p:cNvSpPr/>
          <p:nvPr/>
        </p:nvSpPr>
        <p:spPr>
          <a:xfrm>
            <a:off x="5897160" y="894670"/>
            <a:ext cx="2740813" cy="1340685"/>
          </a:xfrm>
          <a:prstGeom prst="wedgeRoundRectCallout">
            <a:avLst>
              <a:gd name="adj1" fmla="val -45110"/>
              <a:gd name="adj2" fmla="val 53700"/>
              <a:gd name="adj3" fmla="val 16667"/>
            </a:avLst>
          </a:prstGeom>
          <a:solidFill>
            <a:schemeClr val="bg1"/>
          </a:solidFill>
          <a:ln>
            <a:solidFill>
              <a:srgbClr val="4478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Clr>
                <a:srgbClr val="44781E"/>
              </a:buClr>
              <a:buFont typeface="Arial" panose="020B0604020202020204" pitchFamily="34" charset="0"/>
              <a:buChar char="•"/>
            </a:pPr>
            <a:r>
              <a:rPr lang="fr-FR" sz="1100" b="1" dirty="0">
                <a:solidFill>
                  <a:srgbClr val="2C4588"/>
                </a:solidFill>
                <a:latin typeface="Lato" panose="020F0502020204030203"/>
              </a:rPr>
              <a:t>Mesures progressives d’assainissement des finances publiques</a:t>
            </a:r>
          </a:p>
          <a:p>
            <a:pPr marL="285750" indent="-285750">
              <a:buClr>
                <a:srgbClr val="44781E"/>
              </a:buClr>
              <a:buFont typeface="Arial" panose="020B0604020202020204" pitchFamily="34" charset="0"/>
              <a:buChar char="•"/>
            </a:pPr>
            <a:r>
              <a:rPr lang="fr-FR" sz="1100" b="1" dirty="0">
                <a:solidFill>
                  <a:srgbClr val="2C4588"/>
                </a:solidFill>
                <a:latin typeface="Lato" panose="020F0502020204030203"/>
              </a:rPr>
              <a:t>Resserrement des politiques monétaires (hausse des taux d’intérêt)</a:t>
            </a:r>
          </a:p>
        </p:txBody>
      </p:sp>
      <p:sp>
        <p:nvSpPr>
          <p:cNvPr id="6" name="Accolade fermante 5">
            <a:extLst>
              <a:ext uri="{FF2B5EF4-FFF2-40B4-BE49-F238E27FC236}">
                <a16:creationId xmlns:a16="http://schemas.microsoft.com/office/drawing/2014/main" id="{D1DC3EA5-7E6B-4820-B18E-5243F5475C26}"/>
              </a:ext>
            </a:extLst>
          </p:cNvPr>
          <p:cNvSpPr/>
          <p:nvPr/>
        </p:nvSpPr>
        <p:spPr>
          <a:xfrm rot="16725993">
            <a:off x="5746371" y="1190501"/>
            <a:ext cx="301578" cy="2528218"/>
          </a:xfrm>
          <a:prstGeom prst="rightBrace">
            <a:avLst>
              <a:gd name="adj1" fmla="val 8333"/>
              <a:gd name="adj2" fmla="val 52591"/>
            </a:avLst>
          </a:prstGeom>
          <a:ln>
            <a:solidFill>
              <a:srgbClr val="4478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4798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528596" y="181068"/>
            <a:ext cx="6458649" cy="620574"/>
          </a:xfrm>
          <a:ln>
            <a:solidFill>
              <a:srgbClr val="44781E"/>
            </a:solidFill>
          </a:ln>
        </p:spPr>
        <p:txBody>
          <a:bodyPr>
            <a:noAutofit/>
          </a:bodyPr>
          <a:lstStyle/>
          <a:p>
            <a:pPr marL="742950" indent="-742950" algn="l">
              <a:buClr>
                <a:srgbClr val="44781E"/>
              </a:buClr>
              <a:buFont typeface="+mj-lt"/>
              <a:buAutoNum type="arabicPeriod" startAt="2"/>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Conjoncture économique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(4)</a:t>
            </a:r>
          </a:p>
        </p:txBody>
      </p:sp>
      <p:pic>
        <p:nvPicPr>
          <p:cNvPr id="1028" name="Picture 4">
            <a:extLst>
              <a:ext uri="{FF2B5EF4-FFF2-40B4-BE49-F238E27FC236}">
                <a16:creationId xmlns:a16="http://schemas.microsoft.com/office/drawing/2014/main" id="{0A5B16BB-46A4-4493-8AEE-2AAD78A26D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09" y="2218007"/>
            <a:ext cx="4185355" cy="3149676"/>
          </a:xfrm>
          <a:prstGeom prst="rect">
            <a:avLst/>
          </a:prstGeom>
          <a:noFill/>
          <a:ln>
            <a:solidFill>
              <a:srgbClr val="44781E"/>
            </a:solidFill>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6169373-7318-4EE2-B531-B30CBD15495E}"/>
              </a:ext>
            </a:extLst>
          </p:cNvPr>
          <p:cNvSpPr txBox="1"/>
          <p:nvPr/>
        </p:nvSpPr>
        <p:spPr>
          <a:xfrm>
            <a:off x="599709" y="1935585"/>
            <a:ext cx="4765771" cy="261610"/>
          </a:xfrm>
          <a:prstGeom prst="rect">
            <a:avLst/>
          </a:prstGeom>
          <a:noFill/>
        </p:spPr>
        <p:txBody>
          <a:bodyPr wrap="square" rtlCol="0">
            <a:spAutoFit/>
          </a:bodyPr>
          <a:lstStyle/>
          <a:p>
            <a:r>
              <a:rPr lang="fr-FR" sz="1100" b="1" i="1" u="sng" dirty="0">
                <a:solidFill>
                  <a:srgbClr val="2C4588"/>
                </a:solidFill>
              </a:rPr>
              <a:t>Evolution des dépenses et des recettes de l’Etat français (source INSEE)</a:t>
            </a:r>
          </a:p>
        </p:txBody>
      </p:sp>
      <p:sp>
        <p:nvSpPr>
          <p:cNvPr id="14" name="ZoneTexte 13">
            <a:extLst>
              <a:ext uri="{FF2B5EF4-FFF2-40B4-BE49-F238E27FC236}">
                <a16:creationId xmlns:a16="http://schemas.microsoft.com/office/drawing/2014/main" id="{B0424C3B-AA0F-4697-9265-F57A89A6C9CC}"/>
              </a:ext>
            </a:extLst>
          </p:cNvPr>
          <p:cNvSpPr txBox="1"/>
          <p:nvPr/>
        </p:nvSpPr>
        <p:spPr>
          <a:xfrm>
            <a:off x="4907683" y="1935585"/>
            <a:ext cx="3810830" cy="261610"/>
          </a:xfrm>
          <a:prstGeom prst="rect">
            <a:avLst/>
          </a:prstGeom>
          <a:noFill/>
        </p:spPr>
        <p:txBody>
          <a:bodyPr wrap="square" rtlCol="0">
            <a:spAutoFit/>
          </a:bodyPr>
          <a:lstStyle/>
          <a:p>
            <a:r>
              <a:rPr lang="fr-FR" sz="1100" b="1" i="1" u="sng" dirty="0">
                <a:solidFill>
                  <a:srgbClr val="2C4588"/>
                </a:solidFill>
              </a:rPr>
              <a:t>Evolution des prélèvements sociaux en France (source INSEE)</a:t>
            </a:r>
          </a:p>
        </p:txBody>
      </p:sp>
      <p:sp>
        <p:nvSpPr>
          <p:cNvPr id="3" name="ZoneTexte 2">
            <a:extLst>
              <a:ext uri="{FF2B5EF4-FFF2-40B4-BE49-F238E27FC236}">
                <a16:creationId xmlns:a16="http://schemas.microsoft.com/office/drawing/2014/main" id="{A29233A8-6E51-4571-98DE-F4FA4350FB5B}"/>
              </a:ext>
            </a:extLst>
          </p:cNvPr>
          <p:cNvSpPr txBox="1"/>
          <p:nvPr/>
        </p:nvSpPr>
        <p:spPr>
          <a:xfrm>
            <a:off x="599709" y="1287262"/>
            <a:ext cx="4474346" cy="286232"/>
          </a:xfrm>
          <a:prstGeom prst="rect">
            <a:avLst/>
          </a:prstGeom>
          <a:noFill/>
        </p:spPr>
        <p:txBody>
          <a:bodyPr wrap="square" rtlCol="0">
            <a:spAutoFit/>
          </a:bodyPr>
          <a:lstStyle/>
          <a:p>
            <a:pPr marL="342900" indent="-342900" algn="just">
              <a:lnSpc>
                <a:spcPct val="90000"/>
              </a:lnSpc>
              <a:spcBef>
                <a:spcPts val="1000"/>
              </a:spcBef>
              <a:buClr>
                <a:srgbClr val="44781E"/>
              </a:buClr>
              <a:buSzPct val="100000"/>
              <a:buFont typeface="+mj-lt"/>
              <a:buAutoNum type="alphaLcPeriod" startAt="4"/>
            </a:pPr>
            <a:r>
              <a:rPr lang="fr-FR" sz="1400" b="1" dirty="0">
                <a:solidFill>
                  <a:srgbClr val="2C4588"/>
                </a:solidFill>
                <a:latin typeface="Lato" panose="020F0502020204030203" pitchFamily="34" charset="0"/>
              </a:rPr>
              <a:t>Situation des finances publiques de l’Etat </a:t>
            </a:r>
          </a:p>
        </p:txBody>
      </p:sp>
      <p:sp>
        <p:nvSpPr>
          <p:cNvPr id="8" name="ZoneTexte 7">
            <a:extLst>
              <a:ext uri="{FF2B5EF4-FFF2-40B4-BE49-F238E27FC236}">
                <a16:creationId xmlns:a16="http://schemas.microsoft.com/office/drawing/2014/main" id="{2E459846-308F-40AC-8ECA-ED479A42FC14}"/>
              </a:ext>
            </a:extLst>
          </p:cNvPr>
          <p:cNvSpPr txBox="1"/>
          <p:nvPr/>
        </p:nvSpPr>
        <p:spPr>
          <a:xfrm>
            <a:off x="599709" y="5693261"/>
            <a:ext cx="8464392" cy="692497"/>
          </a:xfrm>
          <a:prstGeom prst="rect">
            <a:avLst/>
          </a:prstGeom>
          <a:noFill/>
          <a:ln>
            <a:solidFill>
              <a:srgbClr val="44781E"/>
            </a:solidFill>
          </a:ln>
        </p:spPr>
        <p:txBody>
          <a:bodyPr wrap="square" rtlCol="0">
            <a:spAutoFit/>
          </a:bodyPr>
          <a:lstStyle/>
          <a:p>
            <a:pPr marL="285750" indent="-285750">
              <a:buClr>
                <a:srgbClr val="44781E"/>
              </a:buClr>
              <a:buFont typeface="Arial" panose="020B0604020202020204" pitchFamily="34" charset="0"/>
              <a:buChar char="•"/>
            </a:pPr>
            <a:r>
              <a:rPr lang="fr-FR" sz="1250" b="1" dirty="0">
                <a:solidFill>
                  <a:srgbClr val="2C4588"/>
                </a:solidFill>
                <a:latin typeface="Lato" panose="020F0502020204030203"/>
              </a:rPr>
              <a:t>La France est en situation de déficit structurel depuis la crise du pétrole de 1973 (Déficit 2020 : 210 Md€)</a:t>
            </a:r>
          </a:p>
          <a:p>
            <a:pPr marL="285750" indent="-285750">
              <a:buClr>
                <a:srgbClr val="44781E"/>
              </a:buClr>
              <a:buFont typeface="Arial" panose="020B0604020202020204" pitchFamily="34" charset="0"/>
              <a:buChar char="•"/>
            </a:pPr>
            <a:r>
              <a:rPr lang="fr-FR" sz="1250" b="1" dirty="0">
                <a:solidFill>
                  <a:srgbClr val="2C4588"/>
                </a:solidFill>
                <a:latin typeface="Lato" panose="020F0502020204030203"/>
              </a:rPr>
              <a:t>La crise sanitaire accentue ce phénomène et creuse le déficit (financé par l’endettement)</a:t>
            </a:r>
          </a:p>
          <a:p>
            <a:pPr marL="285750" indent="-285750">
              <a:buClr>
                <a:srgbClr val="44781E"/>
              </a:buClr>
              <a:buFont typeface="Arial" panose="020B0604020202020204" pitchFamily="34" charset="0"/>
              <a:buChar char="•"/>
            </a:pPr>
            <a:r>
              <a:rPr lang="fr-FR" sz="1250" b="1" dirty="0">
                <a:solidFill>
                  <a:srgbClr val="2C4588"/>
                </a:solidFill>
                <a:latin typeface="Lato" panose="020F0502020204030203"/>
              </a:rPr>
              <a:t>Dette de l’Etat français à fin 2020 est de 2’650 Md€ (Rappel du PIB 2020 : 2’603 Md€)</a:t>
            </a:r>
          </a:p>
        </p:txBody>
      </p:sp>
      <p:graphicFrame>
        <p:nvGraphicFramePr>
          <p:cNvPr id="17" name="Graphique 16">
            <a:extLst>
              <a:ext uri="{FF2B5EF4-FFF2-40B4-BE49-F238E27FC236}">
                <a16:creationId xmlns:a16="http://schemas.microsoft.com/office/drawing/2014/main" id="{113F4556-8E9B-4A34-BB30-E350A73D42EC}"/>
              </a:ext>
            </a:extLst>
          </p:cNvPr>
          <p:cNvGraphicFramePr>
            <a:graphicFrameLocks/>
          </p:cNvGraphicFramePr>
          <p:nvPr>
            <p:extLst>
              <p:ext uri="{D42A27DB-BD31-4B8C-83A1-F6EECF244321}">
                <p14:modId xmlns:p14="http://schemas.microsoft.com/office/powerpoint/2010/main" val="2151351208"/>
              </p:ext>
            </p:extLst>
          </p:nvPr>
        </p:nvGraphicFramePr>
        <p:xfrm>
          <a:off x="4975465" y="2218006"/>
          <a:ext cx="4011780" cy="3149675"/>
        </p:xfrm>
        <a:graphic>
          <a:graphicData uri="http://schemas.openxmlformats.org/drawingml/2006/chart">
            <c:chart xmlns:c="http://schemas.openxmlformats.org/drawingml/2006/chart" xmlns:r="http://schemas.openxmlformats.org/officeDocument/2006/relationships" r:id="rId5"/>
          </a:graphicData>
        </a:graphic>
      </p:graphicFrame>
      <p:sp>
        <p:nvSpPr>
          <p:cNvPr id="6" name="ZoneTexte 5">
            <a:extLst>
              <a:ext uri="{FF2B5EF4-FFF2-40B4-BE49-F238E27FC236}">
                <a16:creationId xmlns:a16="http://schemas.microsoft.com/office/drawing/2014/main" id="{4E87987C-15F4-4F3F-9718-E724B14B0AF9}"/>
              </a:ext>
            </a:extLst>
          </p:cNvPr>
          <p:cNvSpPr txBox="1"/>
          <p:nvPr/>
        </p:nvSpPr>
        <p:spPr>
          <a:xfrm>
            <a:off x="5282964" y="2418870"/>
            <a:ext cx="949911" cy="261610"/>
          </a:xfrm>
          <a:prstGeom prst="rect">
            <a:avLst/>
          </a:prstGeom>
          <a:noFill/>
        </p:spPr>
        <p:txBody>
          <a:bodyPr wrap="square" rtlCol="0">
            <a:spAutoFit/>
          </a:bodyPr>
          <a:lstStyle/>
          <a:p>
            <a:r>
              <a:rPr lang="fr-FR" sz="1100" dirty="0">
                <a:solidFill>
                  <a:schemeClr val="bg2">
                    <a:lumMod val="50000"/>
                  </a:schemeClr>
                </a:solidFill>
              </a:rPr>
              <a:t>en % du PIB</a:t>
            </a:r>
          </a:p>
        </p:txBody>
      </p:sp>
      <p:sp>
        <p:nvSpPr>
          <p:cNvPr id="9" name="Bulle narrative : rectangle à coins arrondis 8">
            <a:extLst>
              <a:ext uri="{FF2B5EF4-FFF2-40B4-BE49-F238E27FC236}">
                <a16:creationId xmlns:a16="http://schemas.microsoft.com/office/drawing/2014/main" id="{85484A21-13DF-497C-B917-E9D6F7C33E72}"/>
              </a:ext>
            </a:extLst>
          </p:cNvPr>
          <p:cNvSpPr/>
          <p:nvPr/>
        </p:nvSpPr>
        <p:spPr>
          <a:xfrm>
            <a:off x="7380855" y="3227380"/>
            <a:ext cx="1606390" cy="386179"/>
          </a:xfrm>
          <a:prstGeom prst="wedgeRoundRectCallout">
            <a:avLst>
              <a:gd name="adj1" fmla="val 39800"/>
              <a:gd name="adj2" fmla="val -119159"/>
              <a:gd name="adj3" fmla="val 16667"/>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bg1"/>
                </a:solidFill>
              </a:rPr>
              <a:t>Taux de 44,5% en 2020</a:t>
            </a:r>
          </a:p>
        </p:txBody>
      </p:sp>
    </p:spTree>
    <p:extLst>
      <p:ext uri="{BB962C8B-B14F-4D97-AF65-F5344CB8AC3E}">
        <p14:creationId xmlns:p14="http://schemas.microsoft.com/office/powerpoint/2010/main" val="303533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3"/>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Loi de finance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(1)</a:t>
            </a:r>
          </a:p>
        </p:txBody>
      </p:sp>
      <p:sp>
        <p:nvSpPr>
          <p:cNvPr id="18" name="Sous-titre 2"/>
          <p:cNvSpPr txBox="1">
            <a:spLocks/>
          </p:cNvSpPr>
          <p:nvPr/>
        </p:nvSpPr>
        <p:spPr>
          <a:xfrm>
            <a:off x="639193" y="1154098"/>
            <a:ext cx="8348052" cy="20118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44781E"/>
              </a:buClr>
              <a:buSzPct val="100000"/>
              <a:buFont typeface="+mj-lt"/>
              <a:buAutoNum type="alphaLcPeriod"/>
            </a:pPr>
            <a:r>
              <a:rPr lang="fr-FR" sz="1400" b="1" dirty="0">
                <a:solidFill>
                  <a:srgbClr val="2C4588"/>
                </a:solidFill>
                <a:latin typeface="Lato" panose="020F0502020204030203" pitchFamily="34" charset="0"/>
              </a:rPr>
              <a:t>Principales mesures pour les collectivités territoriales</a:t>
            </a:r>
          </a:p>
          <a:p>
            <a:pPr marL="742950" lvl="1" indent="-285750" algn="l">
              <a:lnSpc>
                <a:spcPct val="100000"/>
              </a:lnSpc>
              <a:spcBef>
                <a:spcPts val="1200"/>
              </a:spcBef>
              <a:spcAft>
                <a:spcPts val="1200"/>
              </a:spcAft>
              <a:buClr>
                <a:srgbClr val="44781E"/>
              </a:buClr>
              <a:buSzPct val="100000"/>
              <a:buFont typeface="Courier New" panose="02070309020205020404" pitchFamily="49" charset="0"/>
              <a:buChar char="o"/>
            </a:pPr>
            <a:r>
              <a:rPr lang="fr-FR" sz="1400" dirty="0">
                <a:solidFill>
                  <a:srgbClr val="2C4588"/>
                </a:solidFill>
                <a:latin typeface="Lato" panose="020F0502020204030203"/>
              </a:rPr>
              <a:t>Consolidation de la reprise économique</a:t>
            </a:r>
          </a:p>
          <a:p>
            <a:pPr marL="742950" lvl="1" indent="-285750" algn="l">
              <a:lnSpc>
                <a:spcPct val="100000"/>
              </a:lnSpc>
              <a:spcBef>
                <a:spcPts val="1200"/>
              </a:spcBef>
              <a:spcAft>
                <a:spcPts val="1200"/>
              </a:spcAft>
              <a:buClr>
                <a:srgbClr val="44781E"/>
              </a:buClr>
              <a:buSzPct val="100000"/>
              <a:buFont typeface="Courier New" panose="02070309020205020404" pitchFamily="49" charset="0"/>
              <a:buChar char="o"/>
            </a:pPr>
            <a:r>
              <a:rPr lang="fr-FR" sz="1400" dirty="0">
                <a:solidFill>
                  <a:srgbClr val="2C4588"/>
                </a:solidFill>
                <a:latin typeface="Lato" panose="020F0502020204030203"/>
              </a:rPr>
              <a:t>Renforcement des missions régaliennes de l’Etat (Intérieur, justice, éducation…)</a:t>
            </a:r>
          </a:p>
          <a:p>
            <a:pPr marL="742950" lvl="1" indent="-285750" algn="l">
              <a:lnSpc>
                <a:spcPct val="100000"/>
              </a:lnSpc>
              <a:spcBef>
                <a:spcPts val="1200"/>
              </a:spcBef>
              <a:spcAft>
                <a:spcPts val="1200"/>
              </a:spcAft>
              <a:buClr>
                <a:srgbClr val="44781E"/>
              </a:buClr>
              <a:buSzPct val="100000"/>
              <a:buFont typeface="Courier New" panose="02070309020205020404" pitchFamily="49" charset="0"/>
              <a:buChar char="o"/>
            </a:pPr>
            <a:r>
              <a:rPr lang="fr-FR" sz="1400" dirty="0">
                <a:solidFill>
                  <a:srgbClr val="2C4588"/>
                </a:solidFill>
                <a:latin typeface="Lato" panose="020F0502020204030203"/>
              </a:rPr>
              <a:t>Adaptation et ciblage des aides de l’Etat aux secteurs économiques touchés par la crise sanitaire (fin du « quoi qu’il en coûte »)</a:t>
            </a:r>
            <a:endParaRPr lang="fr-FR" sz="1400" dirty="0">
              <a:solidFill>
                <a:srgbClr val="2C4588"/>
              </a:solidFill>
              <a:latin typeface="Lato" panose="020F0502020204030203" pitchFamily="34" charset="0"/>
            </a:endParaRPr>
          </a:p>
          <a:p>
            <a:pPr marL="285750" indent="-285750" algn="l">
              <a:lnSpc>
                <a:spcPct val="100000"/>
              </a:lnSpc>
              <a:spcBef>
                <a:spcPts val="1200"/>
              </a:spcBef>
              <a:spcAft>
                <a:spcPts val="1200"/>
              </a:spcAft>
              <a:buClr>
                <a:srgbClr val="44781E"/>
              </a:buClr>
              <a:buSzPct val="100000"/>
              <a:buFont typeface="Courier New" panose="02070309020205020404" pitchFamily="49" charset="0"/>
              <a:buChar char="o"/>
            </a:pPr>
            <a:endParaRPr lang="fr-FR" sz="1400" dirty="0">
              <a:solidFill>
                <a:srgbClr val="2C4588"/>
              </a:solidFill>
              <a:latin typeface="Lato" panose="020F0502020204030203"/>
            </a:endParaRPr>
          </a:p>
        </p:txBody>
      </p:sp>
      <p:pic>
        <p:nvPicPr>
          <p:cNvPr id="3076" name="Picture 4" descr="https://images.lanouvellerepublique.fr/image/upload/t_1020w/614c0182935ca2bc0a8b4567.jpg">
            <a:extLst>
              <a:ext uri="{FF2B5EF4-FFF2-40B4-BE49-F238E27FC236}">
                <a16:creationId xmlns:a16="http://schemas.microsoft.com/office/drawing/2014/main" id="{33F03673-7582-412E-B979-BEE792A2C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446" y="3293806"/>
            <a:ext cx="7198659" cy="3073109"/>
          </a:xfrm>
          <a:prstGeom prst="rect">
            <a:avLst/>
          </a:prstGeom>
          <a:noFill/>
          <a:ln>
            <a:solidFill>
              <a:srgbClr val="44781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6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64" y="82693"/>
            <a:ext cx="1703076" cy="454244"/>
          </a:xfrm>
          <a:prstGeom prst="rect">
            <a:avLst/>
          </a:prstGeom>
        </p:spPr>
      </p:pic>
      <p:sp>
        <p:nvSpPr>
          <p:cNvPr id="7" name="Rectangle 6"/>
          <p:cNvSpPr/>
          <p:nvPr/>
        </p:nvSpPr>
        <p:spPr>
          <a:xfrm>
            <a:off x="318954" y="6501628"/>
            <a:ext cx="8825045" cy="221389"/>
          </a:xfrm>
          <a:prstGeom prst="rect">
            <a:avLst/>
          </a:prstGeom>
          <a:solidFill>
            <a:srgbClr val="44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16200000">
            <a:off x="-3302726" y="3302724"/>
            <a:ext cx="6858002" cy="252549"/>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3064870" y="3383823"/>
            <a:ext cx="6858002" cy="90351"/>
          </a:xfrm>
          <a:prstGeom prst="rect">
            <a:avLst/>
          </a:prstGeom>
          <a:solidFill>
            <a:srgbClr val="2C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p:cNvSpPr>
            <a:spLocks noGrp="1"/>
          </p:cNvSpPr>
          <p:nvPr>
            <p:ph type="ctrTitle"/>
          </p:nvPr>
        </p:nvSpPr>
        <p:spPr>
          <a:xfrm>
            <a:off x="2663301" y="181068"/>
            <a:ext cx="6323944" cy="620574"/>
          </a:xfrm>
          <a:ln>
            <a:solidFill>
              <a:srgbClr val="44781E"/>
            </a:solidFill>
          </a:ln>
        </p:spPr>
        <p:txBody>
          <a:bodyPr>
            <a:noAutofit/>
          </a:bodyPr>
          <a:lstStyle/>
          <a:p>
            <a:pPr marL="742950" indent="-742950" algn="l">
              <a:buClr>
                <a:srgbClr val="44781E"/>
              </a:buClr>
              <a:buFont typeface="+mj-lt"/>
              <a:buAutoNum type="arabicPeriod" startAt="3"/>
            </a:pPr>
            <a:r>
              <a:rPr lang="fr-FR" sz="3200" b="1" dirty="0">
                <a:solidFill>
                  <a:srgbClr val="2C4588"/>
                </a:solidFill>
                <a:effectLst>
                  <a:outerShdw blurRad="38100" dist="38100" dir="2700000" algn="tl">
                    <a:srgbClr val="000000">
                      <a:alpha val="43137"/>
                    </a:srgbClr>
                  </a:outerShdw>
                </a:effectLst>
                <a:latin typeface="Lato" panose="020F0502020204030203" pitchFamily="34" charset="0"/>
              </a:rPr>
              <a:t>Loi de finance 2022 </a:t>
            </a:r>
            <a:r>
              <a:rPr lang="fr-FR" sz="1600" b="1" dirty="0">
                <a:solidFill>
                  <a:srgbClr val="2C4588"/>
                </a:solidFill>
                <a:effectLst>
                  <a:outerShdw blurRad="38100" dist="38100" dir="2700000" algn="tl">
                    <a:srgbClr val="000000">
                      <a:alpha val="43137"/>
                    </a:srgbClr>
                  </a:outerShdw>
                </a:effectLst>
                <a:latin typeface="Lato" panose="020F0502020204030203" pitchFamily="34" charset="0"/>
              </a:rPr>
              <a:t>(2)</a:t>
            </a:r>
          </a:p>
        </p:txBody>
      </p:sp>
      <p:sp>
        <p:nvSpPr>
          <p:cNvPr id="18" name="Sous-titre 2"/>
          <p:cNvSpPr txBox="1">
            <a:spLocks/>
          </p:cNvSpPr>
          <p:nvPr/>
        </p:nvSpPr>
        <p:spPr>
          <a:xfrm>
            <a:off x="736847" y="1447060"/>
            <a:ext cx="8250398" cy="3595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buClr>
                <a:srgbClr val="44781E"/>
              </a:buClr>
              <a:buSzPct val="100000"/>
              <a:buFont typeface="Courier New" panose="02070309020205020404" pitchFamily="49" charset="0"/>
              <a:buChar char="o"/>
            </a:pPr>
            <a:endParaRPr lang="fr-FR" sz="1600" dirty="0">
              <a:solidFill>
                <a:srgbClr val="2C4588"/>
              </a:solidFill>
              <a:latin typeface="Lato" panose="020F0502020204030203" pitchFamily="34" charset="0"/>
            </a:endParaRPr>
          </a:p>
          <a:p>
            <a:pPr marL="800100" lvl="1" indent="-342900" algn="just">
              <a:buClr>
                <a:srgbClr val="44781E"/>
              </a:buClr>
              <a:buSzPct val="100000"/>
              <a:buFont typeface="Wingdings" panose="05000000000000000000" pitchFamily="2" charset="2"/>
              <a:buChar char="§"/>
            </a:pPr>
            <a:r>
              <a:rPr lang="fr-FR" sz="1600" dirty="0">
                <a:solidFill>
                  <a:srgbClr val="2C4588"/>
                </a:solidFill>
                <a:latin typeface="Lato" panose="020F0502020204030203" pitchFamily="34" charset="0"/>
              </a:rPr>
              <a:t>26,8 Md€ pour la DGF (Dotation Globale de Fonctionnement) stable par rapport à 2021</a:t>
            </a:r>
          </a:p>
          <a:p>
            <a:pPr marL="800100" lvl="1" indent="-342900" algn="just">
              <a:buClr>
                <a:srgbClr val="44781E"/>
              </a:buClr>
              <a:buSzPct val="100000"/>
              <a:buFont typeface="Wingdings" panose="05000000000000000000" pitchFamily="2" charset="2"/>
              <a:buChar char="§"/>
            </a:pPr>
            <a:endParaRPr lang="fr-FR" sz="1600" dirty="0">
              <a:solidFill>
                <a:srgbClr val="2C4588"/>
              </a:solidFill>
              <a:latin typeface="Lato" panose="020F0502020204030203" pitchFamily="34" charset="0"/>
            </a:endParaRPr>
          </a:p>
          <a:p>
            <a:pPr marL="800100" lvl="1" indent="-342900" algn="just">
              <a:buClr>
                <a:srgbClr val="44781E"/>
              </a:buClr>
              <a:buSzPct val="100000"/>
              <a:buFont typeface="Wingdings" panose="05000000000000000000" pitchFamily="2" charset="2"/>
              <a:buChar char="§"/>
            </a:pPr>
            <a:r>
              <a:rPr lang="fr-FR" sz="1600" dirty="0">
                <a:solidFill>
                  <a:srgbClr val="2C4588"/>
                </a:solidFill>
                <a:latin typeface="Lato" panose="020F0502020204030203" pitchFamily="34" charset="0"/>
              </a:rPr>
              <a:t>95 M€ pour les dotations DSU</a:t>
            </a:r>
            <a:r>
              <a:rPr lang="fr-FR" sz="1600" dirty="0">
                <a:solidFill>
                  <a:srgbClr val="44781E"/>
                </a:solidFill>
                <a:latin typeface="Lato" panose="020F0502020204030203" pitchFamily="34" charset="0"/>
              </a:rPr>
              <a:t>*</a:t>
            </a:r>
            <a:r>
              <a:rPr lang="fr-FR" sz="1600" dirty="0">
                <a:solidFill>
                  <a:srgbClr val="2C4588"/>
                </a:solidFill>
                <a:latin typeface="Lato" panose="020F0502020204030203" pitchFamily="34" charset="0"/>
              </a:rPr>
              <a:t> et DSR</a:t>
            </a:r>
            <a:r>
              <a:rPr lang="fr-FR" sz="1600" dirty="0">
                <a:solidFill>
                  <a:srgbClr val="44781E"/>
                </a:solidFill>
                <a:latin typeface="Lato" panose="020F0502020204030203" pitchFamily="34" charset="0"/>
              </a:rPr>
              <a:t>**</a:t>
            </a:r>
            <a:r>
              <a:rPr lang="fr-FR" sz="1600" dirty="0">
                <a:solidFill>
                  <a:srgbClr val="2C4588"/>
                </a:solidFill>
                <a:latin typeface="Lato" panose="020F0502020204030203" pitchFamily="34" charset="0"/>
              </a:rPr>
              <a:t> chacune (90 M€ en 2021) soit +5 M€</a:t>
            </a:r>
          </a:p>
          <a:p>
            <a:pPr marL="800100" lvl="1" indent="-342900" algn="just">
              <a:buClr>
                <a:srgbClr val="44781E"/>
              </a:buClr>
              <a:buSzPct val="100000"/>
              <a:buFont typeface="Wingdings" panose="05000000000000000000" pitchFamily="2" charset="2"/>
              <a:buChar char="§"/>
            </a:pPr>
            <a:endParaRPr lang="fr-FR" sz="1600" dirty="0">
              <a:solidFill>
                <a:srgbClr val="2C4588"/>
              </a:solidFill>
              <a:latin typeface="Lato" panose="020F0502020204030203" pitchFamily="34" charset="0"/>
            </a:endParaRPr>
          </a:p>
          <a:p>
            <a:pPr marL="800100" lvl="1" indent="-342900" algn="just">
              <a:buClr>
                <a:srgbClr val="44781E"/>
              </a:buClr>
              <a:buSzPct val="100000"/>
              <a:buFont typeface="Wingdings" panose="05000000000000000000" pitchFamily="2" charset="2"/>
              <a:buChar char="§"/>
            </a:pPr>
            <a:r>
              <a:rPr lang="fr-FR" sz="1600" dirty="0">
                <a:solidFill>
                  <a:srgbClr val="2C4588"/>
                </a:solidFill>
                <a:latin typeface="Lato" panose="020F0502020204030203" pitchFamily="34" charset="0"/>
              </a:rPr>
              <a:t>16 M€ pour les collectivités d’Outre-mer à travers la péréquation financière</a:t>
            </a:r>
          </a:p>
          <a:p>
            <a:pPr marL="742950" lvl="1" indent="-285750" algn="just">
              <a:buClr>
                <a:srgbClr val="44781E"/>
              </a:buClr>
              <a:buSzPct val="100000"/>
              <a:buFont typeface="Wingdings" panose="05000000000000000000" pitchFamily="2" charset="2"/>
              <a:buChar char="§"/>
            </a:pPr>
            <a:endParaRPr lang="fr-FR" sz="1600" dirty="0">
              <a:solidFill>
                <a:srgbClr val="2C4588"/>
              </a:solidFill>
              <a:latin typeface="Lato" panose="020F0502020204030203" pitchFamily="34" charset="0"/>
            </a:endParaRPr>
          </a:p>
          <a:p>
            <a:pPr marL="800100" lvl="1" indent="-342900" algn="just">
              <a:buClr>
                <a:srgbClr val="44781E"/>
              </a:buClr>
              <a:buSzPct val="100000"/>
              <a:buFont typeface="Wingdings" panose="05000000000000000000" pitchFamily="2" charset="2"/>
              <a:buChar char="§"/>
            </a:pPr>
            <a:r>
              <a:rPr lang="fr-FR" sz="1600" dirty="0">
                <a:solidFill>
                  <a:srgbClr val="2C4588"/>
                </a:solidFill>
                <a:latin typeface="Lato" panose="020F0502020204030203" pitchFamily="34" charset="0"/>
              </a:rPr>
              <a:t>2,3 Md€ pour l’enveloppe DSIL*** et DSID**** (+350 M€ pour la DSIL)</a:t>
            </a:r>
          </a:p>
          <a:p>
            <a:pPr marL="742950" lvl="1" indent="-285750" algn="just">
              <a:buClr>
                <a:srgbClr val="44781E"/>
              </a:buClr>
              <a:buSzPct val="100000"/>
              <a:buFont typeface="Wingdings" panose="05000000000000000000" pitchFamily="2" charset="2"/>
              <a:buChar char="§"/>
            </a:pPr>
            <a:endParaRPr lang="fr-FR" sz="1600" dirty="0">
              <a:solidFill>
                <a:srgbClr val="2C4588"/>
              </a:solidFill>
              <a:latin typeface="Lato" panose="020F0502020204030203" pitchFamily="34" charset="0"/>
            </a:endParaRPr>
          </a:p>
          <a:p>
            <a:pPr marL="800100" lvl="1" indent="-342900" algn="just">
              <a:buClr>
                <a:srgbClr val="44781E"/>
              </a:buClr>
              <a:buSzPct val="100000"/>
              <a:buFont typeface="Wingdings" panose="05000000000000000000" pitchFamily="2" charset="2"/>
              <a:buChar char="§"/>
            </a:pPr>
            <a:r>
              <a:rPr lang="fr-FR" sz="1600" dirty="0">
                <a:solidFill>
                  <a:srgbClr val="2C4588"/>
                </a:solidFill>
                <a:latin typeface="Lato" panose="020F0502020204030203" pitchFamily="34" charset="0"/>
              </a:rPr>
              <a:t>70 M€ de compensation par l’Etat au profit des communes, pour l’exonération de TFPB dont bénéficient les bailleurs sociaux. </a:t>
            </a:r>
          </a:p>
          <a:p>
            <a:pPr marL="800100" lvl="1" indent="-342900" algn="just">
              <a:buClr>
                <a:srgbClr val="44781E"/>
              </a:buClr>
              <a:buSzPct val="60000"/>
              <a:buFont typeface="+mj-lt"/>
              <a:buAutoNum type="alphaLcPeriod"/>
            </a:pPr>
            <a:endParaRPr lang="fr-FR" sz="1600" dirty="0">
              <a:solidFill>
                <a:srgbClr val="2C4588"/>
              </a:solidFill>
              <a:latin typeface="Lato" panose="020F0502020204030203" pitchFamily="34" charset="0"/>
            </a:endParaRPr>
          </a:p>
        </p:txBody>
      </p:sp>
      <p:sp>
        <p:nvSpPr>
          <p:cNvPr id="8" name="Sous-titre 2">
            <a:extLst>
              <a:ext uri="{FF2B5EF4-FFF2-40B4-BE49-F238E27FC236}">
                <a16:creationId xmlns:a16="http://schemas.microsoft.com/office/drawing/2014/main" id="{99A451AA-5CEC-4B3D-BA61-D280844B3B48}"/>
              </a:ext>
            </a:extLst>
          </p:cNvPr>
          <p:cNvSpPr txBox="1">
            <a:spLocks/>
          </p:cNvSpPr>
          <p:nvPr/>
        </p:nvSpPr>
        <p:spPr>
          <a:xfrm>
            <a:off x="736847" y="5410940"/>
            <a:ext cx="8250398" cy="6436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buClr>
                <a:srgbClr val="44781E"/>
              </a:buClr>
              <a:buSzPct val="100000"/>
            </a:pPr>
            <a:r>
              <a:rPr lang="fr-FR" sz="900" dirty="0">
                <a:solidFill>
                  <a:srgbClr val="44781E"/>
                </a:solidFill>
                <a:latin typeface="Lato" panose="020F0502020204030203" pitchFamily="34" charset="0"/>
              </a:rPr>
              <a:t>*</a:t>
            </a:r>
            <a:r>
              <a:rPr lang="fr-FR" sz="1300" dirty="0">
                <a:solidFill>
                  <a:srgbClr val="44781E"/>
                </a:solidFill>
                <a:latin typeface="Lato" panose="020F0502020204030203" pitchFamily="34" charset="0"/>
              </a:rPr>
              <a:t>DSU = Dotation de Solidarité Urbaine  - **DSR = Dotation de Solidarité Rurale</a:t>
            </a:r>
          </a:p>
          <a:p>
            <a:pPr lvl="1" algn="just">
              <a:buClr>
                <a:srgbClr val="44781E"/>
              </a:buClr>
              <a:buSzPct val="100000"/>
            </a:pPr>
            <a:r>
              <a:rPr lang="fr-FR" sz="1300" dirty="0">
                <a:solidFill>
                  <a:srgbClr val="44781E"/>
                </a:solidFill>
                <a:latin typeface="Lato" panose="020F0502020204030203" pitchFamily="34" charset="0"/>
              </a:rPr>
              <a:t>DSIL = Dotation de Soutien à l’Investissement Local – DSID Dotation de Soutien à l’Investissement des Départements </a:t>
            </a:r>
          </a:p>
        </p:txBody>
      </p:sp>
    </p:spTree>
    <p:extLst>
      <p:ext uri="{BB962C8B-B14F-4D97-AF65-F5344CB8AC3E}">
        <p14:creationId xmlns:p14="http://schemas.microsoft.com/office/powerpoint/2010/main" val="1330311459"/>
      </p:ext>
    </p:extLst>
  </p:cSld>
  <p:clrMapOvr>
    <a:masterClrMapping/>
  </p:clrMapOvr>
</p:sld>
</file>

<file path=ppt/theme/theme1.xml><?xml version="1.0" encoding="utf-8"?>
<a:theme xmlns:a="http://schemas.openxmlformats.org/drawingml/2006/main" name="Matrice_PPT_Ornex">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ce_PPT_Ornex" id="{C6ABF0D0-652B-4021-8A18-8065561727C7}" vid="{5AE40982-BBC3-4702-A01D-4F0956F42A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6098</TotalTime>
  <Words>2370</Words>
  <Application>Microsoft Office PowerPoint</Application>
  <PresentationFormat>Affichage à l'écran (4:3)</PresentationFormat>
  <Paragraphs>398</Paragraphs>
  <Slides>28</Slides>
  <Notes>28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Abadi</vt:lpstr>
      <vt:lpstr>Arial</vt:lpstr>
      <vt:lpstr>Calibri</vt:lpstr>
      <vt:lpstr>Calibri Light</vt:lpstr>
      <vt:lpstr>Courier New</vt:lpstr>
      <vt:lpstr>Lato</vt:lpstr>
      <vt:lpstr>Wingdings</vt:lpstr>
      <vt:lpstr>Matrice_PPT_Ornex</vt:lpstr>
      <vt:lpstr>Rapport d’orientation budgétaire  2022</vt:lpstr>
      <vt:lpstr>Sommaire</vt:lpstr>
      <vt:lpstr>Cadre juridique du DOB</vt:lpstr>
      <vt:lpstr>Conjoncture économique (1)</vt:lpstr>
      <vt:lpstr>Conjoncture économique (2)</vt:lpstr>
      <vt:lpstr>Présentation PowerPoint</vt:lpstr>
      <vt:lpstr>Conjoncture économique (4)</vt:lpstr>
      <vt:lpstr>Loi de finance 2022 (1)</vt:lpstr>
      <vt:lpstr>Loi de finance 2022 (2)</vt:lpstr>
      <vt:lpstr>Loi de finance 2022 (3)</vt:lpstr>
      <vt:lpstr>Perspectives (1)</vt:lpstr>
      <vt:lpstr>Perspectives (2)</vt:lpstr>
      <vt:lpstr>Perspectives (3)</vt:lpstr>
      <vt:lpstr>Perspectives (4)</vt:lpstr>
      <vt:lpstr>Perspectives (5)</vt:lpstr>
      <vt:lpstr>Perspectives (6)</vt:lpstr>
      <vt:lpstr>Orientations budgétaires 2022 (1)</vt:lpstr>
      <vt:lpstr>Présentation PowerPoint</vt:lpstr>
      <vt:lpstr>Présentation PowerPoint</vt:lpstr>
      <vt:lpstr>Orientations budgétaires 2022 (4)</vt:lpstr>
      <vt:lpstr>Orientations budgétaires 2022 (5)</vt:lpstr>
      <vt:lpstr>Orientations budgétaires 2022 (6)</vt:lpstr>
      <vt:lpstr>Orientations budgétaires 2022 (7)</vt:lpstr>
      <vt:lpstr>Orientations budgétaires 2022 (8)</vt:lpstr>
      <vt:lpstr>Orientations budgétaires 2022 (9)</vt:lpstr>
      <vt:lpstr>Orientations budgétaires 2022 (10)</vt:lpstr>
      <vt:lpstr>Orientations budgétaires 2022 (11)</vt:lpstr>
      <vt:lpstr>Orientations budgétaires 2022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dc:title>
  <dc:creator>Communication</dc:creator>
  <cp:lastModifiedBy>Jean-François Obez</cp:lastModifiedBy>
  <cp:revision>393</cp:revision>
  <cp:lastPrinted>2022-02-21T14:32:23Z</cp:lastPrinted>
  <dcterms:created xsi:type="dcterms:W3CDTF">2021-02-01T15:34:09Z</dcterms:created>
  <dcterms:modified xsi:type="dcterms:W3CDTF">2022-02-24T15:52:55Z</dcterms:modified>
</cp:coreProperties>
</file>