
<file path=[Content_Types].xml><?xml version="1.0" encoding="utf-8"?>
<Types xmlns="http://schemas.openxmlformats.org/package/2006/content-types">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6" r:id="rId1"/>
  </p:sldMasterIdLst>
  <p:notesMasterIdLst>
    <p:notesMasterId r:id="rId53"/>
  </p:notesMasterIdLst>
  <p:handoutMasterIdLst>
    <p:handoutMasterId r:id="rId54"/>
  </p:handoutMasterIdLst>
  <p:sldIdLst>
    <p:sldId id="264" r:id="rId2"/>
    <p:sldId id="363" r:id="rId3"/>
    <p:sldId id="372" r:id="rId4"/>
    <p:sldId id="265" r:id="rId5"/>
    <p:sldId id="367" r:id="rId6"/>
    <p:sldId id="266" r:id="rId7"/>
    <p:sldId id="267" r:id="rId8"/>
    <p:sldId id="370" r:id="rId9"/>
    <p:sldId id="269" r:id="rId10"/>
    <p:sldId id="332" r:id="rId11"/>
    <p:sldId id="273" r:id="rId12"/>
    <p:sldId id="271" r:id="rId13"/>
    <p:sldId id="342" r:id="rId14"/>
    <p:sldId id="333" r:id="rId15"/>
    <p:sldId id="278" r:id="rId16"/>
    <p:sldId id="279" r:id="rId17"/>
    <p:sldId id="369" r:id="rId18"/>
    <p:sldId id="280" r:id="rId19"/>
    <p:sldId id="371" r:id="rId20"/>
    <p:sldId id="281" r:id="rId21"/>
    <p:sldId id="282" r:id="rId22"/>
    <p:sldId id="331" r:id="rId23"/>
    <p:sldId id="364" r:id="rId24"/>
    <p:sldId id="321" r:id="rId25"/>
    <p:sldId id="320" r:id="rId26"/>
    <p:sldId id="324" r:id="rId27"/>
    <p:sldId id="344" r:id="rId28"/>
    <p:sldId id="334" r:id="rId29"/>
    <p:sldId id="345" r:id="rId30"/>
    <p:sldId id="330" r:id="rId31"/>
    <p:sldId id="346" r:id="rId32"/>
    <p:sldId id="290" r:id="rId33"/>
    <p:sldId id="307" r:id="rId34"/>
    <p:sldId id="292" r:id="rId35"/>
    <p:sldId id="339" r:id="rId36"/>
    <p:sldId id="349" r:id="rId37"/>
    <p:sldId id="352" r:id="rId38"/>
    <p:sldId id="353" r:id="rId39"/>
    <p:sldId id="322" r:id="rId40"/>
    <p:sldId id="354" r:id="rId41"/>
    <p:sldId id="357" r:id="rId42"/>
    <p:sldId id="355" r:id="rId43"/>
    <p:sldId id="356" r:id="rId44"/>
    <p:sldId id="358" r:id="rId45"/>
    <p:sldId id="359" r:id="rId46"/>
    <p:sldId id="366" r:id="rId47"/>
    <p:sldId id="360" r:id="rId48"/>
    <p:sldId id="368" r:id="rId49"/>
    <p:sldId id="323" r:id="rId50"/>
    <p:sldId id="338" r:id="rId51"/>
    <p:sldId id="361" r:id="rId52"/>
  </p:sldIdLst>
  <p:sldSz cx="9144000" cy="6858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FF"/>
    <a:srgbClr val="2C4D88"/>
    <a:srgbClr val="FF33CC"/>
    <a:srgbClr val="FFCCFF"/>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Style léger 3 - Accentuation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284E427A-3D55-4303-BF80-6455036E1DE7}" styleName="Style à thème 1 - Accentuation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295" autoAdjust="0"/>
    <p:restoredTop sz="92443" autoAdjust="0"/>
  </p:normalViewPr>
  <p:slideViewPr>
    <p:cSldViewPr>
      <p:cViewPr varScale="1">
        <p:scale>
          <a:sx n="110" d="100"/>
          <a:sy n="110" d="100"/>
        </p:scale>
        <p:origin x="116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10.xml"/><Relationship Id="rId1" Type="http://schemas.microsoft.com/office/2011/relationships/chartStyle" Target="style10.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rgbClr val="7030A0"/>
              </a:solidFill>
              <a:latin typeface="+mn-lt"/>
              <a:ea typeface="+mn-ea"/>
              <a:cs typeface="+mn-cs"/>
            </a:defRPr>
          </a:pPr>
          <a:endParaRPr lang="fr-FR"/>
        </a:p>
      </c:txPr>
    </c:title>
    <c:autoTitleDeleted val="0"/>
    <c:plotArea>
      <c:layout/>
      <c:doughnutChart>
        <c:varyColors val="1"/>
        <c:ser>
          <c:idx val="0"/>
          <c:order val="0"/>
          <c:tx>
            <c:strRef>
              <c:f>Feuil1!$B$1</c:f>
              <c:strCache>
                <c:ptCount val="1"/>
                <c:pt idx="0">
                  <c:v>Charges à caractère général</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2-A185-4EA6-8D80-73AFAE1BFFD2}"/>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1-A185-4EA6-8D80-73AFAE1BFFD2}"/>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9708-42C1-8F56-BB25ED08807A}"/>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4-A185-4EA6-8D80-73AFAE1BFFD2}"/>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5-A185-4EA6-8D80-73AFAE1BFFD2}"/>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6-A185-4EA6-8D80-73AFAE1BFFD2}"/>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7-A185-4EA6-8D80-73AFAE1BFFD2}"/>
              </c:ext>
            </c:extLst>
          </c:dPt>
          <c:dPt>
            <c:idx val="7"/>
            <c:bubble3D val="0"/>
            <c:spPr>
              <a:solidFill>
                <a:schemeClr val="accent2">
                  <a:lumMod val="60000"/>
                </a:schemeClr>
              </a:solidFill>
              <a:ln w="19050">
                <a:solidFill>
                  <a:schemeClr val="lt1"/>
                </a:solidFill>
              </a:ln>
              <a:effectLst/>
            </c:spPr>
            <c:extLst>
              <c:ext xmlns:c16="http://schemas.microsoft.com/office/drawing/2014/chart" uri="{C3380CC4-5D6E-409C-BE32-E72D297353CC}">
                <c16:uniqueId val="{00000008-A185-4EA6-8D80-73AFAE1BFFD2}"/>
              </c:ext>
            </c:extLst>
          </c:dPt>
          <c:dPt>
            <c:idx val="8"/>
            <c:bubble3D val="0"/>
            <c:spPr>
              <a:solidFill>
                <a:schemeClr val="accent3">
                  <a:lumMod val="60000"/>
                </a:schemeClr>
              </a:solidFill>
              <a:ln w="19050">
                <a:solidFill>
                  <a:schemeClr val="lt1"/>
                </a:solidFill>
              </a:ln>
              <a:effectLst/>
            </c:spPr>
            <c:extLst>
              <c:ext xmlns:c16="http://schemas.microsoft.com/office/drawing/2014/chart" uri="{C3380CC4-5D6E-409C-BE32-E72D297353CC}">
                <c16:uniqueId val="{00000009-A185-4EA6-8D80-73AFAE1BFFD2}"/>
              </c:ext>
            </c:extLst>
          </c:dPt>
          <c:dPt>
            <c:idx val="9"/>
            <c:bubble3D val="0"/>
            <c:spPr>
              <a:solidFill>
                <a:schemeClr val="accent4">
                  <a:lumMod val="60000"/>
                </a:schemeClr>
              </a:solidFill>
              <a:ln w="19050">
                <a:solidFill>
                  <a:schemeClr val="lt1"/>
                </a:solidFill>
              </a:ln>
              <a:effectLst/>
            </c:spPr>
            <c:extLst>
              <c:ext xmlns:c16="http://schemas.microsoft.com/office/drawing/2014/chart" uri="{C3380CC4-5D6E-409C-BE32-E72D297353CC}">
                <c16:uniqueId val="{00000003-A185-4EA6-8D80-73AFAE1BFFD2}"/>
              </c:ext>
            </c:extLst>
          </c:dPt>
          <c:dLbls>
            <c:dLbl>
              <c:idx val="0"/>
              <c:layout>
                <c:manualLayout>
                  <c:x val="0.25422541319970376"/>
                  <c:y val="0.23137540133331644"/>
                </c:manualLayout>
              </c:layout>
              <c:showLegendKey val="1"/>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2-A185-4EA6-8D80-73AFAE1BFFD2}"/>
                </c:ext>
              </c:extLst>
            </c:dLbl>
            <c:dLbl>
              <c:idx val="1"/>
              <c:layout>
                <c:manualLayout>
                  <c:x val="0.17197601481156438"/>
                  <c:y val="0.16018297015383451"/>
                </c:manualLayout>
              </c:layout>
              <c:showLegendKey val="1"/>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1-A185-4EA6-8D80-73AFAE1BFFD2}"/>
                </c:ext>
              </c:extLst>
            </c:dLbl>
            <c:dLbl>
              <c:idx val="2"/>
              <c:layout>
                <c:manualLayout>
                  <c:x val="4.2370902199950621E-2"/>
                  <c:y val="-0.1388252407999899"/>
                </c:manualLayout>
              </c:layout>
              <c:showLegendKey val="1"/>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5-9708-42C1-8F56-BB25ED08807A}"/>
                </c:ext>
              </c:extLst>
            </c:dLbl>
            <c:dLbl>
              <c:idx val="3"/>
              <c:layout>
                <c:manualLayout>
                  <c:x val="-0.18942285689389693"/>
                  <c:y val="0.16730221327178257"/>
                </c:manualLayout>
              </c:layout>
              <c:showLegendKey val="1"/>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4-A185-4EA6-8D80-73AFAE1BFFD2}"/>
                </c:ext>
              </c:extLst>
            </c:dLbl>
            <c:dLbl>
              <c:idx val="4"/>
              <c:layout>
                <c:manualLayout>
                  <c:x val="-0.1937327567698261"/>
                  <c:y val="0.10678864676922301"/>
                </c:manualLayout>
              </c:layout>
              <c:showLegendKey val="1"/>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5-A185-4EA6-8D80-73AFAE1BFFD2}"/>
                </c:ext>
              </c:extLst>
            </c:dLbl>
            <c:dLbl>
              <c:idx val="5"/>
              <c:layout>
                <c:manualLayout>
                  <c:x val="-0.20932010696543091"/>
                  <c:y val="5.339432338461144E-2"/>
                </c:manualLayout>
              </c:layout>
              <c:showLegendKey val="1"/>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6-A185-4EA6-8D80-73AFAE1BFFD2}"/>
                </c:ext>
              </c:extLst>
            </c:dLbl>
            <c:dLbl>
              <c:idx val="6"/>
              <c:layout>
                <c:manualLayout>
                  <c:x val="-0.25921022522322734"/>
                  <c:y val="-4.2715458707689204E-2"/>
                </c:manualLayout>
              </c:layout>
              <c:showLegendKey val="1"/>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7-A185-4EA6-8D80-73AFAE1BFFD2}"/>
                </c:ext>
              </c:extLst>
            </c:dLbl>
            <c:dLbl>
              <c:idx val="7"/>
              <c:layout>
                <c:manualLayout>
                  <c:x val="-0.28911909736436897"/>
                  <c:y val="-0.16730221327178271"/>
                </c:manualLayout>
              </c:layout>
              <c:showLegendKey val="1"/>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8-A185-4EA6-8D80-73AFAE1BFFD2}"/>
                </c:ext>
              </c:extLst>
            </c:dLbl>
            <c:dLbl>
              <c:idx val="8"/>
              <c:layout>
                <c:manualLayout>
                  <c:x val="2.4924060117618014E-2"/>
                  <c:y val="0.18510032106665314"/>
                </c:manualLayout>
              </c:layout>
              <c:showLegendKey val="1"/>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9-A185-4EA6-8D80-73AFAE1BFFD2}"/>
                </c:ext>
              </c:extLst>
            </c:dLbl>
            <c:dLbl>
              <c:idx val="9"/>
              <c:layout>
                <c:manualLayout>
                  <c:x val="0.36887608974074648"/>
                  <c:y val="-6.0513566502559721E-2"/>
                </c:manualLayout>
              </c:layout>
              <c:showLegendKey val="1"/>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3-A185-4EA6-8D80-73AFAE1BFFD2}"/>
                </c:ext>
              </c:extLst>
            </c:dLbl>
            <c:spPr>
              <a:solidFill>
                <a:schemeClr val="bg1">
                  <a:lumMod val="95000"/>
                </a:schemeClr>
              </a:solidFill>
              <a:ln>
                <a:noFill/>
              </a:ln>
              <a:effectLst/>
              <a:scene3d>
                <a:camera prst="orthographicFront"/>
                <a:lightRig rig="threePt" dir="t"/>
              </a:scene3d>
              <a:sp3d>
                <a:bevelT/>
              </a:sp3d>
            </c:spPr>
            <c:txPr>
              <a:bodyPr rot="0" spcFirstLastPara="1" vertOverflow="ellipsis" vert="horz" wrap="square" lIns="38100" tIns="19050" rIns="38100" bIns="19050" anchor="ctr" anchorCtr="1">
                <a:spAutoFit/>
              </a:bodyPr>
              <a:lstStyle/>
              <a:p>
                <a:pPr>
                  <a:defRPr sz="1100" b="0" i="0" u="none" strike="noStrike" kern="1200" baseline="0">
                    <a:solidFill>
                      <a:srgbClr val="7030A0"/>
                    </a:solidFill>
                    <a:latin typeface="+mn-lt"/>
                    <a:ea typeface="+mn-ea"/>
                    <a:cs typeface="+mn-cs"/>
                  </a:defRPr>
                </a:pPr>
                <a:endParaRPr lang="fr-FR"/>
              </a:p>
            </c:txPr>
            <c:showLegendKey val="1"/>
            <c:showVal val="1"/>
            <c:showCatName val="1"/>
            <c:showSerName val="0"/>
            <c:showPercent val="0"/>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Feuil1!$A$2:$A$11</c:f>
              <c:strCache>
                <c:ptCount val="10"/>
                <c:pt idx="0">
                  <c:v>Eléctricité</c:v>
                </c:pt>
                <c:pt idx="1">
                  <c:v>Prestations de services</c:v>
                </c:pt>
                <c:pt idx="2">
                  <c:v>Maintenance</c:v>
                </c:pt>
                <c:pt idx="3">
                  <c:v>Nettoyage</c:v>
                </c:pt>
                <c:pt idx="4">
                  <c:v>Transports</c:v>
                </c:pt>
                <c:pt idx="5">
                  <c:v>Fêtes et cérémonies</c:v>
                </c:pt>
                <c:pt idx="6">
                  <c:v>Assurances</c:v>
                </c:pt>
                <c:pt idx="7">
                  <c:v>Petits équipements</c:v>
                </c:pt>
                <c:pt idx="8">
                  <c:v>Chauffage urbain</c:v>
                </c:pt>
                <c:pt idx="9">
                  <c:v>Fournitures scolaires</c:v>
                </c:pt>
              </c:strCache>
            </c:strRef>
          </c:cat>
          <c:val>
            <c:numRef>
              <c:f>Feuil1!$B$2:$B$11</c:f>
              <c:numCache>
                <c:formatCode>_-* #\ ##0\ "€"_-;\-* #\ ##0\ "€"_-;_-* "-"??\ "€"_-;_-@_-</c:formatCode>
                <c:ptCount val="10"/>
                <c:pt idx="0">
                  <c:v>139660</c:v>
                </c:pt>
                <c:pt idx="1">
                  <c:v>358375</c:v>
                </c:pt>
                <c:pt idx="2">
                  <c:v>111800</c:v>
                </c:pt>
                <c:pt idx="3">
                  <c:v>109100</c:v>
                </c:pt>
                <c:pt idx="4">
                  <c:v>72500</c:v>
                </c:pt>
                <c:pt idx="5">
                  <c:v>84695</c:v>
                </c:pt>
                <c:pt idx="6">
                  <c:v>38000</c:v>
                </c:pt>
                <c:pt idx="7">
                  <c:v>39050</c:v>
                </c:pt>
                <c:pt idx="8">
                  <c:v>30000</c:v>
                </c:pt>
                <c:pt idx="9">
                  <c:v>31500</c:v>
                </c:pt>
              </c:numCache>
            </c:numRef>
          </c:val>
          <c:extLst>
            <c:ext xmlns:c16="http://schemas.microsoft.com/office/drawing/2014/chart" uri="{C3380CC4-5D6E-409C-BE32-E72D297353CC}">
              <c16:uniqueId val="{00000000-A185-4EA6-8D80-73AFAE1BFFD2}"/>
            </c:ext>
          </c:extLst>
        </c:ser>
        <c:dLbls>
          <c:showLegendKey val="0"/>
          <c:showVal val="0"/>
          <c:showCatName val="0"/>
          <c:showSerName val="0"/>
          <c:showPercent val="0"/>
          <c:showBubbleSize val="0"/>
          <c:showLeaderLines val="1"/>
        </c:dLbls>
        <c:firstSliceAng val="0"/>
        <c:holeSize val="75"/>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lumMod val="95000"/>
      </a:schemeClr>
    </a:solidFill>
    <a:ln>
      <a:noFill/>
    </a:ln>
    <a:effectLst/>
    <a:scene3d>
      <a:camera prst="orthographicFront"/>
      <a:lightRig rig="threePt" dir="t"/>
    </a:scene3d>
    <a:sp3d>
      <a:bevelT/>
    </a:sp3d>
  </c:spPr>
  <c:txPr>
    <a:bodyPr/>
    <a:lstStyle/>
    <a:p>
      <a:pPr>
        <a:defRPr/>
      </a:pPr>
      <a:endParaRPr lang="fr-FR"/>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doughnut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3-0BA8-44C8-9E90-C09D783EFAB6}"/>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4-0BA8-44C8-9E90-C09D783EFAB6}"/>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0BA8-44C8-9E90-C09D783EFAB6}"/>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6-0BA8-44C8-9E90-C09D783EFAB6}"/>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B-0BA8-44C8-9E90-C09D783EFAB6}"/>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A-0BA8-44C8-9E90-C09D783EFAB6}"/>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9-0BA8-44C8-9E90-C09D783EFAB6}"/>
              </c:ext>
            </c:extLst>
          </c:dPt>
          <c:dPt>
            <c:idx val="7"/>
            <c:bubble3D val="0"/>
            <c:spPr>
              <a:solidFill>
                <a:schemeClr val="accent2">
                  <a:lumMod val="60000"/>
                </a:schemeClr>
              </a:solidFill>
              <a:ln w="19050">
                <a:solidFill>
                  <a:schemeClr val="lt1"/>
                </a:solidFill>
              </a:ln>
              <a:effectLst/>
            </c:spPr>
            <c:extLst>
              <c:ext xmlns:c16="http://schemas.microsoft.com/office/drawing/2014/chart" uri="{C3380CC4-5D6E-409C-BE32-E72D297353CC}">
                <c16:uniqueId val="{00000008-0BA8-44C8-9E90-C09D783EFAB6}"/>
              </c:ext>
            </c:extLst>
          </c:dPt>
          <c:dPt>
            <c:idx val="8"/>
            <c:bubble3D val="0"/>
            <c:spPr>
              <a:solidFill>
                <a:schemeClr val="accent3">
                  <a:lumMod val="60000"/>
                </a:schemeClr>
              </a:solidFill>
              <a:ln w="19050">
                <a:solidFill>
                  <a:schemeClr val="lt1"/>
                </a:solidFill>
              </a:ln>
              <a:effectLst/>
            </c:spPr>
            <c:extLst>
              <c:ext xmlns:c16="http://schemas.microsoft.com/office/drawing/2014/chart" uri="{C3380CC4-5D6E-409C-BE32-E72D297353CC}">
                <c16:uniqueId val="{00000007-0BA8-44C8-9E90-C09D783EFAB6}"/>
              </c:ext>
            </c:extLst>
          </c:dPt>
          <c:dPt>
            <c:idx val="9"/>
            <c:bubble3D val="0"/>
            <c:spPr>
              <a:solidFill>
                <a:schemeClr val="accent4">
                  <a:lumMod val="60000"/>
                </a:schemeClr>
              </a:solidFill>
              <a:ln w="19050">
                <a:solidFill>
                  <a:schemeClr val="lt1"/>
                </a:solidFill>
              </a:ln>
              <a:effectLst/>
            </c:spPr>
            <c:extLst>
              <c:ext xmlns:c16="http://schemas.microsoft.com/office/drawing/2014/chart" uri="{C3380CC4-5D6E-409C-BE32-E72D297353CC}">
                <c16:uniqueId val="{00000001-0BA8-44C8-9E90-C09D783EFAB6}"/>
              </c:ext>
            </c:extLst>
          </c:dPt>
          <c:dPt>
            <c:idx val="10"/>
            <c:bubble3D val="0"/>
            <c:spPr>
              <a:solidFill>
                <a:schemeClr val="accent5">
                  <a:lumMod val="60000"/>
                </a:schemeClr>
              </a:solidFill>
              <a:ln w="19050">
                <a:solidFill>
                  <a:schemeClr val="lt1"/>
                </a:solidFill>
              </a:ln>
              <a:effectLst/>
            </c:spPr>
            <c:extLst>
              <c:ext xmlns:c16="http://schemas.microsoft.com/office/drawing/2014/chart" uri="{C3380CC4-5D6E-409C-BE32-E72D297353CC}">
                <c16:uniqueId val="{00000002-0BA8-44C8-9E90-C09D783EFAB6}"/>
              </c:ext>
            </c:extLst>
          </c:dPt>
          <c:dLbls>
            <c:dLbl>
              <c:idx val="0"/>
              <c:layout>
                <c:manualLayout>
                  <c:x val="0.10309936468798789"/>
                  <c:y val="-8.8184646150427731E-2"/>
                </c:manualLayout>
              </c:layout>
              <c:showLegendKey val="1"/>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3-0BA8-44C8-9E90-C09D783EFAB6}"/>
                </c:ext>
              </c:extLst>
            </c:dLbl>
            <c:dLbl>
              <c:idx val="1"/>
              <c:layout>
                <c:manualLayout>
                  <c:x val="0.23431673792724508"/>
                  <c:y val="-0.11502345150055791"/>
                </c:manualLayout>
              </c:layout>
              <c:showLegendKey val="1"/>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4-0BA8-44C8-9E90-C09D783EFAB6}"/>
                </c:ext>
              </c:extLst>
            </c:dLbl>
            <c:dLbl>
              <c:idx val="2"/>
              <c:layout>
                <c:manualLayout>
                  <c:x val="0.20463661778979403"/>
                  <c:y val="-7.6682301000372292E-3"/>
                </c:manualLayout>
              </c:layout>
              <c:showLegendKey val="1"/>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5-0BA8-44C8-9E90-C09D783EFAB6}"/>
                </c:ext>
              </c:extLst>
            </c:dLbl>
            <c:dLbl>
              <c:idx val="3"/>
              <c:layout>
                <c:manualLayout>
                  <c:x val="0.19370183668652272"/>
                  <c:y val="-3.8341150500185966E-2"/>
                </c:manualLayout>
              </c:layout>
              <c:showLegendKey val="1"/>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6-0BA8-44C8-9E90-C09D783EFAB6}"/>
                </c:ext>
              </c:extLst>
            </c:dLbl>
            <c:dLbl>
              <c:idx val="4"/>
              <c:layout>
                <c:manualLayout>
                  <c:x val="0.21557139889306548"/>
                  <c:y val="-2.6838805350130179E-2"/>
                </c:manualLayout>
              </c:layout>
              <c:showLegendKey val="1"/>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B-0BA8-44C8-9E90-C09D783EFAB6}"/>
                </c:ext>
              </c:extLst>
            </c:dLbl>
            <c:dLbl>
              <c:idx val="5"/>
              <c:layout>
                <c:manualLayout>
                  <c:x val="-0.1265310384807124"/>
                  <c:y val="-0.18020340735087406"/>
                </c:manualLayout>
              </c:layout>
              <c:showLegendKey val="1"/>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A-0BA8-44C8-9E90-C09D783EFAB6}"/>
                </c:ext>
              </c:extLst>
            </c:dLbl>
            <c:dLbl>
              <c:idx val="6"/>
              <c:layout>
                <c:manualLayout>
                  <c:x val="0.22494406841015541"/>
                  <c:y val="0.11502345150055791"/>
                </c:manualLayout>
              </c:layout>
              <c:showLegendKey val="1"/>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9-0BA8-44C8-9E90-C09D783EFAB6}"/>
                </c:ext>
              </c:extLst>
            </c:dLbl>
            <c:dLbl>
              <c:idx val="7"/>
              <c:layout>
                <c:manualLayout>
                  <c:x val="5.311179393017558E-2"/>
                  <c:y val="0.15719871705076247"/>
                </c:manualLayout>
              </c:layout>
              <c:showLegendKey val="1"/>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8-0BA8-44C8-9E90-C09D783EFAB6}"/>
                </c:ext>
              </c:extLst>
            </c:dLbl>
            <c:dLbl>
              <c:idx val="8"/>
              <c:layout>
                <c:manualLayout>
                  <c:x val="-0.2530620769614248"/>
                  <c:y val="6.517995585031601E-2"/>
                </c:manualLayout>
              </c:layout>
              <c:showLegendKey val="1"/>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7-0BA8-44C8-9E90-C09D783EFAB6}"/>
                </c:ext>
              </c:extLst>
            </c:dLbl>
            <c:dLbl>
              <c:idx val="9"/>
              <c:layout>
                <c:manualLayout>
                  <c:x val="-0.26868319282324116"/>
                  <c:y val="-3.0672920400148775E-2"/>
                </c:manualLayout>
              </c:layout>
              <c:showLegendKey val="1"/>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1-0BA8-44C8-9E90-C09D783EFAB6}"/>
                </c:ext>
              </c:extLst>
            </c:dLbl>
            <c:dLbl>
              <c:idx val="10"/>
              <c:layout>
                <c:manualLayout>
                  <c:x val="-0.29434302814223973"/>
                  <c:y val="-0.11502345150055791"/>
                </c:manualLayout>
              </c:layout>
              <c:showLegendKey val="1"/>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2-0BA8-44C8-9E90-C09D783EFAB6}"/>
                </c:ext>
              </c:extLst>
            </c:dLbl>
            <c:spPr>
              <a:solidFill>
                <a:schemeClr val="bg1">
                  <a:lumMod val="95000"/>
                </a:schemeClr>
              </a:solidFill>
              <a:ln>
                <a:noFill/>
              </a:ln>
              <a:effectLst/>
              <a:scene3d>
                <a:camera prst="orthographicFront"/>
                <a:lightRig rig="threePt" dir="t"/>
              </a:scene3d>
              <a:sp3d>
                <a:bevelT/>
              </a:sp3d>
            </c:spPr>
            <c:txPr>
              <a:bodyPr rot="0" spcFirstLastPara="1" vertOverflow="ellipsis" vert="horz" wrap="square" lIns="38100" tIns="19050" rIns="38100" bIns="19050" anchor="ctr" anchorCtr="1">
                <a:spAutoFit/>
              </a:bodyPr>
              <a:lstStyle/>
              <a:p>
                <a:pPr>
                  <a:defRPr sz="1000" b="0" i="0" u="none" strike="noStrike" kern="1200" baseline="0">
                    <a:solidFill>
                      <a:srgbClr val="7030A0"/>
                    </a:solidFill>
                    <a:latin typeface="+mn-lt"/>
                    <a:ea typeface="+mn-ea"/>
                    <a:cs typeface="+mn-cs"/>
                  </a:defRPr>
                </a:pPr>
                <a:endParaRPr lang="fr-FR"/>
              </a:p>
            </c:txPr>
            <c:showLegendKey val="1"/>
            <c:showVal val="1"/>
            <c:showCatName val="1"/>
            <c:showSerName val="0"/>
            <c:showPercent val="0"/>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Feuil1!$A$1:$A$11</c:f>
              <c:strCache>
                <c:ptCount val="11"/>
                <c:pt idx="0">
                  <c:v>24 - ECOLE DES BOIS</c:v>
                </c:pt>
                <c:pt idx="1">
                  <c:v>27 - TRAVAUX MAIRIE</c:v>
                </c:pt>
                <c:pt idx="2">
                  <c:v>29 - MOBILITE DOUCE</c:v>
                </c:pt>
                <c:pt idx="3">
                  <c:v>46 - AVENUE DE VESSY</c:v>
                </c:pt>
                <c:pt idx="4">
                  <c:v>50 -ACCESSIBILITE PMR</c:v>
                </c:pt>
                <c:pt idx="5">
                  <c:v>52 - CENTRE BOURG</c:v>
                </c:pt>
                <c:pt idx="6">
                  <c:v>61 - VIDEOPROTECTION</c:v>
                </c:pt>
                <c:pt idx="7">
                  <c:v>63 - EGLISE / CURE</c:v>
                </c:pt>
                <c:pt idx="8">
                  <c:v>69 - QUARTIER CHARBONNIERES TRANCHE 2</c:v>
                </c:pt>
                <c:pt idx="9">
                  <c:v>72 - GENDARMERIE</c:v>
                </c:pt>
                <c:pt idx="10">
                  <c:v>73 - SALLE RENE LAVERGNE</c:v>
                </c:pt>
              </c:strCache>
            </c:strRef>
          </c:cat>
          <c:val>
            <c:numRef>
              <c:f>Feuil1!$B$1:$B$11</c:f>
              <c:numCache>
                <c:formatCode>#\ ##0\ "€"</c:formatCode>
                <c:ptCount val="11"/>
                <c:pt idx="0">
                  <c:v>174600</c:v>
                </c:pt>
                <c:pt idx="1">
                  <c:v>175000</c:v>
                </c:pt>
                <c:pt idx="2">
                  <c:v>75000</c:v>
                </c:pt>
                <c:pt idx="3">
                  <c:v>330000</c:v>
                </c:pt>
                <c:pt idx="4">
                  <c:v>15000</c:v>
                </c:pt>
                <c:pt idx="5">
                  <c:v>1000</c:v>
                </c:pt>
                <c:pt idx="6">
                  <c:v>65000</c:v>
                </c:pt>
                <c:pt idx="7">
                  <c:v>47000</c:v>
                </c:pt>
                <c:pt idx="8">
                  <c:v>1001500</c:v>
                </c:pt>
                <c:pt idx="9">
                  <c:v>10000</c:v>
                </c:pt>
                <c:pt idx="10">
                  <c:v>325000</c:v>
                </c:pt>
              </c:numCache>
            </c:numRef>
          </c:val>
          <c:extLst>
            <c:ext xmlns:c16="http://schemas.microsoft.com/office/drawing/2014/chart" uri="{C3380CC4-5D6E-409C-BE32-E72D297353CC}">
              <c16:uniqueId val="{00000000-0BA8-44C8-9E90-C09D783EFAB6}"/>
            </c:ext>
          </c:extLst>
        </c:ser>
        <c:dLbls>
          <c:showLegendKey val="0"/>
          <c:showVal val="0"/>
          <c:showCatName val="0"/>
          <c:showSerName val="0"/>
          <c:showPercent val="0"/>
          <c:showBubbleSize val="0"/>
          <c:showLeaderLines val="1"/>
        </c:dLbls>
        <c:firstSliceAng val="0"/>
        <c:holeSize val="75"/>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lumMod val="95000"/>
      </a:schemeClr>
    </a:solidFill>
    <a:ln>
      <a:noFill/>
    </a:ln>
    <a:effectLst/>
    <a:scene3d>
      <a:camera prst="orthographicFront"/>
      <a:lightRig rig="threePt" dir="t"/>
    </a:scene3d>
    <a:sp3d>
      <a:bevelT/>
    </a:sp3d>
  </c:spPr>
  <c:txPr>
    <a:bodyPr/>
    <a:lstStyle/>
    <a:p>
      <a:pPr>
        <a:defRPr/>
      </a:pPr>
      <a:endParaRPr lang="fr-F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rgbClr val="7030A0"/>
                </a:solidFill>
                <a:latin typeface="+mn-lt"/>
                <a:ea typeface="+mn-ea"/>
                <a:cs typeface="+mn-cs"/>
              </a:defRPr>
            </a:pPr>
            <a:r>
              <a:rPr lang="en-US" sz="1400" b="1" dirty="0">
                <a:solidFill>
                  <a:srgbClr val="7030A0"/>
                </a:solidFill>
              </a:rPr>
              <a:t>DEPENSES</a:t>
            </a:r>
            <a:r>
              <a:rPr lang="en-US" sz="1400" b="1" baseline="0" dirty="0">
                <a:solidFill>
                  <a:srgbClr val="7030A0"/>
                </a:solidFill>
              </a:rPr>
              <a:t> DU CHAPITRE</a:t>
            </a:r>
            <a:endParaRPr lang="en-US" sz="1400" b="1" dirty="0">
              <a:solidFill>
                <a:srgbClr val="7030A0"/>
              </a:solidFill>
            </a:endParaRPr>
          </a:p>
        </c:rich>
      </c:tx>
      <c:layout>
        <c:manualLayout>
          <c:xMode val="edge"/>
          <c:yMode val="edge"/>
          <c:x val="0.64193696299614156"/>
          <c:y val="2.3818307627654897E-2"/>
        </c:manualLayout>
      </c:layout>
      <c:overlay val="0"/>
      <c:spPr>
        <a:noFill/>
        <a:ln>
          <a:noFill/>
        </a:ln>
        <a:effectLst/>
      </c:spPr>
      <c:txPr>
        <a:bodyPr rot="0" spcFirstLastPara="1" vertOverflow="ellipsis" vert="horz" wrap="square" anchor="ctr" anchorCtr="1"/>
        <a:lstStyle/>
        <a:p>
          <a:pPr>
            <a:defRPr sz="1400" b="1" i="0" u="none" strike="noStrike" kern="1200" spc="0" baseline="0">
              <a:solidFill>
                <a:srgbClr val="7030A0"/>
              </a:solidFill>
              <a:latin typeface="+mn-lt"/>
              <a:ea typeface="+mn-ea"/>
              <a:cs typeface="+mn-cs"/>
            </a:defRPr>
          </a:pPr>
          <a:endParaRPr lang="en-US"/>
        </a:p>
      </c:txPr>
    </c:title>
    <c:autoTitleDeleted val="0"/>
    <c:plotArea>
      <c:layout/>
      <c:doughnutChart>
        <c:varyColors val="1"/>
        <c:ser>
          <c:idx val="0"/>
          <c:order val="0"/>
          <c:tx>
            <c:strRef>
              <c:f>Feuil1!$B$1</c:f>
              <c:strCache>
                <c:ptCount val="1"/>
                <c:pt idx="0">
                  <c:v>Dépenses du chapitre</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EFFF-4206-84A1-332304B4211E}"/>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4-EFFF-4206-84A1-332304B4211E}"/>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3-EFFF-4206-84A1-332304B4211E}"/>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5-EFFF-4206-84A1-332304B4211E}"/>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6-EFFF-4206-84A1-332304B4211E}"/>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2-EFFF-4206-84A1-332304B4211E}"/>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7-EFFF-4206-84A1-332304B4211E}"/>
              </c:ext>
            </c:extLst>
          </c:dPt>
          <c:dLbls>
            <c:dLbl>
              <c:idx val="0"/>
              <c:layout>
                <c:manualLayout>
                  <c:x val="0.14768697790584878"/>
                  <c:y val="0.13757710495935235"/>
                </c:manualLayout>
              </c:layout>
              <c:showLegendKey val="1"/>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1-EFFF-4206-84A1-332304B4211E}"/>
                </c:ext>
              </c:extLst>
            </c:dLbl>
            <c:dLbl>
              <c:idx val="1"/>
              <c:layout>
                <c:manualLayout>
                  <c:x val="0.29678670588553824"/>
                  <c:y val="2.8903491399506334E-2"/>
                </c:manualLayout>
              </c:layout>
              <c:showLegendKey val="1"/>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4-EFFF-4206-84A1-332304B4211E}"/>
                </c:ext>
              </c:extLst>
            </c:dLbl>
            <c:dLbl>
              <c:idx val="2"/>
              <c:layout>
                <c:manualLayout>
                  <c:x val="-0.22260697427442816"/>
                  <c:y val="5.0836742777372559E-2"/>
                </c:manualLayout>
              </c:layout>
              <c:showLegendKey val="1"/>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3-EFFF-4206-84A1-332304B4211E}"/>
                </c:ext>
              </c:extLst>
            </c:dLbl>
            <c:dLbl>
              <c:idx val="3"/>
              <c:layout>
                <c:manualLayout>
                  <c:x val="-0.21488277253661991"/>
                  <c:y val="-5.2217929891847766E-2"/>
                </c:manualLayout>
              </c:layout>
              <c:showLegendKey val="1"/>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5-EFFF-4206-84A1-332304B4211E}"/>
                </c:ext>
              </c:extLst>
            </c:dLbl>
            <c:dLbl>
              <c:idx val="4"/>
              <c:layout>
                <c:manualLayout>
                  <c:x val="-0.23000395881487559"/>
                  <c:y val="-7.9444675229322345E-2"/>
                </c:manualLayout>
              </c:layout>
              <c:showLegendKey val="1"/>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6-EFFF-4206-84A1-332304B4211E}"/>
                </c:ext>
              </c:extLst>
            </c:dLbl>
            <c:dLbl>
              <c:idx val="5"/>
              <c:layout>
                <c:manualLayout>
                  <c:x val="-0.25103062798979453"/>
                  <c:y val="-0.21102727716244088"/>
                </c:manualLayout>
              </c:layout>
              <c:showLegendKey val="1"/>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2-EFFF-4206-84A1-332304B4211E}"/>
                </c:ext>
              </c:extLst>
            </c:dLbl>
            <c:dLbl>
              <c:idx val="6"/>
              <c:layout>
                <c:manualLayout>
                  <c:x val="0.38342564374099325"/>
                  <c:y val="1.9543420296295581E-2"/>
                </c:manualLayout>
              </c:layout>
              <c:showLegendKey val="1"/>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7-EFFF-4206-84A1-332304B4211E}"/>
                </c:ext>
              </c:extLst>
            </c:dLbl>
            <c:spPr>
              <a:solidFill>
                <a:schemeClr val="bg1"/>
              </a:solidFill>
              <a:ln>
                <a:noFill/>
              </a:ln>
              <a:effectLst>
                <a:innerShdw blurRad="63500" dist="50800" dir="13500000">
                  <a:prstClr val="black">
                    <a:alpha val="50000"/>
                  </a:prstClr>
                </a:innerShdw>
              </a:effectLst>
              <a:scene3d>
                <a:camera prst="orthographicFront"/>
                <a:lightRig rig="threePt" dir="t"/>
              </a:scene3d>
              <a:sp3d>
                <a:bevelT/>
              </a:sp3d>
            </c:spPr>
            <c:txPr>
              <a:bodyPr rot="0" spcFirstLastPara="1" vertOverflow="ellipsis" vert="horz" wrap="square" lIns="38100" tIns="19050" rIns="38100" bIns="19050" anchor="ctr" anchorCtr="1">
                <a:spAutoFit/>
              </a:bodyPr>
              <a:lstStyle/>
              <a:p>
                <a:pPr>
                  <a:defRPr sz="1100" b="0" i="0" u="none" strike="noStrike" kern="1200" baseline="0">
                    <a:solidFill>
                      <a:srgbClr val="7030A0"/>
                    </a:solidFill>
                    <a:latin typeface="+mn-lt"/>
                    <a:ea typeface="+mn-ea"/>
                    <a:cs typeface="+mn-cs"/>
                  </a:defRPr>
                </a:pPr>
                <a:endParaRPr lang="fr-FR"/>
              </a:p>
            </c:txPr>
            <c:showLegendKey val="1"/>
            <c:showVal val="1"/>
            <c:showCatName val="1"/>
            <c:showSerName val="0"/>
            <c:showPercent val="0"/>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Feuil1!$A$2:$A$8</c:f>
              <c:strCache>
                <c:ptCount val="7"/>
                <c:pt idx="0">
                  <c:v>Contributions SIVU</c:v>
                </c:pt>
                <c:pt idx="1">
                  <c:v>CCAS</c:v>
                </c:pt>
                <c:pt idx="2">
                  <c:v>Indemnités et frais assimilés élus</c:v>
                </c:pt>
                <c:pt idx="3">
                  <c:v>SDIS 01</c:v>
                </c:pt>
                <c:pt idx="4">
                  <c:v>SIEA</c:v>
                </c:pt>
                <c:pt idx="5">
                  <c:v>Autres contributions financières</c:v>
                </c:pt>
                <c:pt idx="6">
                  <c:v>Subventions aux assos</c:v>
                </c:pt>
              </c:strCache>
            </c:strRef>
          </c:cat>
          <c:val>
            <c:numRef>
              <c:f>Feuil1!$B$2:$B$8</c:f>
              <c:numCache>
                <c:formatCode>_-* #\ ##0\ "€"_-;\-* #\ ##0\ "€"_-;_-* "-"??\ "€"_-;_-@_-</c:formatCode>
                <c:ptCount val="7"/>
                <c:pt idx="0">
                  <c:v>380000</c:v>
                </c:pt>
                <c:pt idx="1">
                  <c:v>125000</c:v>
                </c:pt>
                <c:pt idx="2">
                  <c:v>123000</c:v>
                </c:pt>
                <c:pt idx="3">
                  <c:v>77000</c:v>
                </c:pt>
                <c:pt idx="4">
                  <c:v>80000</c:v>
                </c:pt>
                <c:pt idx="5">
                  <c:v>40000</c:v>
                </c:pt>
                <c:pt idx="6">
                  <c:v>85000</c:v>
                </c:pt>
              </c:numCache>
            </c:numRef>
          </c:val>
          <c:extLst>
            <c:ext xmlns:c16="http://schemas.microsoft.com/office/drawing/2014/chart" uri="{C3380CC4-5D6E-409C-BE32-E72D297353CC}">
              <c16:uniqueId val="{00000000-EFFF-4206-84A1-332304B4211E}"/>
            </c:ext>
          </c:extLst>
        </c:ser>
        <c:dLbls>
          <c:showLegendKey val="0"/>
          <c:showVal val="0"/>
          <c:showCatName val="0"/>
          <c:showSerName val="0"/>
          <c:showPercent val="1"/>
          <c:showBubbleSize val="0"/>
          <c:showLeaderLines val="1"/>
        </c:dLbls>
        <c:firstSliceAng val="0"/>
        <c:holeSize val="75"/>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lumMod val="95000"/>
      </a:schemeClr>
    </a:solidFill>
    <a:ln>
      <a:noFill/>
    </a:ln>
    <a:effectLst/>
    <a:scene3d>
      <a:camera prst="orthographicFront"/>
      <a:lightRig rig="threePt" dir="t"/>
    </a:scene3d>
    <a:sp3d prstMaterial="matte">
      <a:bevelT w="63500" h="63500" prst="artDeco"/>
      <a:contourClr>
        <a:srgbClr val="000000"/>
      </a:contourClr>
    </a:sp3d>
  </c:spPr>
  <c:txPr>
    <a:bodyPr/>
    <a:lstStyle/>
    <a:p>
      <a:pPr>
        <a:defRPr/>
      </a:pPr>
      <a:endParaRPr lang="fr-FR"/>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rgbClr val="7030A0"/>
              </a:solidFill>
              <a:latin typeface="+mn-lt"/>
              <a:ea typeface="+mn-ea"/>
              <a:cs typeface="+mn-cs"/>
            </a:defRPr>
          </a:pPr>
          <a:endParaRPr lang="fr-FR"/>
        </a:p>
      </c:txPr>
    </c:title>
    <c:autoTitleDeleted val="0"/>
    <c:plotArea>
      <c:layout/>
      <c:doughnutChart>
        <c:varyColors val="1"/>
        <c:ser>
          <c:idx val="0"/>
          <c:order val="0"/>
          <c:tx>
            <c:strRef>
              <c:f>Feuil1!$B$1</c:f>
              <c:strCache>
                <c:ptCount val="1"/>
                <c:pt idx="0">
                  <c:v>Produits des services et ventes diverses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6-DA13-4C55-A751-B8C5982B4AE3}"/>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2-DA13-4C55-A751-B8C5982B4AE3}"/>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3-DA13-4C55-A751-B8C5982B4AE3}"/>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4-DA13-4C55-A751-B8C5982B4AE3}"/>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1-DA13-4C55-A751-B8C5982B4AE3}"/>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5-DA13-4C55-A751-B8C5982B4AE3}"/>
              </c:ext>
            </c:extLst>
          </c:dPt>
          <c:dLbls>
            <c:dLbl>
              <c:idx val="0"/>
              <c:layout>
                <c:manualLayout>
                  <c:x val="-4.9334067776463063E-2"/>
                  <c:y val="0.20154038213325992"/>
                </c:manualLayout>
              </c:layout>
              <c:showLegendKey val="1"/>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6-DA13-4C55-A751-B8C5982B4AE3}"/>
                </c:ext>
              </c:extLst>
            </c:dLbl>
            <c:dLbl>
              <c:idx val="1"/>
              <c:layout>
                <c:manualLayout>
                  <c:x val="0.13566868638527335"/>
                  <c:y val="-8.9573503170337798E-2"/>
                </c:manualLayout>
              </c:layout>
              <c:showLegendKey val="1"/>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2-DA13-4C55-A751-B8C5982B4AE3}"/>
                </c:ext>
              </c:extLst>
            </c:dLbl>
            <c:dLbl>
              <c:idx val="2"/>
              <c:layout>
                <c:manualLayout>
                  <c:x val="0.24913704227113848"/>
                  <c:y val="-3.7322292987640775E-2"/>
                </c:manualLayout>
              </c:layout>
              <c:showLegendKey val="1"/>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3-DA13-4C55-A751-B8C5982B4AE3}"/>
                </c:ext>
              </c:extLst>
            </c:dLbl>
            <c:dLbl>
              <c:idx val="3"/>
              <c:layout>
                <c:manualLayout>
                  <c:x val="0.14060209316291974"/>
                  <c:y val="8.5841273871573698E-2"/>
                </c:manualLayout>
              </c:layout>
              <c:showLegendKey val="1"/>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4-DA13-4C55-A751-B8C5982B4AE3}"/>
                </c:ext>
              </c:extLst>
            </c:dLbl>
            <c:dLbl>
              <c:idx val="4"/>
              <c:layout>
                <c:manualLayout>
                  <c:x val="-0.25407044904878479"/>
                  <c:y val="-7.4644585975281478E-3"/>
                </c:manualLayout>
              </c:layout>
              <c:showLegendKey val="1"/>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1-DA13-4C55-A751-B8C5982B4AE3}"/>
                </c:ext>
              </c:extLst>
            </c:dLbl>
            <c:dLbl>
              <c:idx val="5"/>
              <c:layout>
                <c:manualLayout>
                  <c:x val="-0.26147055921525425"/>
                  <c:y val="-6.3447898078989248E-2"/>
                </c:manualLayout>
              </c:layout>
              <c:showLegendKey val="1"/>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5-DA13-4C55-A751-B8C5982B4AE3}"/>
                </c:ext>
              </c:extLst>
            </c:dLbl>
            <c:spPr>
              <a:solidFill>
                <a:schemeClr val="bg1">
                  <a:lumMod val="95000"/>
                </a:schemeClr>
              </a:solidFill>
              <a:ln>
                <a:noFill/>
              </a:ln>
              <a:effectLst/>
              <a:scene3d>
                <a:camera prst="orthographicFront"/>
                <a:lightRig rig="threePt" dir="t"/>
              </a:scene3d>
              <a:sp3d>
                <a:bevelT/>
              </a:sp3d>
            </c:spPr>
            <c:txPr>
              <a:bodyPr rot="0" spcFirstLastPara="1" vertOverflow="ellipsis" vert="horz" wrap="square" lIns="38100" tIns="19050" rIns="38100" bIns="19050" anchor="ctr" anchorCtr="1">
                <a:spAutoFit/>
              </a:bodyPr>
              <a:lstStyle/>
              <a:p>
                <a:pPr>
                  <a:defRPr sz="1000" b="0" i="0" u="none" strike="noStrike" kern="1200" baseline="0">
                    <a:solidFill>
                      <a:srgbClr val="7030A0"/>
                    </a:solidFill>
                    <a:latin typeface="+mn-lt"/>
                    <a:ea typeface="+mn-ea"/>
                    <a:cs typeface="+mn-cs"/>
                  </a:defRPr>
                </a:pPr>
                <a:endParaRPr lang="fr-FR"/>
              </a:p>
            </c:txPr>
            <c:showLegendKey val="1"/>
            <c:showVal val="1"/>
            <c:showCatName val="1"/>
            <c:showSerName val="0"/>
            <c:showPercent val="0"/>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Feuil1!$A$2:$A$7</c:f>
              <c:strCache>
                <c:ptCount val="6"/>
                <c:pt idx="0">
                  <c:v>RODP</c:v>
                </c:pt>
                <c:pt idx="1">
                  <c:v>Refacturation du personnel au CCAS</c:v>
                </c:pt>
                <c:pt idx="2">
                  <c:v>Refacturation du personnel au SIVU</c:v>
                </c:pt>
                <c:pt idx="3">
                  <c:v>Redevances des services de loisirs</c:v>
                </c:pt>
                <c:pt idx="4">
                  <c:v>Redevances des services périscolaires</c:v>
                </c:pt>
                <c:pt idx="5">
                  <c:v>Divers</c:v>
                </c:pt>
              </c:strCache>
            </c:strRef>
          </c:cat>
          <c:val>
            <c:numRef>
              <c:f>Feuil1!$B$2:$B$7</c:f>
              <c:numCache>
                <c:formatCode>_-* #\ ##0\ "€"_-;\-* #\ ##0\ "€"_-;_-* "-"??\ "€"_-;_-@_-</c:formatCode>
                <c:ptCount val="6"/>
                <c:pt idx="0">
                  <c:v>22000</c:v>
                </c:pt>
                <c:pt idx="1">
                  <c:v>95000</c:v>
                </c:pt>
                <c:pt idx="2">
                  <c:v>100000</c:v>
                </c:pt>
                <c:pt idx="3">
                  <c:v>56500</c:v>
                </c:pt>
                <c:pt idx="4">
                  <c:v>382000</c:v>
                </c:pt>
                <c:pt idx="5">
                  <c:v>4500</c:v>
                </c:pt>
              </c:numCache>
            </c:numRef>
          </c:val>
          <c:extLst>
            <c:ext xmlns:c16="http://schemas.microsoft.com/office/drawing/2014/chart" uri="{C3380CC4-5D6E-409C-BE32-E72D297353CC}">
              <c16:uniqueId val="{00000000-DA13-4C55-A751-B8C5982B4AE3}"/>
            </c:ext>
          </c:extLst>
        </c:ser>
        <c:dLbls>
          <c:showLegendKey val="0"/>
          <c:showVal val="0"/>
          <c:showCatName val="0"/>
          <c:showSerName val="0"/>
          <c:showPercent val="0"/>
          <c:showBubbleSize val="0"/>
          <c:showLeaderLines val="1"/>
        </c:dLbls>
        <c:firstSliceAng val="0"/>
        <c:holeSize val="75"/>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lumMod val="95000"/>
      </a:schemeClr>
    </a:solidFill>
    <a:ln>
      <a:noFill/>
    </a:ln>
    <a:effectLst/>
    <a:scene3d>
      <a:camera prst="orthographicFront"/>
      <a:lightRig rig="threePt" dir="t"/>
    </a:scene3d>
    <a:sp3d prstMaterial="matte">
      <a:bevelT w="63500" h="63500" prst="artDeco"/>
      <a:contourClr>
        <a:srgbClr val="000000"/>
      </a:contourClr>
    </a:sp3d>
  </c:spPr>
  <c:txPr>
    <a:bodyPr/>
    <a:lstStyle/>
    <a:p>
      <a:pPr>
        <a:defRPr/>
      </a:pPr>
      <a:endParaRPr lang="fr-FR"/>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1" i="0" u="none" strike="noStrike" kern="1200" spc="0" baseline="0">
              <a:solidFill>
                <a:srgbClr val="7030A0"/>
              </a:solidFill>
              <a:latin typeface="+mn-lt"/>
              <a:ea typeface="+mn-ea"/>
              <a:cs typeface="+mn-cs"/>
            </a:defRPr>
          </a:pPr>
          <a:endParaRPr lang="fr-FR"/>
        </a:p>
      </c:txPr>
    </c:title>
    <c:autoTitleDeleted val="0"/>
    <c:plotArea>
      <c:layout/>
      <c:doughnutChart>
        <c:varyColors val="1"/>
        <c:ser>
          <c:idx val="0"/>
          <c:order val="0"/>
          <c:tx>
            <c:strRef>
              <c:f>Feuil1!$B$1</c:f>
              <c:strCache>
                <c:ptCount val="1"/>
                <c:pt idx="0">
                  <c:v>Fiscalité locale</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60CB-437A-99A6-9B753A9A8C82}"/>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2-60CB-437A-99A6-9B753A9A8C82}"/>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60CB-437A-99A6-9B753A9A8C82}"/>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4-60CB-437A-99A6-9B753A9A8C82}"/>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3-60CB-437A-99A6-9B753A9A8C82}"/>
              </c:ext>
            </c:extLst>
          </c:dPt>
          <c:dLbls>
            <c:dLbl>
              <c:idx val="0"/>
              <c:layout>
                <c:manualLayout>
                  <c:x val="0.30371876121009206"/>
                  <c:y val="-6.7545686413093581E-2"/>
                </c:manualLayout>
              </c:layout>
              <c:showLegendKey val="1"/>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1-60CB-437A-99A6-9B753A9A8C82}"/>
                </c:ext>
              </c:extLst>
            </c:dLbl>
            <c:dLbl>
              <c:idx val="1"/>
              <c:layout>
                <c:manualLayout>
                  <c:x val="-0.31776311624733594"/>
                  <c:y val="0.15760660163055162"/>
                </c:manualLayout>
              </c:layout>
              <c:showLegendKey val="1"/>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2-60CB-437A-99A6-9B753A9A8C82}"/>
                </c:ext>
              </c:extLst>
            </c:dLbl>
            <c:dLbl>
              <c:idx val="2"/>
              <c:layout>
                <c:manualLayout>
                  <c:x val="-0.29785493056483625"/>
                  <c:y val="-9.7565991485579651E-2"/>
                </c:manualLayout>
              </c:layout>
              <c:showLegendKey val="1"/>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5-60CB-437A-99A6-9B753A9A8C82}"/>
                </c:ext>
              </c:extLst>
            </c:dLbl>
            <c:dLbl>
              <c:idx val="3"/>
              <c:layout>
                <c:manualLayout>
                  <c:x val="0"/>
                  <c:y val="0.1838743685689769"/>
                </c:manualLayout>
              </c:layout>
              <c:showLegendKey val="1"/>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4-60CB-437A-99A6-9B753A9A8C82}"/>
                </c:ext>
              </c:extLst>
            </c:dLbl>
            <c:dLbl>
              <c:idx val="4"/>
              <c:layout>
                <c:manualLayout>
                  <c:x val="0.29776349138244324"/>
                  <c:y val="-5.6288072010911315E-2"/>
                </c:manualLayout>
              </c:layout>
              <c:showLegendKey val="1"/>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3-60CB-437A-99A6-9B753A9A8C82}"/>
                </c:ext>
              </c:extLst>
            </c:dLbl>
            <c:spPr>
              <a:solidFill>
                <a:schemeClr val="bg1">
                  <a:lumMod val="95000"/>
                </a:schemeClr>
              </a:solidFill>
              <a:ln>
                <a:noFill/>
              </a:ln>
              <a:effectLst/>
              <a:scene3d>
                <a:camera prst="orthographicFront"/>
                <a:lightRig rig="threePt" dir="t"/>
              </a:scene3d>
              <a:sp3d>
                <a:bevelT/>
              </a:sp3d>
            </c:spPr>
            <c:txPr>
              <a:bodyPr rot="0" spcFirstLastPara="1" vertOverflow="ellipsis" vert="horz" wrap="square" lIns="38100" tIns="19050" rIns="38100" bIns="19050" anchor="ctr" anchorCtr="1">
                <a:spAutoFit/>
              </a:bodyPr>
              <a:lstStyle/>
              <a:p>
                <a:pPr>
                  <a:defRPr sz="1100" b="0" i="0" u="none" strike="noStrike" kern="1200" baseline="0">
                    <a:solidFill>
                      <a:srgbClr val="7030A0"/>
                    </a:solidFill>
                    <a:latin typeface="+mn-lt"/>
                    <a:ea typeface="+mn-ea"/>
                    <a:cs typeface="+mn-cs"/>
                  </a:defRPr>
                </a:pPr>
                <a:endParaRPr lang="fr-FR"/>
              </a:p>
            </c:txPr>
            <c:showLegendKey val="1"/>
            <c:showVal val="1"/>
            <c:showCatName val="1"/>
            <c:showSerName val="0"/>
            <c:showPercent val="0"/>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Feuil1!$A$2:$A$6</c:f>
              <c:strCache>
                <c:ptCount val="5"/>
                <c:pt idx="0">
                  <c:v>Impôts directs locaux</c:v>
                </c:pt>
                <c:pt idx="1">
                  <c:v>Autres contributions directes</c:v>
                </c:pt>
                <c:pt idx="2">
                  <c:v>Taxe sur pylônes</c:v>
                </c:pt>
                <c:pt idx="3">
                  <c:v>TCCFE</c:v>
                </c:pt>
                <c:pt idx="4">
                  <c:v>Droits de place</c:v>
                </c:pt>
              </c:strCache>
            </c:strRef>
          </c:cat>
          <c:val>
            <c:numRef>
              <c:f>Feuil1!$B$2:$B$6</c:f>
              <c:numCache>
                <c:formatCode>_-* #\ ##0\ "€"_-;\-* #\ ##0\ "€"_-;_-* "-"??\ "€"_-;_-@_-</c:formatCode>
                <c:ptCount val="5"/>
                <c:pt idx="0">
                  <c:v>2950000</c:v>
                </c:pt>
                <c:pt idx="1">
                  <c:v>10000</c:v>
                </c:pt>
                <c:pt idx="2">
                  <c:v>42000</c:v>
                </c:pt>
                <c:pt idx="3">
                  <c:v>80000</c:v>
                </c:pt>
                <c:pt idx="4">
                  <c:v>1000</c:v>
                </c:pt>
              </c:numCache>
            </c:numRef>
          </c:val>
          <c:extLst>
            <c:ext xmlns:c16="http://schemas.microsoft.com/office/drawing/2014/chart" uri="{C3380CC4-5D6E-409C-BE32-E72D297353CC}">
              <c16:uniqueId val="{00000000-60CB-437A-99A6-9B753A9A8C82}"/>
            </c:ext>
          </c:extLst>
        </c:ser>
        <c:dLbls>
          <c:showLegendKey val="0"/>
          <c:showVal val="0"/>
          <c:showCatName val="0"/>
          <c:showSerName val="0"/>
          <c:showPercent val="0"/>
          <c:showBubbleSize val="0"/>
          <c:showLeaderLines val="1"/>
        </c:dLbls>
        <c:firstSliceAng val="0"/>
        <c:holeSize val="75"/>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lumMod val="95000"/>
      </a:schemeClr>
    </a:solidFill>
    <a:ln>
      <a:noFill/>
    </a:ln>
    <a:effectLst/>
    <a:scene3d>
      <a:camera prst="orthographicFront"/>
      <a:lightRig rig="threePt" dir="t"/>
    </a:scene3d>
    <a:sp3d prstMaterial="matte">
      <a:bevelT w="63500" h="63500" prst="artDeco"/>
      <a:contourClr>
        <a:srgbClr val="000000"/>
      </a:contourClr>
    </a:sp3d>
  </c:spPr>
  <c:txPr>
    <a:bodyPr/>
    <a:lstStyle/>
    <a:p>
      <a:pPr>
        <a:defRPr/>
      </a:pPr>
      <a:endParaRPr lang="fr-FR"/>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rgbClr val="7030A0"/>
              </a:solidFill>
              <a:latin typeface="+mn-lt"/>
              <a:ea typeface="+mn-ea"/>
              <a:cs typeface="+mn-cs"/>
            </a:defRPr>
          </a:pPr>
          <a:endParaRPr lang="fr-FR"/>
        </a:p>
      </c:txPr>
    </c:title>
    <c:autoTitleDeleted val="0"/>
    <c:plotArea>
      <c:layout/>
      <c:doughnutChart>
        <c:varyColors val="1"/>
        <c:ser>
          <c:idx val="0"/>
          <c:order val="0"/>
          <c:tx>
            <c:strRef>
              <c:f>Feuil1!$B$1</c:f>
              <c:strCache>
                <c:ptCount val="1"/>
                <c:pt idx="0">
                  <c:v>Dotations, subventions et participations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2-A765-4690-B699-C6B20BE488F3}"/>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4-A765-4690-B699-C6B20BE488F3}"/>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3-A765-4690-B699-C6B20BE488F3}"/>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5-A765-4690-B699-C6B20BE488F3}"/>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1-A765-4690-B699-C6B20BE488F3}"/>
              </c:ext>
            </c:extLst>
          </c:dPt>
          <c:dLbls>
            <c:dLbl>
              <c:idx val="0"/>
              <c:layout>
                <c:manualLayout>
                  <c:x val="0.23166023166023156"/>
                  <c:y val="-1.8100569041983948E-2"/>
                </c:manualLayout>
              </c:layout>
              <c:showLegendKey val="1"/>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2-A765-4690-B699-C6B20BE488F3}"/>
                </c:ext>
              </c:extLst>
            </c:dLbl>
            <c:dLbl>
              <c:idx val="1"/>
              <c:layout>
                <c:manualLayout>
                  <c:x val="0.17760617760617761"/>
                  <c:y val="9.7743072826713129E-2"/>
                </c:manualLayout>
              </c:layout>
              <c:showLegendKey val="1"/>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4-A765-4690-B699-C6B20BE488F3}"/>
                </c:ext>
              </c:extLst>
            </c:dLbl>
            <c:dLbl>
              <c:idx val="2"/>
              <c:layout>
                <c:manualLayout>
                  <c:x val="-0.17503217503217502"/>
                  <c:y val="0.13756432471907767"/>
                </c:manualLayout>
              </c:layout>
              <c:showLegendKey val="1"/>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3-A765-4690-B699-C6B20BE488F3}"/>
                </c:ext>
              </c:extLst>
            </c:dLbl>
            <c:dLbl>
              <c:idx val="3"/>
              <c:layout>
                <c:manualLayout>
                  <c:x val="-0.27541827541827546"/>
                  <c:y val="-1.448045523358713E-2"/>
                </c:manualLayout>
              </c:layout>
              <c:showLegendKey val="1"/>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5-A765-4690-B699-C6B20BE488F3}"/>
                </c:ext>
              </c:extLst>
            </c:dLbl>
            <c:dLbl>
              <c:idx val="4"/>
              <c:layout>
                <c:manualLayout>
                  <c:x val="-0.32175032175032175"/>
                  <c:y val="-1.4480455233587163E-2"/>
                </c:manualLayout>
              </c:layout>
              <c:showLegendKey val="1"/>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1-A765-4690-B699-C6B20BE488F3}"/>
                </c:ext>
              </c:extLst>
            </c:dLbl>
            <c:spPr>
              <a:solidFill>
                <a:schemeClr val="bg1">
                  <a:lumMod val="95000"/>
                </a:schemeClr>
              </a:solidFill>
              <a:ln>
                <a:noFill/>
              </a:ln>
              <a:effectLst/>
              <a:scene3d>
                <a:camera prst="orthographicFront"/>
                <a:lightRig rig="threePt" dir="t"/>
              </a:scene3d>
              <a:sp3d>
                <a:bevelT w="165100" prst="coolSlant"/>
              </a:sp3d>
            </c:spPr>
            <c:txPr>
              <a:bodyPr rot="0" spcFirstLastPara="1" vertOverflow="ellipsis" vert="horz" wrap="square" lIns="38100" tIns="19050" rIns="38100" bIns="19050" anchor="ctr" anchorCtr="1">
                <a:spAutoFit/>
              </a:bodyPr>
              <a:lstStyle/>
              <a:p>
                <a:pPr>
                  <a:defRPr sz="1100" b="0" i="0" u="none" strike="noStrike" kern="1200" baseline="0">
                    <a:solidFill>
                      <a:srgbClr val="7030A0"/>
                    </a:solidFill>
                    <a:latin typeface="+mn-lt"/>
                    <a:ea typeface="+mn-ea"/>
                    <a:cs typeface="+mn-cs"/>
                  </a:defRPr>
                </a:pPr>
                <a:endParaRPr lang="fr-FR"/>
              </a:p>
            </c:txPr>
            <c:showLegendKey val="1"/>
            <c:showVal val="1"/>
            <c:showCatName val="1"/>
            <c:showSerName val="0"/>
            <c:showPercent val="0"/>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Feuil1!$A$2:$A$6</c:f>
              <c:strCache>
                <c:ptCount val="5"/>
                <c:pt idx="0">
                  <c:v>DGF</c:v>
                </c:pt>
                <c:pt idx="1">
                  <c:v>DSR</c:v>
                </c:pt>
                <c:pt idx="2">
                  <c:v>Autres</c:v>
                </c:pt>
                <c:pt idx="3">
                  <c:v>CFG</c:v>
                </c:pt>
                <c:pt idx="4">
                  <c:v>Subvention CAF</c:v>
                </c:pt>
              </c:strCache>
            </c:strRef>
          </c:cat>
          <c:val>
            <c:numRef>
              <c:f>Feuil1!$B$2:$B$6</c:f>
              <c:numCache>
                <c:formatCode>_-* #\ ##0\ "€"_-;\-* #\ ##0\ "€"_-;_-* "-"??\ "€"_-;_-@_-</c:formatCode>
                <c:ptCount val="5"/>
                <c:pt idx="0">
                  <c:v>215000</c:v>
                </c:pt>
                <c:pt idx="1">
                  <c:v>75000</c:v>
                </c:pt>
                <c:pt idx="2">
                  <c:v>31400</c:v>
                </c:pt>
                <c:pt idx="3">
                  <c:v>1950000</c:v>
                </c:pt>
                <c:pt idx="4">
                  <c:v>70000</c:v>
                </c:pt>
              </c:numCache>
            </c:numRef>
          </c:val>
          <c:extLst>
            <c:ext xmlns:c16="http://schemas.microsoft.com/office/drawing/2014/chart" uri="{C3380CC4-5D6E-409C-BE32-E72D297353CC}">
              <c16:uniqueId val="{00000000-A765-4690-B699-C6B20BE488F3}"/>
            </c:ext>
          </c:extLst>
        </c:ser>
        <c:dLbls>
          <c:showLegendKey val="0"/>
          <c:showVal val="0"/>
          <c:showCatName val="0"/>
          <c:showSerName val="0"/>
          <c:showPercent val="0"/>
          <c:showBubbleSize val="0"/>
          <c:showLeaderLines val="1"/>
        </c:dLbls>
        <c:firstSliceAng val="0"/>
        <c:holeSize val="75"/>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lumMod val="95000"/>
      </a:schemeClr>
    </a:solidFill>
    <a:ln>
      <a:noFill/>
    </a:ln>
    <a:effectLst/>
    <a:scene3d>
      <a:camera prst="orthographicFront"/>
      <a:lightRig rig="threePt" dir="t"/>
    </a:scene3d>
    <a:sp3d>
      <a:bevelT w="165100" prst="coolSlant"/>
    </a:sp3d>
  </c:spPr>
  <c:txPr>
    <a:bodyPr/>
    <a:lstStyle/>
    <a:p>
      <a:pPr>
        <a:defRPr/>
      </a:pPr>
      <a:endParaRPr lang="fr-FR"/>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rgbClr val="7030A0"/>
                </a:solidFill>
                <a:latin typeface="+mn-lt"/>
                <a:ea typeface="+mn-ea"/>
                <a:cs typeface="+mn-cs"/>
              </a:defRPr>
            </a:pPr>
            <a:r>
              <a:rPr lang="en-US" dirty="0"/>
              <a:t>Compensation</a:t>
            </a:r>
            <a:r>
              <a:rPr lang="en-US" baseline="0" dirty="0"/>
              <a:t> financière </a:t>
            </a:r>
            <a:r>
              <a:rPr lang="en-US" baseline="0" dirty="0" err="1"/>
              <a:t>genevoise</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rgbClr val="7030A0"/>
              </a:solidFill>
              <a:latin typeface="+mn-lt"/>
              <a:ea typeface="+mn-ea"/>
              <a:cs typeface="+mn-cs"/>
            </a:defRPr>
          </a:pPr>
          <a:endParaRPr lang="en-US"/>
        </a:p>
      </c:txPr>
    </c:title>
    <c:autoTitleDeleted val="0"/>
    <c:plotArea>
      <c:layout/>
      <c:lineChart>
        <c:grouping val="standard"/>
        <c:varyColors val="0"/>
        <c:ser>
          <c:idx val="1"/>
          <c:order val="0"/>
          <c:spPr>
            <a:ln w="34925" cap="rnd">
              <a:solidFill>
                <a:srgbClr val="7030A0"/>
              </a:solidFill>
              <a:round/>
            </a:ln>
            <a:effectLst>
              <a:outerShdw blurRad="57150" dist="19050" dir="5400000" algn="ctr" rotWithShape="0">
                <a:srgbClr val="000000">
                  <a:alpha val="63000"/>
                </a:srgbClr>
              </a:outerShdw>
            </a:effectLst>
          </c:spPr>
          <c:marker>
            <c:symbol val="diamond"/>
            <c:size val="6"/>
            <c:spPr>
              <a:solidFill>
                <a:srgbClr val="FF99FF"/>
              </a:solidFill>
              <a:ln w="9525">
                <a:solidFill>
                  <a:srgbClr val="FF99FF"/>
                </a:solidFill>
                <a:round/>
              </a:ln>
              <a:effectLst>
                <a:outerShdw blurRad="57150" dist="19050" dir="5400000" algn="ctr" rotWithShape="0">
                  <a:srgbClr val="000000">
                    <a:alpha val="63000"/>
                  </a:srgbClr>
                </a:outerShdw>
              </a:effectLst>
            </c:spPr>
          </c:marker>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rgbClr val="7030A0"/>
                    </a:solidFill>
                    <a:latin typeface="+mn-lt"/>
                    <a:ea typeface="+mn-ea"/>
                    <a:cs typeface="+mn-cs"/>
                  </a:defRPr>
                </a:pPr>
                <a:endParaRPr lang="fr-FR"/>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Feuil1!$A$2:$A$10</c:f>
              <c:numCache>
                <c:formatCode>General</c:formatCode>
                <c:ptCount val="9"/>
                <c:pt idx="0">
                  <c:v>2017</c:v>
                </c:pt>
                <c:pt idx="1">
                  <c:v>2018</c:v>
                </c:pt>
                <c:pt idx="2">
                  <c:v>2019</c:v>
                </c:pt>
                <c:pt idx="3">
                  <c:v>2020</c:v>
                </c:pt>
                <c:pt idx="4">
                  <c:v>2021</c:v>
                </c:pt>
                <c:pt idx="5">
                  <c:v>2022</c:v>
                </c:pt>
                <c:pt idx="6">
                  <c:v>2023</c:v>
                </c:pt>
                <c:pt idx="7">
                  <c:v>2023</c:v>
                </c:pt>
                <c:pt idx="8">
                  <c:v>2024</c:v>
                </c:pt>
              </c:numCache>
            </c:numRef>
          </c:cat>
          <c:val>
            <c:numRef>
              <c:f>Feuil1!$B$2:$B$10</c:f>
              <c:numCache>
                <c:formatCode>_-* #\ ##0\ "€"_-;\-* #\ ##0\ "€"_-;_-* "-"??\ "€"_-;_-@_-</c:formatCode>
                <c:ptCount val="9"/>
                <c:pt idx="0">
                  <c:v>1288315</c:v>
                </c:pt>
                <c:pt idx="1">
                  <c:v>1189386</c:v>
                </c:pt>
                <c:pt idx="2">
                  <c:v>1279404</c:v>
                </c:pt>
                <c:pt idx="3">
                  <c:v>1391336</c:v>
                </c:pt>
                <c:pt idx="4">
                  <c:v>1526523</c:v>
                </c:pt>
                <c:pt idx="5">
                  <c:v>1505413</c:v>
                </c:pt>
                <c:pt idx="6">
                  <c:v>1731329</c:v>
                </c:pt>
                <c:pt idx="7">
                  <c:v>1818879</c:v>
                </c:pt>
                <c:pt idx="8">
                  <c:v>1928232</c:v>
                </c:pt>
              </c:numCache>
            </c:numRef>
          </c:val>
          <c:smooth val="0"/>
          <c:extLst>
            <c:ext xmlns:c16="http://schemas.microsoft.com/office/drawing/2014/chart" uri="{C3380CC4-5D6E-409C-BE32-E72D297353CC}">
              <c16:uniqueId val="{00000003-8F40-42CE-95B2-D8511F3D99A6}"/>
            </c:ext>
          </c:extLst>
        </c:ser>
        <c:dLbls>
          <c:showLegendKey val="0"/>
          <c:showVal val="0"/>
          <c:showCatName val="0"/>
          <c:showSerName val="0"/>
          <c:showPercent val="0"/>
          <c:showBubbleSize val="0"/>
        </c:dLbls>
        <c:marker val="1"/>
        <c:smooth val="0"/>
        <c:axId val="523700264"/>
        <c:axId val="523680104"/>
      </c:lineChart>
      <c:catAx>
        <c:axId val="523700264"/>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rgbClr val="7030A0"/>
                </a:solidFill>
                <a:latin typeface="+mn-lt"/>
                <a:ea typeface="+mn-ea"/>
                <a:cs typeface="+mn-cs"/>
              </a:defRPr>
            </a:pPr>
            <a:endParaRPr lang="fr-FR"/>
          </a:p>
        </c:txPr>
        <c:crossAx val="523680104"/>
        <c:crosses val="autoZero"/>
        <c:auto val="1"/>
        <c:lblAlgn val="ctr"/>
        <c:lblOffset val="100"/>
        <c:noMultiLvlLbl val="0"/>
      </c:catAx>
      <c:valAx>
        <c:axId val="523680104"/>
        <c:scaling>
          <c:orientation val="minMax"/>
        </c:scaling>
        <c:delete val="1"/>
        <c:axPos val="l"/>
        <c:numFmt formatCode="_-* #\ ##0\ &quot;€&quot;_-;\-* #\ ##0\ &quot;€&quot;_-;_-* &quot;-&quot;??\ &quot;€&quot;_-;_-@_-" sourceLinked="1"/>
        <c:majorTickMark val="none"/>
        <c:minorTickMark val="none"/>
        <c:tickLblPos val="nextTo"/>
        <c:crossAx val="52370026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lumMod val="95000"/>
      </a:schemeClr>
    </a:solidFill>
    <a:ln>
      <a:noFill/>
    </a:ln>
    <a:effectLst/>
    <a:scene3d>
      <a:camera prst="orthographicFront"/>
      <a:lightRig rig="threePt" dir="t"/>
    </a:scene3d>
    <a:sp3d prstMaterial="matte">
      <a:bevelT w="63500" h="63500" prst="artDeco"/>
      <a:contourClr>
        <a:srgbClr val="000000"/>
      </a:contourClr>
    </a:sp3d>
  </c:spPr>
  <c:txPr>
    <a:bodyPr/>
    <a:lstStyle/>
    <a:p>
      <a:pPr>
        <a:defRPr/>
      </a:pPr>
      <a:endParaRPr lang="fr-FR"/>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696685216794094"/>
          <c:y val="0.13572530402604838"/>
          <c:w val="0.84539621860197345"/>
          <c:h val="0.75501618053834474"/>
        </c:manualLayout>
      </c:layout>
      <c:barChart>
        <c:barDir val="col"/>
        <c:grouping val="clustered"/>
        <c:varyColors val="0"/>
        <c:ser>
          <c:idx val="0"/>
          <c:order val="0"/>
          <c:tx>
            <c:strRef>
              <c:f>Feuil1!$B$1</c:f>
              <c:strCache>
                <c:ptCount val="1"/>
                <c:pt idx="0">
                  <c:v> Dépenses de fonctionnement </c:v>
                </c:pt>
              </c:strCache>
            </c:strRef>
          </c:tx>
          <c:spPr>
            <a:solidFill>
              <a:srgbClr val="7030A0"/>
            </a:solidFill>
            <a:ln>
              <a:noFill/>
            </a:ln>
            <a:effectLst/>
          </c:spPr>
          <c:invertIfNegative val="0"/>
          <c:dLbls>
            <c:spPr>
              <a:solidFill>
                <a:prstClr val="white"/>
              </a:solidFill>
              <a:ln>
                <a:solidFill>
                  <a:prstClr val="black">
                    <a:lumMod val="25000"/>
                    <a:lumOff val="75000"/>
                  </a:prstClr>
                </a:solidFill>
              </a:ln>
              <a:effectLst/>
            </c:spPr>
            <c:txPr>
              <a:bodyPr rot="0" spcFirstLastPara="1" vertOverflow="clip" horzOverflow="clip" vert="horz" wrap="square" lIns="36576" tIns="18288" rIns="36576" bIns="18288" anchor="ctr" anchorCtr="1">
                <a:spAutoFit/>
              </a:bodyPr>
              <a:lstStyle/>
              <a:p>
                <a:pPr>
                  <a:defRPr sz="1100" b="1" i="0" u="none" strike="noStrike" kern="1200" baseline="0">
                    <a:solidFill>
                      <a:srgbClr val="2C4D88"/>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wedgeRoundRectCallout">
                    <a:avLst/>
                  </a:prstGeom>
                  <a:noFill/>
                  <a:ln>
                    <a:noFill/>
                  </a:ln>
                </c15:spPr>
                <c15:showLeaderLines val="1"/>
                <c15:leaderLines>
                  <c:spPr>
                    <a:ln w="9525">
                      <a:solidFill>
                        <a:schemeClr val="tx2">
                          <a:lumMod val="35000"/>
                          <a:lumOff val="65000"/>
                        </a:schemeClr>
                      </a:solidFill>
                    </a:ln>
                    <a:effectLst/>
                  </c:spPr>
                </c15:leaderLines>
              </c:ext>
            </c:extLst>
          </c:dLbls>
          <c:cat>
            <c:strRef>
              <c:f>Feuil1!$A$2:$A$10</c:f>
              <c:strCache>
                <c:ptCount val="9"/>
                <c:pt idx="0">
                  <c:v>BP 2017</c:v>
                </c:pt>
                <c:pt idx="1">
                  <c:v>BP 2018</c:v>
                </c:pt>
                <c:pt idx="2">
                  <c:v>BP 2019 </c:v>
                </c:pt>
                <c:pt idx="3">
                  <c:v>BP 2020</c:v>
                </c:pt>
                <c:pt idx="4">
                  <c:v>BP 2021</c:v>
                </c:pt>
                <c:pt idx="5">
                  <c:v>BP 2022</c:v>
                </c:pt>
                <c:pt idx="6">
                  <c:v>BP 2023</c:v>
                </c:pt>
                <c:pt idx="7">
                  <c:v>BP 2024</c:v>
                </c:pt>
                <c:pt idx="8">
                  <c:v>BP 2025</c:v>
                </c:pt>
              </c:strCache>
            </c:strRef>
          </c:cat>
          <c:val>
            <c:numRef>
              <c:f>Feuil1!$B$2:$B$10</c:f>
              <c:numCache>
                <c:formatCode>_-* #\ ##0\ [$€-40C]_-;\-* #\ ##0\ [$€-40C]_-;_-* "-"??\ [$€-40C]_-;_-@_-</c:formatCode>
                <c:ptCount val="9"/>
                <c:pt idx="0">
                  <c:v>4153405</c:v>
                </c:pt>
                <c:pt idx="1">
                  <c:v>4486552</c:v>
                </c:pt>
                <c:pt idx="2">
                  <c:v>4701484</c:v>
                </c:pt>
                <c:pt idx="3">
                  <c:v>4426390</c:v>
                </c:pt>
                <c:pt idx="4">
                  <c:v>4907214</c:v>
                </c:pt>
                <c:pt idx="5">
                  <c:v>5283000</c:v>
                </c:pt>
                <c:pt idx="6">
                  <c:v>8140000</c:v>
                </c:pt>
                <c:pt idx="7">
                  <c:v>9763000</c:v>
                </c:pt>
                <c:pt idx="8">
                  <c:v>10266894</c:v>
                </c:pt>
              </c:numCache>
            </c:numRef>
          </c:val>
          <c:extLst>
            <c:ext xmlns:c16="http://schemas.microsoft.com/office/drawing/2014/chart" uri="{C3380CC4-5D6E-409C-BE32-E72D297353CC}">
              <c16:uniqueId val="{00000000-5E1B-4537-B4D0-79990D1CD831}"/>
            </c:ext>
          </c:extLst>
        </c:ser>
        <c:dLbls>
          <c:showLegendKey val="0"/>
          <c:showVal val="0"/>
          <c:showCatName val="0"/>
          <c:showSerName val="0"/>
          <c:showPercent val="0"/>
          <c:showBubbleSize val="0"/>
        </c:dLbls>
        <c:gapWidth val="100"/>
        <c:overlap val="-24"/>
        <c:axId val="159072256"/>
        <c:axId val="159073792"/>
      </c:barChart>
      <c:catAx>
        <c:axId val="159072256"/>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rgbClr val="2C4D88"/>
                </a:solidFill>
                <a:latin typeface="+mn-lt"/>
                <a:ea typeface="+mn-ea"/>
                <a:cs typeface="+mn-cs"/>
              </a:defRPr>
            </a:pPr>
            <a:endParaRPr lang="fr-FR"/>
          </a:p>
        </c:txPr>
        <c:crossAx val="159073792"/>
        <c:crosses val="autoZero"/>
        <c:auto val="1"/>
        <c:lblAlgn val="ctr"/>
        <c:lblOffset val="100"/>
        <c:noMultiLvlLbl val="0"/>
      </c:catAx>
      <c:valAx>
        <c:axId val="159073792"/>
        <c:scaling>
          <c:orientation val="minMax"/>
          <c:min val="0"/>
        </c:scaling>
        <c:delete val="0"/>
        <c:axPos val="l"/>
        <c:majorGridlines>
          <c:spPr>
            <a:ln w="9525" cap="flat" cmpd="sng" algn="ctr">
              <a:solidFill>
                <a:schemeClr val="tx2">
                  <a:lumMod val="15000"/>
                  <a:lumOff val="85000"/>
                </a:schemeClr>
              </a:solidFill>
              <a:round/>
            </a:ln>
            <a:effectLst/>
          </c:spPr>
        </c:majorGridlines>
        <c:numFmt formatCode="_-* #,##0\ [$€-40C]_-;\-* #,##0\ [$€-40C]_-;_-* &quot;-&quot;\ [$€-40C]_-;_-@_-" sourceLinked="0"/>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rgbClr val="2C4D88"/>
                </a:solidFill>
                <a:latin typeface="+mn-lt"/>
                <a:ea typeface="+mn-ea"/>
                <a:cs typeface="+mn-cs"/>
              </a:defRPr>
            </a:pPr>
            <a:endParaRPr lang="fr-FR"/>
          </a:p>
        </c:txPr>
        <c:crossAx val="159072256"/>
        <c:crosses val="autoZero"/>
        <c:crossBetween val="between"/>
      </c:valAx>
      <c:spPr>
        <a:noFill/>
        <a:ln>
          <a:noFill/>
        </a:ln>
        <a:effectLst/>
      </c:spPr>
    </c:plotArea>
    <c:plotVisOnly val="1"/>
    <c:dispBlanksAs val="gap"/>
    <c:showDLblsOverMax val="0"/>
  </c:chart>
  <c:spPr>
    <a:noFill/>
    <a:ln>
      <a:solidFill>
        <a:srgbClr val="7030A0"/>
      </a:solidFill>
    </a:ln>
    <a:effectLst/>
  </c:spPr>
  <c:txPr>
    <a:bodyPr/>
    <a:lstStyle/>
    <a:p>
      <a:pPr>
        <a:defRPr/>
      </a:pPr>
      <a:endParaRPr lang="fr-FR"/>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4933297262607732"/>
          <c:y val="0.14966887906733878"/>
          <c:w val="0.33651746619694423"/>
          <c:h val="0.73754145281388117"/>
        </c:manualLayout>
      </c:layout>
      <c:doughnut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2-C036-40F8-B7A8-D8E57ECABC90}"/>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E-C036-40F8-B7A8-D8E57ECABC90}"/>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D-C036-40F8-B7A8-D8E57ECABC90}"/>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C-C036-40F8-B7A8-D8E57ECABC90}"/>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B-C036-40F8-B7A8-D8E57ECABC90}"/>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A-C036-40F8-B7A8-D8E57ECABC90}"/>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9-C036-40F8-B7A8-D8E57ECABC90}"/>
              </c:ext>
            </c:extLst>
          </c:dPt>
          <c:dPt>
            <c:idx val="7"/>
            <c:bubble3D val="0"/>
            <c:spPr>
              <a:solidFill>
                <a:schemeClr val="accent2">
                  <a:lumMod val="60000"/>
                </a:schemeClr>
              </a:solidFill>
              <a:ln w="19050">
                <a:solidFill>
                  <a:schemeClr val="lt1"/>
                </a:solidFill>
              </a:ln>
              <a:effectLst/>
            </c:spPr>
            <c:extLst>
              <c:ext xmlns:c16="http://schemas.microsoft.com/office/drawing/2014/chart" uri="{C3380CC4-5D6E-409C-BE32-E72D297353CC}">
                <c16:uniqueId val="{00000008-C036-40F8-B7A8-D8E57ECABC90}"/>
              </c:ext>
            </c:extLst>
          </c:dPt>
          <c:dPt>
            <c:idx val="8"/>
            <c:bubble3D val="0"/>
            <c:spPr>
              <a:solidFill>
                <a:schemeClr val="accent3">
                  <a:lumMod val="60000"/>
                </a:schemeClr>
              </a:solidFill>
              <a:ln w="19050">
                <a:solidFill>
                  <a:schemeClr val="lt1"/>
                </a:solidFill>
              </a:ln>
              <a:effectLst/>
            </c:spPr>
            <c:extLst>
              <c:ext xmlns:c16="http://schemas.microsoft.com/office/drawing/2014/chart" uri="{C3380CC4-5D6E-409C-BE32-E72D297353CC}">
                <c16:uniqueId val="{00000007-C036-40F8-B7A8-D8E57ECABC90}"/>
              </c:ext>
            </c:extLst>
          </c:dPt>
          <c:dPt>
            <c:idx val="9"/>
            <c:bubble3D val="0"/>
            <c:spPr>
              <a:solidFill>
                <a:schemeClr val="accent4">
                  <a:lumMod val="60000"/>
                </a:schemeClr>
              </a:solidFill>
              <a:ln w="19050">
                <a:solidFill>
                  <a:schemeClr val="lt1"/>
                </a:solidFill>
              </a:ln>
              <a:effectLst/>
            </c:spPr>
            <c:extLst>
              <c:ext xmlns:c16="http://schemas.microsoft.com/office/drawing/2014/chart" uri="{C3380CC4-5D6E-409C-BE32-E72D297353CC}">
                <c16:uniqueId val="{00000006-C036-40F8-B7A8-D8E57ECABC90}"/>
              </c:ext>
            </c:extLst>
          </c:dPt>
          <c:dPt>
            <c:idx val="10"/>
            <c:bubble3D val="0"/>
            <c:spPr>
              <a:solidFill>
                <a:schemeClr val="accent5">
                  <a:lumMod val="60000"/>
                </a:schemeClr>
              </a:solidFill>
              <a:ln w="19050">
                <a:solidFill>
                  <a:schemeClr val="lt1"/>
                </a:solidFill>
              </a:ln>
              <a:effectLst/>
            </c:spPr>
            <c:extLst>
              <c:ext xmlns:c16="http://schemas.microsoft.com/office/drawing/2014/chart" uri="{C3380CC4-5D6E-409C-BE32-E72D297353CC}">
                <c16:uniqueId val="{00000005-C036-40F8-B7A8-D8E57ECABC90}"/>
              </c:ext>
            </c:extLst>
          </c:dPt>
          <c:dPt>
            <c:idx val="11"/>
            <c:bubble3D val="0"/>
            <c:spPr>
              <a:solidFill>
                <a:schemeClr val="accent6">
                  <a:lumMod val="60000"/>
                </a:schemeClr>
              </a:solidFill>
              <a:ln w="19050">
                <a:solidFill>
                  <a:schemeClr val="lt1"/>
                </a:solidFill>
              </a:ln>
              <a:effectLst/>
            </c:spPr>
            <c:extLst>
              <c:ext xmlns:c16="http://schemas.microsoft.com/office/drawing/2014/chart" uri="{C3380CC4-5D6E-409C-BE32-E72D297353CC}">
                <c16:uniqueId val="{00000004-C036-40F8-B7A8-D8E57ECABC90}"/>
              </c:ext>
            </c:extLst>
          </c:dPt>
          <c:dPt>
            <c:idx val="12"/>
            <c:bubble3D val="0"/>
            <c:spPr>
              <a:solidFill>
                <a:schemeClr val="accent1">
                  <a:lumMod val="80000"/>
                  <a:lumOff val="20000"/>
                </a:schemeClr>
              </a:solidFill>
              <a:ln w="19050">
                <a:solidFill>
                  <a:schemeClr val="lt1"/>
                </a:solidFill>
              </a:ln>
              <a:effectLst/>
            </c:spPr>
            <c:extLst>
              <c:ext xmlns:c16="http://schemas.microsoft.com/office/drawing/2014/chart" uri="{C3380CC4-5D6E-409C-BE32-E72D297353CC}">
                <c16:uniqueId val="{00000003-C036-40F8-B7A8-D8E57ECABC90}"/>
              </c:ext>
            </c:extLst>
          </c:dPt>
          <c:dLbls>
            <c:dLbl>
              <c:idx val="0"/>
              <c:layout>
                <c:manualLayout>
                  <c:x val="-3.046310090038698E-2"/>
                  <c:y val="-0.14025768457688695"/>
                </c:manualLayout>
              </c:layout>
              <c:showLegendKey val="1"/>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2-C036-40F8-B7A8-D8E57ECABC90}"/>
                </c:ext>
              </c:extLst>
            </c:dLbl>
            <c:dLbl>
              <c:idx val="1"/>
              <c:layout>
                <c:manualLayout>
                  <c:x val="-0.10402052080603136"/>
                  <c:y val="0.11990178567185891"/>
                </c:manualLayout>
              </c:layout>
              <c:showLegendKey val="1"/>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E-C036-40F8-B7A8-D8E57ECABC90}"/>
                </c:ext>
              </c:extLst>
            </c:dLbl>
            <c:dLbl>
              <c:idx val="2"/>
              <c:layout>
                <c:manualLayout>
                  <c:x val="0.22333817702471429"/>
                  <c:y val="-0.23044570255556829"/>
                </c:manualLayout>
              </c:layout>
              <c:showLegendKey val="1"/>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D-C036-40F8-B7A8-D8E57ECABC90}"/>
                </c:ext>
              </c:extLst>
            </c:dLbl>
            <c:dLbl>
              <c:idx val="3"/>
              <c:layout>
                <c:manualLayout>
                  <c:x val="0.2034519009882671"/>
                  <c:y val="-0.13941608883956411"/>
                </c:manualLayout>
              </c:layout>
              <c:showLegendKey val="1"/>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C-C036-40F8-B7A8-D8E57ECABC90}"/>
                </c:ext>
              </c:extLst>
            </c:dLbl>
            <c:dLbl>
              <c:idx val="4"/>
              <c:layout>
                <c:manualLayout>
                  <c:x val="-0.14685249996145611"/>
                  <c:y val="3.4690217267918419E-2"/>
                </c:manualLayout>
              </c:layout>
              <c:showLegendKey val="1"/>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B-C036-40F8-B7A8-D8E57ECABC90}"/>
                </c:ext>
              </c:extLst>
            </c:dLbl>
            <c:dLbl>
              <c:idx val="5"/>
              <c:layout>
                <c:manualLayout>
                  <c:x val="0.228702171759609"/>
                  <c:y val="-0.11143144664182709"/>
                </c:manualLayout>
              </c:layout>
              <c:showLegendKey val="1"/>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A-C036-40F8-B7A8-D8E57ECABC90}"/>
                </c:ext>
              </c:extLst>
            </c:dLbl>
            <c:dLbl>
              <c:idx val="6"/>
              <c:layout>
                <c:manualLayout>
                  <c:x val="0.23016587876381789"/>
                  <c:y val="-3.476413408299063E-2"/>
                </c:manualLayout>
              </c:layout>
              <c:showLegendKey val="1"/>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9-C036-40F8-B7A8-D8E57ECABC90}"/>
                </c:ext>
              </c:extLst>
            </c:dLbl>
            <c:dLbl>
              <c:idx val="7"/>
              <c:layout>
                <c:manualLayout>
                  <c:x val="0.21263018223585822"/>
                  <c:y val="4.8174756246102748E-2"/>
                </c:manualLayout>
              </c:layout>
              <c:showLegendKey val="1"/>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8-C036-40F8-B7A8-D8E57ECABC90}"/>
                </c:ext>
              </c:extLst>
            </c:dLbl>
            <c:dLbl>
              <c:idx val="8"/>
              <c:layout>
                <c:manualLayout>
                  <c:x val="0.28817044815066051"/>
                  <c:y val="0.11894033909866891"/>
                </c:manualLayout>
              </c:layout>
              <c:showLegendKey val="1"/>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7-C036-40F8-B7A8-D8E57ECABC90}"/>
                </c:ext>
              </c:extLst>
            </c:dLbl>
            <c:dLbl>
              <c:idx val="9"/>
              <c:layout>
                <c:manualLayout>
                  <c:x val="3.5183411449098839E-2"/>
                  <c:y val="0.10020981815935515"/>
                </c:manualLayout>
              </c:layout>
              <c:showLegendKey val="1"/>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6-C036-40F8-B7A8-D8E57ECABC90}"/>
                </c:ext>
              </c:extLst>
            </c:dLbl>
            <c:dLbl>
              <c:idx val="10"/>
              <c:layout>
                <c:manualLayout>
                  <c:x val="-0.29217528638164697"/>
                  <c:y val="4.6863260755820431E-2"/>
                </c:manualLayout>
              </c:layout>
              <c:showLegendKey val="1"/>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5-C036-40F8-B7A8-D8E57ECABC90}"/>
                </c:ext>
              </c:extLst>
            </c:dLbl>
            <c:dLbl>
              <c:idx val="11"/>
              <c:layout>
                <c:manualLayout>
                  <c:x val="-0.17233740710904857"/>
                  <c:y val="-0.13272080932576777"/>
                </c:manualLayout>
              </c:layout>
              <c:showLegendKey val="1"/>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4-C036-40F8-B7A8-D8E57ECABC90}"/>
                </c:ext>
              </c:extLst>
            </c:dLbl>
            <c:dLbl>
              <c:idx val="12"/>
              <c:layout>
                <c:manualLayout>
                  <c:x val="-0.27843376123556529"/>
                  <c:y val="-0.13330264025583666"/>
                </c:manualLayout>
              </c:layout>
              <c:showLegendKey val="1"/>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3-C036-40F8-B7A8-D8E57ECABC90}"/>
                </c:ext>
              </c:extLst>
            </c:dLbl>
            <c:spPr>
              <a:solidFill>
                <a:schemeClr val="bg1">
                  <a:lumMod val="95000"/>
                </a:schemeClr>
              </a:solidFill>
              <a:ln>
                <a:noFill/>
              </a:ln>
              <a:effectLst/>
              <a:scene3d>
                <a:camera prst="orthographicFront"/>
                <a:lightRig rig="threePt" dir="t"/>
              </a:scene3d>
              <a:sp3d>
                <a:bevelT/>
              </a:sp3d>
            </c:spPr>
            <c:txPr>
              <a:bodyPr rot="0" spcFirstLastPara="1" vertOverflow="ellipsis" vert="horz" wrap="square" lIns="38100" tIns="19050" rIns="38100" bIns="19050" anchor="ctr" anchorCtr="1">
                <a:spAutoFit/>
              </a:bodyPr>
              <a:lstStyle/>
              <a:p>
                <a:pPr>
                  <a:defRPr sz="1000" b="0" i="0" u="none" strike="noStrike" kern="1200" baseline="0">
                    <a:solidFill>
                      <a:srgbClr val="7030A0"/>
                    </a:solidFill>
                    <a:latin typeface="+mn-lt"/>
                    <a:ea typeface="+mn-ea"/>
                    <a:cs typeface="+mn-cs"/>
                  </a:defRPr>
                </a:pPr>
                <a:endParaRPr lang="fr-FR"/>
              </a:p>
            </c:txPr>
            <c:showLegendKey val="1"/>
            <c:showVal val="1"/>
            <c:showCatName val="1"/>
            <c:showSerName val="0"/>
            <c:showPercent val="0"/>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Feuil1!$A$1:$A$13</c:f>
              <c:strCache>
                <c:ptCount val="13"/>
                <c:pt idx="0">
                  <c:v>020 - MAIRIE - ADMINISTRATION GENERALE</c:v>
                </c:pt>
                <c:pt idx="1">
                  <c:v>023 - COMMUNICATION INSTITUTIONNELLE</c:v>
                </c:pt>
                <c:pt idx="2">
                  <c:v>112 - POLICE MUNICIPALE </c:v>
                </c:pt>
                <c:pt idx="3">
                  <c:v>210A - ECOLE DES BOIS</c:v>
                </c:pt>
                <c:pt idx="4">
                  <c:v>210B - ECOLE ARC-EN-CIEL</c:v>
                </c:pt>
                <c:pt idx="5">
                  <c:v>251A - PERISCOLAIRE DES BOIS</c:v>
                </c:pt>
                <c:pt idx="6">
                  <c:v>410 - SPORT - AIRES DE JEUX</c:v>
                </c:pt>
                <c:pt idx="7">
                  <c:v>420 - JEUNESSE</c:v>
                </c:pt>
                <c:pt idx="8">
                  <c:v>710 - GESTION DU PATRIMOINE LOUE</c:v>
                </c:pt>
                <c:pt idx="9">
                  <c:v>821 - VOIRIE</c:v>
                </c:pt>
                <c:pt idx="10">
                  <c:v>823 - ESPACES VERTS </c:v>
                </c:pt>
                <c:pt idx="11">
                  <c:v>810 - SERVICES TECHNIQUES FRAIS COMMUNS </c:v>
                </c:pt>
                <c:pt idx="12">
                  <c:v>825 - FONCIER</c:v>
                </c:pt>
              </c:strCache>
            </c:strRef>
          </c:cat>
          <c:val>
            <c:numRef>
              <c:f>Feuil1!$B$1:$B$13</c:f>
              <c:numCache>
                <c:formatCode>#\ ##0\ "€"</c:formatCode>
                <c:ptCount val="13"/>
                <c:pt idx="0">
                  <c:v>61000</c:v>
                </c:pt>
                <c:pt idx="1">
                  <c:v>2000</c:v>
                </c:pt>
                <c:pt idx="2">
                  <c:v>40000</c:v>
                </c:pt>
                <c:pt idx="3">
                  <c:v>17500</c:v>
                </c:pt>
                <c:pt idx="4">
                  <c:v>17000</c:v>
                </c:pt>
                <c:pt idx="5">
                  <c:v>7950</c:v>
                </c:pt>
                <c:pt idx="6">
                  <c:v>12000</c:v>
                </c:pt>
                <c:pt idx="7">
                  <c:v>35000</c:v>
                </c:pt>
                <c:pt idx="8">
                  <c:v>20000</c:v>
                </c:pt>
                <c:pt idx="9">
                  <c:v>50000</c:v>
                </c:pt>
                <c:pt idx="10">
                  <c:v>32000</c:v>
                </c:pt>
                <c:pt idx="11">
                  <c:v>127000</c:v>
                </c:pt>
                <c:pt idx="12">
                  <c:v>92500</c:v>
                </c:pt>
              </c:numCache>
            </c:numRef>
          </c:val>
          <c:extLst>
            <c:ext xmlns:c16="http://schemas.microsoft.com/office/drawing/2014/chart" uri="{C3380CC4-5D6E-409C-BE32-E72D297353CC}">
              <c16:uniqueId val="{00000000-C036-40F8-B7A8-D8E57ECABC90}"/>
            </c:ext>
          </c:extLst>
        </c:ser>
        <c:dLbls>
          <c:showLegendKey val="0"/>
          <c:showVal val="0"/>
          <c:showCatName val="0"/>
          <c:showSerName val="0"/>
          <c:showPercent val="0"/>
          <c:showBubbleSize val="0"/>
          <c:showLeaderLines val="1"/>
        </c:dLbls>
        <c:firstSliceAng val="0"/>
        <c:holeSize val="75"/>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lumMod val="95000"/>
      </a:schemeClr>
    </a:solidFill>
    <a:ln>
      <a:noFill/>
    </a:ln>
    <a:effectLst/>
    <a:scene3d>
      <a:camera prst="orthographicFront"/>
      <a:lightRig rig="threePt" dir="t"/>
    </a:scene3d>
    <a:sp3d>
      <a:bevelT w="165100" prst="coolSlant"/>
    </a:sp3d>
  </c:spPr>
  <c:txPr>
    <a:bodyPr/>
    <a:lstStyle/>
    <a:p>
      <a:pPr>
        <a:defRPr/>
      </a:pPr>
      <a:endParaRPr lang="fr-FR"/>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1" i="0" u="none" strike="noStrike" kern="1200" spc="0" baseline="0">
              <a:solidFill>
                <a:srgbClr val="7030A0"/>
              </a:solidFill>
              <a:latin typeface="+mn-lt"/>
              <a:ea typeface="+mn-ea"/>
              <a:cs typeface="+mn-cs"/>
            </a:defRPr>
          </a:pPr>
          <a:endParaRPr lang="fr-FR"/>
        </a:p>
      </c:txPr>
    </c:title>
    <c:autoTitleDeleted val="0"/>
    <c:plotArea>
      <c:layout>
        <c:manualLayout>
          <c:layoutTarget val="inner"/>
          <c:xMode val="edge"/>
          <c:yMode val="edge"/>
          <c:x val="0.23917032512307262"/>
          <c:y val="0.20524746357422252"/>
          <c:w val="0.51649467346370248"/>
          <c:h val="0.70066396703060263"/>
        </c:manualLayout>
      </c:layout>
      <c:doughnutChart>
        <c:varyColors val="1"/>
        <c:ser>
          <c:idx val="0"/>
          <c:order val="0"/>
          <c:tx>
            <c:strRef>
              <c:f>Feuil1!$B$1</c:f>
              <c:strCache>
                <c:ptCount val="1"/>
                <c:pt idx="0">
                  <c:v>Liste des opérations </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3-1EFE-4D54-BF23-F1F0C58E71AA}"/>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2-1EFE-4D54-BF23-F1F0C58E71AA}"/>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1-1EFE-4D54-BF23-F1F0C58E71AA}"/>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8-1EFE-4D54-BF23-F1F0C58E71AA}"/>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7-1EFE-4D54-BF23-F1F0C58E71AA}"/>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6-1EFE-4D54-BF23-F1F0C58E71AA}"/>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5-1EFE-4D54-BF23-F1F0C58E71AA}"/>
              </c:ext>
            </c:extLst>
          </c:dPt>
          <c:dPt>
            <c:idx val="7"/>
            <c:bubble3D val="0"/>
            <c:spPr>
              <a:solidFill>
                <a:schemeClr val="accent2">
                  <a:lumMod val="60000"/>
                </a:schemeClr>
              </a:solidFill>
              <a:ln w="19050">
                <a:solidFill>
                  <a:schemeClr val="lt1"/>
                </a:solidFill>
              </a:ln>
              <a:effectLst/>
            </c:spPr>
            <c:extLst>
              <c:ext xmlns:c16="http://schemas.microsoft.com/office/drawing/2014/chart" uri="{C3380CC4-5D6E-409C-BE32-E72D297353CC}">
                <c16:uniqueId val="{00000004-1EFE-4D54-BF23-F1F0C58E71AA}"/>
              </c:ext>
            </c:extLst>
          </c:dPt>
          <c:dPt>
            <c:idx val="8"/>
            <c:bubble3D val="0"/>
            <c:spPr>
              <a:solidFill>
                <a:schemeClr val="accent3">
                  <a:lumMod val="60000"/>
                </a:schemeClr>
              </a:solidFill>
              <a:ln w="19050">
                <a:solidFill>
                  <a:schemeClr val="lt1"/>
                </a:solidFill>
              </a:ln>
              <a:effectLst/>
            </c:spPr>
            <c:extLst>
              <c:ext xmlns:c16="http://schemas.microsoft.com/office/drawing/2014/chart" uri="{C3380CC4-5D6E-409C-BE32-E72D297353CC}">
                <c16:uniqueId val="{00000011-CCD5-4560-99B2-BE0C225E513D}"/>
              </c:ext>
            </c:extLst>
          </c:dPt>
          <c:dLbls>
            <c:dLbl>
              <c:idx val="0"/>
              <c:layout>
                <c:manualLayout>
                  <c:x val="7.7473194478052312E-3"/>
                  <c:y val="0.16465389304806935"/>
                </c:manualLayout>
              </c:layout>
              <c:showLegendKey val="1"/>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3-1EFE-4D54-BF23-F1F0C58E71AA}"/>
                </c:ext>
              </c:extLst>
            </c:dLbl>
            <c:dLbl>
              <c:idx val="1"/>
              <c:layout>
                <c:manualLayout>
                  <c:x val="0.31247521772814424"/>
                  <c:y val="-3.8536017521888601E-2"/>
                </c:manualLayout>
              </c:layout>
              <c:showLegendKey val="1"/>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2-1EFE-4D54-BF23-F1F0C58E71AA}"/>
                </c:ext>
              </c:extLst>
            </c:dLbl>
            <c:dLbl>
              <c:idx val="2"/>
              <c:layout>
                <c:manualLayout>
                  <c:x val="0.13945175006049426"/>
                  <c:y val="0.17166044168841271"/>
                </c:manualLayout>
              </c:layout>
              <c:showLegendKey val="1"/>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1-1EFE-4D54-BF23-F1F0C58E71AA}"/>
                </c:ext>
              </c:extLst>
            </c:dLbl>
            <c:dLbl>
              <c:idx val="3"/>
              <c:layout>
                <c:manualLayout>
                  <c:x val="0.15236394914016954"/>
                  <c:y val="-0.14013097280686751"/>
                </c:manualLayout>
              </c:layout>
              <c:showLegendKey val="1"/>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8-1EFE-4D54-BF23-F1F0C58E71AA}"/>
                </c:ext>
              </c:extLst>
            </c:dLbl>
            <c:dLbl>
              <c:idx val="4"/>
              <c:layout>
                <c:manualLayout>
                  <c:x val="-0.16882039436092749"/>
                  <c:y val="0.1506407957673826"/>
                </c:manualLayout>
              </c:layout>
              <c:showLegendKey val="1"/>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7-1EFE-4D54-BF23-F1F0C58E71AA}"/>
                </c:ext>
              </c:extLst>
            </c:dLbl>
            <c:dLbl>
              <c:idx val="5"/>
              <c:layout>
                <c:manualLayout>
                  <c:x val="-0.15728115855977129"/>
                  <c:y val="3.5032743201716877E-2"/>
                </c:manualLayout>
              </c:layout>
              <c:showLegendKey val="1"/>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6-1EFE-4D54-BF23-F1F0C58E71AA}"/>
                </c:ext>
              </c:extLst>
            </c:dLbl>
            <c:dLbl>
              <c:idx val="6"/>
              <c:layout>
                <c:manualLayout>
                  <c:x val="-0.20401274545887108"/>
                  <c:y val="-2.1019645921030127E-2"/>
                </c:manualLayout>
              </c:layout>
              <c:showLegendKey val="1"/>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5-1EFE-4D54-BF23-F1F0C58E71AA}"/>
                </c:ext>
              </c:extLst>
            </c:dLbl>
            <c:dLbl>
              <c:idx val="7"/>
              <c:layout>
                <c:manualLayout>
                  <c:x val="-0.32538741680781968"/>
                  <c:y val="-9.8091680964807262E-2"/>
                </c:manualLayout>
              </c:layout>
              <c:showLegendKey val="1"/>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4-1EFE-4D54-BF23-F1F0C58E71AA}"/>
                </c:ext>
              </c:extLst>
            </c:dLbl>
            <c:spPr>
              <a:solidFill>
                <a:schemeClr val="bg1">
                  <a:lumMod val="95000"/>
                </a:schemeClr>
              </a:solidFill>
              <a:ln>
                <a:noFill/>
              </a:ln>
              <a:effectLst/>
              <a:scene3d>
                <a:camera prst="orthographicFront"/>
                <a:lightRig rig="threePt" dir="t"/>
              </a:scene3d>
              <a:sp3d>
                <a:bevelT/>
              </a:sp3d>
            </c:spPr>
            <c:txPr>
              <a:bodyPr rot="0" spcFirstLastPara="1" vertOverflow="ellipsis" vert="horz" wrap="square" lIns="38100" tIns="19050" rIns="38100" bIns="19050" anchor="ctr" anchorCtr="1">
                <a:spAutoFit/>
              </a:bodyPr>
              <a:lstStyle/>
              <a:p>
                <a:pPr>
                  <a:defRPr sz="1100" b="0" i="0" u="none" strike="noStrike" kern="1200" baseline="0">
                    <a:solidFill>
                      <a:srgbClr val="7030A0"/>
                    </a:solidFill>
                    <a:latin typeface="+mn-lt"/>
                    <a:ea typeface="+mn-ea"/>
                    <a:cs typeface="+mn-cs"/>
                  </a:defRPr>
                </a:pPr>
                <a:endParaRPr lang="fr-FR"/>
              </a:p>
            </c:txPr>
            <c:showLegendKey val="1"/>
            <c:showVal val="1"/>
            <c:showCatName val="1"/>
            <c:showSerName val="0"/>
            <c:showPercent val="0"/>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Feuil1!$A$2:$A$10</c:f>
              <c:strCache>
                <c:ptCount val="8"/>
                <c:pt idx="0">
                  <c:v>Ecole des Bois</c:v>
                </c:pt>
                <c:pt idx="1">
                  <c:v>Mobilité douce </c:v>
                </c:pt>
                <c:pt idx="2">
                  <c:v>Ecole Arc en Ciel</c:v>
                </c:pt>
                <c:pt idx="3">
                  <c:v>Parc des Hérissons </c:v>
                </c:pt>
                <c:pt idx="4">
                  <c:v>Centre bourg</c:v>
                </c:pt>
                <c:pt idx="5">
                  <c:v>Espace jeunes</c:v>
                </c:pt>
                <c:pt idx="6">
                  <c:v>Budget participatif</c:v>
                </c:pt>
                <c:pt idx="7">
                  <c:v>Gendarmerie</c:v>
                </c:pt>
              </c:strCache>
            </c:strRef>
          </c:cat>
          <c:val>
            <c:numRef>
              <c:f>Feuil1!$B$2:$B$10</c:f>
              <c:numCache>
                <c:formatCode>_-* #\ ##0\ "€"_-;\-* #\ ##0\ "€"_-;_-* "-"??\ "€"_-;_-@_-</c:formatCode>
                <c:ptCount val="9"/>
                <c:pt idx="0">
                  <c:v>4000</c:v>
                </c:pt>
                <c:pt idx="1">
                  <c:v>2000</c:v>
                </c:pt>
                <c:pt idx="2">
                  <c:v>80000</c:v>
                </c:pt>
                <c:pt idx="3">
                  <c:v>25000</c:v>
                </c:pt>
                <c:pt idx="4">
                  <c:v>6000</c:v>
                </c:pt>
                <c:pt idx="5">
                  <c:v>5000</c:v>
                </c:pt>
                <c:pt idx="6">
                  <c:v>25000</c:v>
                </c:pt>
                <c:pt idx="7">
                  <c:v>13000</c:v>
                </c:pt>
              </c:numCache>
            </c:numRef>
          </c:val>
          <c:extLst>
            <c:ext xmlns:c16="http://schemas.microsoft.com/office/drawing/2014/chart" uri="{C3380CC4-5D6E-409C-BE32-E72D297353CC}">
              <c16:uniqueId val="{00000000-1EFE-4D54-BF23-F1F0C58E71AA}"/>
            </c:ext>
          </c:extLst>
        </c:ser>
        <c:dLbls>
          <c:showLegendKey val="0"/>
          <c:showVal val="0"/>
          <c:showCatName val="0"/>
          <c:showSerName val="0"/>
          <c:showPercent val="0"/>
          <c:showBubbleSize val="0"/>
          <c:showLeaderLines val="1"/>
        </c:dLbls>
        <c:firstSliceAng val="0"/>
        <c:holeSize val="75"/>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lumMod val="95000"/>
      </a:schemeClr>
    </a:solidFill>
    <a:ln>
      <a:noFill/>
    </a:ln>
    <a:effectLst/>
    <a:scene3d>
      <a:camera prst="orthographicFront"/>
      <a:lightRig rig="threePt" dir="t"/>
    </a:scene3d>
    <a:sp3d prstMaterial="matte">
      <a:bevelT w="63500" h="63500" prst="artDeco"/>
      <a:contourClr>
        <a:srgbClr val="000000"/>
      </a:contourClr>
    </a:sp3d>
  </c:spPr>
  <c:txPr>
    <a:bodyPr/>
    <a:lstStyle/>
    <a:p>
      <a:pPr>
        <a:defRPr/>
      </a:pPr>
      <a:endParaRPr lang="fr-F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7.xml><?xml version="1.0" encoding="utf-8"?>
<cs:chartStyle xmlns:cs="http://schemas.microsoft.com/office/drawing/2012/chartStyle" xmlns:a="http://schemas.openxmlformats.org/drawingml/2006/main" id="207">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8.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6809"/>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49688" y="0"/>
            <a:ext cx="2946400" cy="496809"/>
          </a:xfrm>
          <a:prstGeom prst="rect">
            <a:avLst/>
          </a:prstGeom>
        </p:spPr>
        <p:txBody>
          <a:bodyPr vert="horz" lIns="91440" tIns="45720" rIns="91440" bIns="45720" rtlCol="0"/>
          <a:lstStyle>
            <a:lvl1pPr algn="r">
              <a:defRPr sz="1200"/>
            </a:lvl1pPr>
          </a:lstStyle>
          <a:p>
            <a:fld id="{B44D3667-9C8E-4D33-A58C-EF6565C5C79E}" type="datetimeFigureOut">
              <a:rPr lang="fr-FR" smtClean="0"/>
              <a:t>13/03/2025</a:t>
            </a:fld>
            <a:endParaRPr lang="fr-FR"/>
          </a:p>
        </p:txBody>
      </p:sp>
      <p:sp>
        <p:nvSpPr>
          <p:cNvPr id="4" name="Espace réservé du pied de page 3"/>
          <p:cNvSpPr>
            <a:spLocks noGrp="1"/>
          </p:cNvSpPr>
          <p:nvPr>
            <p:ph type="ftr" sz="quarter" idx="2"/>
          </p:nvPr>
        </p:nvSpPr>
        <p:spPr>
          <a:xfrm>
            <a:off x="0" y="9428242"/>
            <a:ext cx="2946400" cy="496809"/>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49688" y="9428242"/>
            <a:ext cx="2946400" cy="496809"/>
          </a:xfrm>
          <a:prstGeom prst="rect">
            <a:avLst/>
          </a:prstGeom>
        </p:spPr>
        <p:txBody>
          <a:bodyPr vert="horz" lIns="91440" tIns="45720" rIns="91440" bIns="45720" rtlCol="0" anchor="b"/>
          <a:lstStyle>
            <a:lvl1pPr algn="r">
              <a:defRPr sz="1200"/>
            </a:lvl1pPr>
          </a:lstStyle>
          <a:p>
            <a:fld id="{DA196957-8087-4B0F-A350-7E9DB61F897B}" type="slidenum">
              <a:rPr lang="fr-FR" smtClean="0"/>
              <a:t>‹N°›</a:t>
            </a:fld>
            <a:endParaRPr lang="fr-FR"/>
          </a:p>
        </p:txBody>
      </p:sp>
    </p:spTree>
    <p:extLst>
      <p:ext uri="{BB962C8B-B14F-4D97-AF65-F5344CB8AC3E}">
        <p14:creationId xmlns:p14="http://schemas.microsoft.com/office/powerpoint/2010/main" val="3626646822"/>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6809"/>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49688" y="0"/>
            <a:ext cx="2946400" cy="496809"/>
          </a:xfrm>
          <a:prstGeom prst="rect">
            <a:avLst/>
          </a:prstGeom>
        </p:spPr>
        <p:txBody>
          <a:bodyPr vert="horz" lIns="91440" tIns="45720" rIns="91440" bIns="45720" rtlCol="0"/>
          <a:lstStyle>
            <a:lvl1pPr algn="r">
              <a:defRPr sz="1200"/>
            </a:lvl1pPr>
          </a:lstStyle>
          <a:p>
            <a:fld id="{8305467F-6D7D-6A4C-9F79-0634FD98DAFA}" type="datetimeFigureOut">
              <a:rPr lang="fr-FR" smtClean="0"/>
              <a:t>13/03/2025</a:t>
            </a:fld>
            <a:endParaRPr lang="fr-FR"/>
          </a:p>
        </p:txBody>
      </p:sp>
      <p:sp>
        <p:nvSpPr>
          <p:cNvPr id="4" name="Espace réservé de l'image des diapositives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9450" y="4715710"/>
            <a:ext cx="5438775" cy="4466511"/>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28242"/>
            <a:ext cx="2946400" cy="496809"/>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49688" y="9428242"/>
            <a:ext cx="2946400" cy="496809"/>
          </a:xfrm>
          <a:prstGeom prst="rect">
            <a:avLst/>
          </a:prstGeom>
        </p:spPr>
        <p:txBody>
          <a:bodyPr vert="horz" lIns="91440" tIns="45720" rIns="91440" bIns="45720" rtlCol="0" anchor="b"/>
          <a:lstStyle>
            <a:lvl1pPr algn="r">
              <a:defRPr sz="1200"/>
            </a:lvl1pPr>
          </a:lstStyle>
          <a:p>
            <a:fld id="{8ADEADD7-4EDA-094E-8943-597881FADFC3}" type="slidenum">
              <a:rPr lang="fr-FR" smtClean="0"/>
              <a:t>‹N°›</a:t>
            </a:fld>
            <a:endParaRPr lang="fr-FR"/>
          </a:p>
        </p:txBody>
      </p:sp>
    </p:spTree>
    <p:extLst>
      <p:ext uri="{BB962C8B-B14F-4D97-AF65-F5344CB8AC3E}">
        <p14:creationId xmlns:p14="http://schemas.microsoft.com/office/powerpoint/2010/main" val="3940400811"/>
      </p:ext>
    </p:extLst>
  </p:cSld>
  <p:clrMap bg1="lt1" tx1="dk1" bg2="lt2" tx2="dk2" accent1="accent1" accent2="accent2" accent3="accent3" accent4="accent4" accent5="accent5" accent6="accent6" hlink="hlink" folHlink="folHlink"/>
  <p:hf sldNum="0"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Tree>
    <p:extLst>
      <p:ext uri="{BB962C8B-B14F-4D97-AF65-F5344CB8AC3E}">
        <p14:creationId xmlns:p14="http://schemas.microsoft.com/office/powerpoint/2010/main" val="22418122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Tree>
    <p:extLst>
      <p:ext uri="{BB962C8B-B14F-4D97-AF65-F5344CB8AC3E}">
        <p14:creationId xmlns:p14="http://schemas.microsoft.com/office/powerpoint/2010/main" val="22418122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Tree>
    <p:extLst>
      <p:ext uri="{BB962C8B-B14F-4D97-AF65-F5344CB8AC3E}">
        <p14:creationId xmlns:p14="http://schemas.microsoft.com/office/powerpoint/2010/main" val="42713515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Tree>
    <p:extLst>
      <p:ext uri="{BB962C8B-B14F-4D97-AF65-F5344CB8AC3E}">
        <p14:creationId xmlns:p14="http://schemas.microsoft.com/office/powerpoint/2010/main" val="21942666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Tree>
    <p:extLst>
      <p:ext uri="{BB962C8B-B14F-4D97-AF65-F5344CB8AC3E}">
        <p14:creationId xmlns:p14="http://schemas.microsoft.com/office/powerpoint/2010/main" val="37993621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Tree>
    <p:extLst>
      <p:ext uri="{BB962C8B-B14F-4D97-AF65-F5344CB8AC3E}">
        <p14:creationId xmlns:p14="http://schemas.microsoft.com/office/powerpoint/2010/main" val="246937991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Pr>
        <a:solidFill>
          <a:schemeClr val="bg1"/>
        </a:solidFill>
        <a:effectLst/>
      </p:bgPr>
    </p:bg>
    <p:spTree>
      <p:nvGrpSpPr>
        <p:cNvPr id="1" name=""/>
        <p:cNvGrpSpPr/>
        <p:nvPr/>
      </p:nvGrpSpPr>
      <p:grpSpPr>
        <a:xfrm>
          <a:off x="0" y="0"/>
          <a:ext cx="0" cy="0"/>
          <a:chOff x="0" y="0"/>
          <a:chExt cx="0" cy="0"/>
        </a:xfrm>
      </p:grpSpPr>
      <p:grpSp>
        <p:nvGrpSpPr>
          <p:cNvPr id="4" name="Groupe 3">
            <a:extLst>
              <a:ext uri="{FF2B5EF4-FFF2-40B4-BE49-F238E27FC236}">
                <a16:creationId xmlns:a16="http://schemas.microsoft.com/office/drawing/2014/main" id="{A2505B5C-AA3F-4B57-B91C-692C7133EE42}"/>
              </a:ext>
            </a:extLst>
          </p:cNvPr>
          <p:cNvGrpSpPr/>
          <p:nvPr/>
        </p:nvGrpSpPr>
        <p:grpSpPr>
          <a:xfrm>
            <a:off x="0" y="-5306"/>
            <a:ext cx="9144001" cy="6863306"/>
            <a:chOff x="0" y="-5306"/>
            <a:chExt cx="12192001" cy="6863306"/>
          </a:xfrm>
        </p:grpSpPr>
        <p:sp>
          <p:nvSpPr>
            <p:cNvPr id="7" name="Triangle rectangle 6">
              <a:extLst>
                <a:ext uri="{FF2B5EF4-FFF2-40B4-BE49-F238E27FC236}">
                  <a16:creationId xmlns:a16="http://schemas.microsoft.com/office/drawing/2014/main" id="{575DC090-42CB-4D78-ACAE-9EF8790485E7}"/>
                </a:ext>
              </a:extLst>
            </p:cNvPr>
            <p:cNvSpPr/>
            <p:nvPr userDrawn="1"/>
          </p:nvSpPr>
          <p:spPr>
            <a:xfrm rot="16200000">
              <a:off x="2664349" y="-2669654"/>
              <a:ext cx="6863304" cy="12192001"/>
            </a:xfrm>
            <a:prstGeom prst="rtTriangl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50"/>
            </a:p>
          </p:txBody>
        </p:sp>
        <p:sp>
          <p:nvSpPr>
            <p:cNvPr id="8" name="Triangle rectangle 7">
              <a:extLst>
                <a:ext uri="{FF2B5EF4-FFF2-40B4-BE49-F238E27FC236}">
                  <a16:creationId xmlns:a16="http://schemas.microsoft.com/office/drawing/2014/main" id="{16F0518B-09C0-4D56-AD78-842FE79004C1}"/>
                </a:ext>
              </a:extLst>
            </p:cNvPr>
            <p:cNvSpPr/>
            <p:nvPr userDrawn="1"/>
          </p:nvSpPr>
          <p:spPr>
            <a:xfrm rot="5400000">
              <a:off x="2664347" y="-2669653"/>
              <a:ext cx="6863306" cy="12192000"/>
            </a:xfrm>
            <a:prstGeom prst="rtTriangle">
              <a:avLst/>
            </a:prstGeom>
            <a:solidFill>
              <a:srgbClr val="2C45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4050" dirty="0"/>
            </a:p>
          </p:txBody>
        </p:sp>
      </p:grpSp>
      <p:sp>
        <p:nvSpPr>
          <p:cNvPr id="2" name="Titre 1">
            <a:extLst>
              <a:ext uri="{FF2B5EF4-FFF2-40B4-BE49-F238E27FC236}">
                <a16:creationId xmlns:a16="http://schemas.microsoft.com/office/drawing/2014/main" id="{1AB07B77-D5F8-4F7E-BD1E-F85552100BAA}"/>
              </a:ext>
            </a:extLst>
          </p:cNvPr>
          <p:cNvSpPr>
            <a:spLocks noGrp="1"/>
          </p:cNvSpPr>
          <p:nvPr>
            <p:ph type="ctrTitle"/>
          </p:nvPr>
        </p:nvSpPr>
        <p:spPr>
          <a:xfrm>
            <a:off x="1034181" y="1399920"/>
            <a:ext cx="6858000" cy="2387600"/>
          </a:xfrm>
          <a:prstGeom prst="rect">
            <a:avLst/>
          </a:prstGeom>
        </p:spPr>
        <p:txBody>
          <a:bodyPr anchor="b"/>
          <a:lstStyle>
            <a:lvl1pPr algn="ctr">
              <a:defRPr sz="4500">
                <a:solidFill>
                  <a:schemeClr val="bg1"/>
                </a:solidFill>
              </a:defRPr>
            </a:lvl1pPr>
          </a:lstStyle>
          <a:p>
            <a:r>
              <a:rPr lang="fr-FR"/>
              <a:t>Modifiez le style du titre</a:t>
            </a:r>
            <a:endParaRPr lang="fr-FR" dirty="0"/>
          </a:p>
        </p:txBody>
      </p:sp>
      <p:sp>
        <p:nvSpPr>
          <p:cNvPr id="9" name="Titre 1">
            <a:extLst>
              <a:ext uri="{FF2B5EF4-FFF2-40B4-BE49-F238E27FC236}">
                <a16:creationId xmlns:a16="http://schemas.microsoft.com/office/drawing/2014/main" id="{EA98482C-66F6-4361-BCF8-6C15817A39F6}"/>
              </a:ext>
            </a:extLst>
          </p:cNvPr>
          <p:cNvSpPr txBox="1">
            <a:spLocks/>
          </p:cNvSpPr>
          <p:nvPr/>
        </p:nvSpPr>
        <p:spPr>
          <a:xfrm>
            <a:off x="1244235" y="8541864"/>
            <a:ext cx="6858002" cy="1497874"/>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5400">
                <a:solidFill>
                  <a:schemeClr val="bg1"/>
                </a:solidFill>
                <a:latin typeface="Lato" panose="020F0502020204030203" pitchFamily="34" charset="0"/>
              </a:rPr>
              <a:t>PAGE DE GARDE</a:t>
            </a:r>
            <a:endParaRPr lang="fr-FR" sz="5400" dirty="0">
              <a:solidFill>
                <a:schemeClr val="bg1"/>
              </a:solidFill>
              <a:latin typeface="Lato" panose="020F0502020204030203" pitchFamily="34" charset="0"/>
            </a:endParaRPr>
          </a:p>
        </p:txBody>
      </p:sp>
      <p:pic>
        <p:nvPicPr>
          <p:cNvPr id="10" name="Image 9">
            <a:extLst>
              <a:ext uri="{FF2B5EF4-FFF2-40B4-BE49-F238E27FC236}">
                <a16:creationId xmlns:a16="http://schemas.microsoft.com/office/drawing/2014/main" id="{247D00ED-0C29-49A0-B1F8-3AF0805E00D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468" y="123726"/>
            <a:ext cx="3138781" cy="1102875"/>
          </a:xfrm>
          <a:prstGeom prst="rect">
            <a:avLst/>
          </a:prstGeom>
        </p:spPr>
      </p:pic>
      <p:sp>
        <p:nvSpPr>
          <p:cNvPr id="11" name="Titre 1">
            <a:extLst>
              <a:ext uri="{FF2B5EF4-FFF2-40B4-BE49-F238E27FC236}">
                <a16:creationId xmlns:a16="http://schemas.microsoft.com/office/drawing/2014/main" id="{CD7E9EAB-89C8-40F2-8CB4-46E535389FF7}"/>
              </a:ext>
            </a:extLst>
          </p:cNvPr>
          <p:cNvSpPr txBox="1">
            <a:spLocks/>
          </p:cNvSpPr>
          <p:nvPr/>
        </p:nvSpPr>
        <p:spPr>
          <a:xfrm>
            <a:off x="4575264" y="8250125"/>
            <a:ext cx="2965271" cy="583473"/>
          </a:xfrm>
          <a:prstGeom prst="rect">
            <a:avLst/>
          </a:prstGeom>
        </p:spPr>
        <p:txBody>
          <a:bodyPr vert="horz" lIns="68580" tIns="34290" rIns="68580" bIns="3429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fr-FR" sz="3000" dirty="0">
                <a:solidFill>
                  <a:schemeClr val="bg1"/>
                </a:solidFill>
                <a:latin typeface="Lato" panose="020F0502020204030203" pitchFamily="34" charset="0"/>
              </a:rPr>
              <a:t>Page de garde</a:t>
            </a:r>
          </a:p>
        </p:txBody>
      </p:sp>
      <p:sp>
        <p:nvSpPr>
          <p:cNvPr id="3" name="Sous-titre 2">
            <a:extLst>
              <a:ext uri="{FF2B5EF4-FFF2-40B4-BE49-F238E27FC236}">
                <a16:creationId xmlns:a16="http://schemas.microsoft.com/office/drawing/2014/main" id="{C6B5191E-F5ED-46DA-A5BC-F72CFEB44A76}"/>
              </a:ext>
            </a:extLst>
          </p:cNvPr>
          <p:cNvSpPr>
            <a:spLocks noGrp="1"/>
          </p:cNvSpPr>
          <p:nvPr>
            <p:ph type="subTitle" idx="1"/>
          </p:nvPr>
        </p:nvSpPr>
        <p:spPr>
          <a:xfrm>
            <a:off x="926063" y="4273842"/>
            <a:ext cx="6858000" cy="1655762"/>
          </a:xfrm>
          <a:prstGeom prst="rect">
            <a:avLst/>
          </a:prstGeom>
        </p:spPr>
        <p:txBody>
          <a:bodyPr/>
          <a:lstStyle>
            <a:lvl1pPr marL="0" indent="0" algn="ctr">
              <a:buNone/>
              <a:defRPr sz="180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fr-FR" dirty="0"/>
          </a:p>
        </p:txBody>
      </p:sp>
    </p:spTree>
    <p:extLst>
      <p:ext uri="{BB962C8B-B14F-4D97-AF65-F5344CB8AC3E}">
        <p14:creationId xmlns:p14="http://schemas.microsoft.com/office/powerpoint/2010/main" val="39163087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re et contenu">
    <p:spTree>
      <p:nvGrpSpPr>
        <p:cNvPr id="1" name=""/>
        <p:cNvGrpSpPr/>
        <p:nvPr/>
      </p:nvGrpSpPr>
      <p:grpSpPr>
        <a:xfrm>
          <a:off x="0" y="0"/>
          <a:ext cx="0" cy="0"/>
          <a:chOff x="0" y="0"/>
          <a:chExt cx="0" cy="0"/>
        </a:xfrm>
      </p:grpSpPr>
      <p:sp>
        <p:nvSpPr>
          <p:cNvPr id="7" name="Espace réservé du numéro de diapositive 6">
            <a:extLst>
              <a:ext uri="{FF2B5EF4-FFF2-40B4-BE49-F238E27FC236}">
                <a16:creationId xmlns:a16="http://schemas.microsoft.com/office/drawing/2014/main" id="{A647D959-A1F1-4F16-88A7-1CE10E910296}"/>
              </a:ext>
            </a:extLst>
          </p:cNvPr>
          <p:cNvSpPr>
            <a:spLocks noGrp="1"/>
          </p:cNvSpPr>
          <p:nvPr>
            <p:ph type="sldNum" sz="quarter" idx="10"/>
          </p:nvPr>
        </p:nvSpPr>
        <p:spPr/>
        <p:txBody>
          <a:bodyPr/>
          <a:lstStyle/>
          <a:p>
            <a:fld id="{6AF4F97F-837C-4708-9ADF-A6F82CB4B422}" type="slidenum">
              <a:rPr lang="fr-FR" smtClean="0"/>
              <a:pPr/>
              <a:t>‹N°›</a:t>
            </a:fld>
            <a:endParaRPr lang="fr-FR"/>
          </a:p>
        </p:txBody>
      </p:sp>
    </p:spTree>
    <p:extLst>
      <p:ext uri="{BB962C8B-B14F-4D97-AF65-F5344CB8AC3E}">
        <p14:creationId xmlns:p14="http://schemas.microsoft.com/office/powerpoint/2010/main" val="42709308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Titre de section">
    <p:bg>
      <p:bgPr>
        <a:solidFill>
          <a:schemeClr val="bg1"/>
        </a:solidFill>
        <a:effectLst/>
      </p:bgPr>
    </p:bg>
    <p:spTree>
      <p:nvGrpSpPr>
        <p:cNvPr id="1" name=""/>
        <p:cNvGrpSpPr/>
        <p:nvPr/>
      </p:nvGrpSpPr>
      <p:grpSpPr>
        <a:xfrm>
          <a:off x="0" y="0"/>
          <a:ext cx="0" cy="0"/>
          <a:chOff x="0" y="0"/>
          <a:chExt cx="0" cy="0"/>
        </a:xfrm>
      </p:grpSpPr>
      <p:sp>
        <p:nvSpPr>
          <p:cNvPr id="6" name="Espace réservé du numéro de diapositive 5">
            <a:extLst>
              <a:ext uri="{FF2B5EF4-FFF2-40B4-BE49-F238E27FC236}">
                <a16:creationId xmlns:a16="http://schemas.microsoft.com/office/drawing/2014/main" id="{A0869155-3FE9-4067-A8A5-AC46CE803411}"/>
              </a:ext>
            </a:extLst>
          </p:cNvPr>
          <p:cNvSpPr>
            <a:spLocks noGrp="1"/>
          </p:cNvSpPr>
          <p:nvPr>
            <p:ph type="sldNum" sz="quarter" idx="12"/>
          </p:nvPr>
        </p:nvSpPr>
        <p:spPr/>
        <p:txBody>
          <a:bodyPr/>
          <a:lstStyle/>
          <a:p>
            <a:fld id="{6AF4F97F-837C-4708-9ADF-A6F82CB4B422}" type="slidenum">
              <a:rPr lang="fr-FR" smtClean="0"/>
              <a:pPr/>
              <a:t>‹N°›</a:t>
            </a:fld>
            <a:endParaRPr lang="fr-FR"/>
          </a:p>
        </p:txBody>
      </p:sp>
      <p:sp>
        <p:nvSpPr>
          <p:cNvPr id="7" name="Titre 1">
            <a:extLst>
              <a:ext uri="{FF2B5EF4-FFF2-40B4-BE49-F238E27FC236}">
                <a16:creationId xmlns:a16="http://schemas.microsoft.com/office/drawing/2014/main" id="{6F2EBB5C-50B6-456B-ADB3-0A3C2166BC91}"/>
              </a:ext>
            </a:extLst>
          </p:cNvPr>
          <p:cNvSpPr>
            <a:spLocks noGrp="1"/>
          </p:cNvSpPr>
          <p:nvPr>
            <p:ph type="ctrTitle" hasCustomPrompt="1"/>
          </p:nvPr>
        </p:nvSpPr>
        <p:spPr>
          <a:xfrm>
            <a:off x="1809907" y="2252908"/>
            <a:ext cx="5279027" cy="620574"/>
          </a:xfrm>
          <a:prstGeom prst="rect">
            <a:avLst/>
          </a:prstGeom>
        </p:spPr>
        <p:txBody>
          <a:bodyPr>
            <a:noAutofit/>
          </a:bodyPr>
          <a:lstStyle>
            <a:lvl1pPr>
              <a:defRPr/>
            </a:lvl1pPr>
          </a:lstStyle>
          <a:p>
            <a:r>
              <a:rPr lang="fr-FR" sz="3000" dirty="0">
                <a:solidFill>
                  <a:srgbClr val="2C4588"/>
                </a:solidFill>
                <a:latin typeface="Lato" panose="020F0502020204030203" pitchFamily="34" charset="0"/>
              </a:rPr>
              <a:t>Titre de section</a:t>
            </a:r>
          </a:p>
        </p:txBody>
      </p:sp>
      <p:sp>
        <p:nvSpPr>
          <p:cNvPr id="8" name="Sous-titre 2">
            <a:extLst>
              <a:ext uri="{FF2B5EF4-FFF2-40B4-BE49-F238E27FC236}">
                <a16:creationId xmlns:a16="http://schemas.microsoft.com/office/drawing/2014/main" id="{5FF5F69B-5D0A-457E-B31F-555B53DBD121}"/>
              </a:ext>
            </a:extLst>
          </p:cNvPr>
          <p:cNvSpPr>
            <a:spLocks noGrp="1"/>
          </p:cNvSpPr>
          <p:nvPr>
            <p:ph type="subTitle" idx="1"/>
          </p:nvPr>
        </p:nvSpPr>
        <p:spPr>
          <a:xfrm>
            <a:off x="3111527" y="3155002"/>
            <a:ext cx="2166802" cy="547996"/>
          </a:xfrm>
          <a:prstGeom prst="rect">
            <a:avLst/>
          </a:prstGeom>
        </p:spPr>
        <p:txBody>
          <a:bodyPr>
            <a:normAutofit/>
          </a:bodyPr>
          <a:lstStyle>
            <a:lvl1pPr>
              <a:defRPr>
                <a:solidFill>
                  <a:srgbClr val="7030A0"/>
                </a:solidFill>
              </a:defRPr>
            </a:lvl1pPr>
          </a:lstStyle>
          <a:p>
            <a:r>
              <a:rPr lang="fr-FR" sz="2400">
                <a:solidFill>
                  <a:srgbClr val="44781E"/>
                </a:solidFill>
                <a:latin typeface="Lato" panose="020F0502020204030203" pitchFamily="34" charset="0"/>
              </a:rPr>
              <a:t>Modifiez le style des sous-titres du masque</a:t>
            </a:r>
            <a:endParaRPr lang="fr-FR" sz="2400" dirty="0">
              <a:solidFill>
                <a:srgbClr val="44781E"/>
              </a:solidFill>
              <a:latin typeface="Lato" panose="020F0502020204030203" pitchFamily="34" charset="0"/>
            </a:endParaRPr>
          </a:p>
        </p:txBody>
      </p:sp>
      <p:sp>
        <p:nvSpPr>
          <p:cNvPr id="9" name="Triangle rectangle 8">
            <a:extLst>
              <a:ext uri="{FF2B5EF4-FFF2-40B4-BE49-F238E27FC236}">
                <a16:creationId xmlns:a16="http://schemas.microsoft.com/office/drawing/2014/main" id="{8382F4F6-54D9-46A7-BF23-F2C93FF7EA5C}"/>
              </a:ext>
            </a:extLst>
          </p:cNvPr>
          <p:cNvSpPr/>
          <p:nvPr/>
        </p:nvSpPr>
        <p:spPr>
          <a:xfrm rot="5400000">
            <a:off x="-144654" y="141372"/>
            <a:ext cx="2203015" cy="1913708"/>
          </a:xfrm>
          <a:prstGeom prst="rtTriangle">
            <a:avLst/>
          </a:prstGeom>
          <a:solidFill>
            <a:srgbClr val="2C45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50"/>
          </a:p>
        </p:txBody>
      </p:sp>
      <p:pic>
        <p:nvPicPr>
          <p:cNvPr id="11" name="Image 10">
            <a:extLst>
              <a:ext uri="{FF2B5EF4-FFF2-40B4-BE49-F238E27FC236}">
                <a16:creationId xmlns:a16="http://schemas.microsoft.com/office/drawing/2014/main" id="{D3E28CA6-4E21-4688-8F43-0C6FFEBFBB7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761" y="177285"/>
            <a:ext cx="1277307" cy="448808"/>
          </a:xfrm>
          <a:prstGeom prst="rect">
            <a:avLst/>
          </a:prstGeom>
        </p:spPr>
      </p:pic>
    </p:spTree>
    <p:extLst>
      <p:ext uri="{BB962C8B-B14F-4D97-AF65-F5344CB8AC3E}">
        <p14:creationId xmlns:p14="http://schemas.microsoft.com/office/powerpoint/2010/main" val="5837596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EDBF051-7D67-46A2-B736-810835196B46}"/>
              </a:ext>
            </a:extLst>
          </p:cNvPr>
          <p:cNvSpPr>
            <a:spLocks noGrp="1"/>
          </p:cNvSpPr>
          <p:nvPr>
            <p:ph type="title"/>
          </p:nvPr>
        </p:nvSpPr>
        <p:spPr>
          <a:xfrm>
            <a:off x="629841" y="365126"/>
            <a:ext cx="7886700" cy="1325563"/>
          </a:xfrm>
          <a:prstGeom prst="rect">
            <a:avLst/>
          </a:prstGeom>
        </p:spPr>
        <p:txBody>
          <a:bodyPr/>
          <a:lstStyle/>
          <a:p>
            <a:r>
              <a:rPr lang="fr-FR"/>
              <a:t>Modifiez le style du titre</a:t>
            </a:r>
          </a:p>
        </p:txBody>
      </p:sp>
      <p:sp>
        <p:nvSpPr>
          <p:cNvPr id="3" name="Espace réservé du texte 2">
            <a:extLst>
              <a:ext uri="{FF2B5EF4-FFF2-40B4-BE49-F238E27FC236}">
                <a16:creationId xmlns:a16="http://schemas.microsoft.com/office/drawing/2014/main" id="{8D6BDBDB-DED3-4484-8ABD-BE00472A6961}"/>
              </a:ext>
            </a:extLst>
          </p:cNvPr>
          <p:cNvSpPr>
            <a:spLocks noGrp="1"/>
          </p:cNvSpPr>
          <p:nvPr>
            <p:ph type="body" idx="1"/>
          </p:nvPr>
        </p:nvSpPr>
        <p:spPr>
          <a:xfrm>
            <a:off x="629842" y="1681163"/>
            <a:ext cx="3868340" cy="82391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3D865D8A-C20F-404D-8233-A4DE76811C03}"/>
              </a:ext>
            </a:extLst>
          </p:cNvPr>
          <p:cNvSpPr>
            <a:spLocks noGrp="1"/>
          </p:cNvSpPr>
          <p:nvPr>
            <p:ph sz="half" idx="2"/>
          </p:nvPr>
        </p:nvSpPr>
        <p:spPr>
          <a:xfrm>
            <a:off x="629842" y="2505075"/>
            <a:ext cx="3868340" cy="3684588"/>
          </a:xfrm>
          <a:prstGeom prst="rect">
            <a:avLst/>
          </a:prstGeo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36D88B75-24EC-4038-89A4-F1E27A21E572}"/>
              </a:ext>
            </a:extLst>
          </p:cNvPr>
          <p:cNvSpPr>
            <a:spLocks noGrp="1"/>
          </p:cNvSpPr>
          <p:nvPr>
            <p:ph type="body" sz="quarter" idx="3"/>
          </p:nvPr>
        </p:nvSpPr>
        <p:spPr>
          <a:xfrm>
            <a:off x="4629150" y="1681163"/>
            <a:ext cx="3887391" cy="82391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41A9E67C-9B91-4429-83CA-6C45D802B476}"/>
              </a:ext>
            </a:extLst>
          </p:cNvPr>
          <p:cNvSpPr>
            <a:spLocks noGrp="1"/>
          </p:cNvSpPr>
          <p:nvPr>
            <p:ph sz="quarter" idx="4"/>
          </p:nvPr>
        </p:nvSpPr>
        <p:spPr>
          <a:xfrm>
            <a:off x="4629150" y="2505075"/>
            <a:ext cx="3887391" cy="3684588"/>
          </a:xfrm>
          <a:prstGeom prst="rect">
            <a:avLst/>
          </a:prstGeo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9" name="Espace réservé du numéro de diapositive 8">
            <a:extLst>
              <a:ext uri="{FF2B5EF4-FFF2-40B4-BE49-F238E27FC236}">
                <a16:creationId xmlns:a16="http://schemas.microsoft.com/office/drawing/2014/main" id="{329F8B35-A4B8-48DB-8A84-F4C243F32B75}"/>
              </a:ext>
            </a:extLst>
          </p:cNvPr>
          <p:cNvSpPr>
            <a:spLocks noGrp="1"/>
          </p:cNvSpPr>
          <p:nvPr>
            <p:ph type="sldNum" sz="quarter" idx="12"/>
          </p:nvPr>
        </p:nvSpPr>
        <p:spPr/>
        <p:txBody>
          <a:bodyPr/>
          <a:lstStyle/>
          <a:p>
            <a:fld id="{6AF4F97F-837C-4708-9ADF-A6F82CB4B422}" type="slidenum">
              <a:rPr lang="fr-FR" smtClean="0"/>
              <a:pPr/>
              <a:t>‹N°›</a:t>
            </a:fld>
            <a:endParaRPr lang="fr-FR"/>
          </a:p>
        </p:txBody>
      </p:sp>
    </p:spTree>
    <p:extLst>
      <p:ext uri="{BB962C8B-B14F-4D97-AF65-F5344CB8AC3E}">
        <p14:creationId xmlns:p14="http://schemas.microsoft.com/office/powerpoint/2010/main" val="37081574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9E6AAA-693C-4A4D-AB09-9F89F491E09C}"/>
              </a:ext>
            </a:extLst>
          </p:cNvPr>
          <p:cNvSpPr>
            <a:spLocks noGrp="1"/>
          </p:cNvSpPr>
          <p:nvPr>
            <p:ph type="title"/>
          </p:nvPr>
        </p:nvSpPr>
        <p:spPr>
          <a:xfrm>
            <a:off x="629841" y="457200"/>
            <a:ext cx="2949178" cy="1600200"/>
          </a:xfrm>
          <a:prstGeom prst="rect">
            <a:avLst/>
          </a:prstGeom>
        </p:spPr>
        <p:txBody>
          <a:bodyPr anchor="b"/>
          <a:lstStyle>
            <a:lvl1pPr>
              <a:defRPr sz="2400"/>
            </a:lvl1pPr>
          </a:lstStyle>
          <a:p>
            <a:r>
              <a:rPr lang="fr-FR"/>
              <a:t>Modifiez le style du titre</a:t>
            </a:r>
          </a:p>
        </p:txBody>
      </p:sp>
      <p:sp>
        <p:nvSpPr>
          <p:cNvPr id="3" name="Espace réservé du contenu 2">
            <a:extLst>
              <a:ext uri="{FF2B5EF4-FFF2-40B4-BE49-F238E27FC236}">
                <a16:creationId xmlns:a16="http://schemas.microsoft.com/office/drawing/2014/main" id="{FBDA21D2-B28C-4C1D-AA4D-C5F22FF8537D}"/>
              </a:ext>
            </a:extLst>
          </p:cNvPr>
          <p:cNvSpPr>
            <a:spLocks noGrp="1"/>
          </p:cNvSpPr>
          <p:nvPr>
            <p:ph idx="1"/>
          </p:nvPr>
        </p:nvSpPr>
        <p:spPr>
          <a:xfrm>
            <a:off x="3887391" y="987426"/>
            <a:ext cx="4629150" cy="4873625"/>
          </a:xfrm>
          <a:prstGeom prst="rect">
            <a:avLst/>
          </a:prstGeo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7C8563FC-168D-4C67-82B2-2E51FAF5C70C}"/>
              </a:ext>
            </a:extLst>
          </p:cNvPr>
          <p:cNvSpPr>
            <a:spLocks noGrp="1"/>
          </p:cNvSpPr>
          <p:nvPr>
            <p:ph type="body" sz="half" idx="2"/>
          </p:nvPr>
        </p:nvSpPr>
        <p:spPr>
          <a:xfrm>
            <a:off x="629841" y="2057400"/>
            <a:ext cx="2949178" cy="3811588"/>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7" name="Espace réservé du numéro de diapositive 6">
            <a:extLst>
              <a:ext uri="{FF2B5EF4-FFF2-40B4-BE49-F238E27FC236}">
                <a16:creationId xmlns:a16="http://schemas.microsoft.com/office/drawing/2014/main" id="{C2D847DF-5A75-42F5-A067-D92EA41CC0D2}"/>
              </a:ext>
            </a:extLst>
          </p:cNvPr>
          <p:cNvSpPr>
            <a:spLocks noGrp="1"/>
          </p:cNvSpPr>
          <p:nvPr>
            <p:ph type="sldNum" sz="quarter" idx="12"/>
          </p:nvPr>
        </p:nvSpPr>
        <p:spPr/>
        <p:txBody>
          <a:bodyPr/>
          <a:lstStyle/>
          <a:p>
            <a:fld id="{6AF4F97F-837C-4708-9ADF-A6F82CB4B422}" type="slidenum">
              <a:rPr lang="fr-FR" smtClean="0"/>
              <a:pPr/>
              <a:t>‹N°›</a:t>
            </a:fld>
            <a:endParaRPr lang="fr-FR"/>
          </a:p>
        </p:txBody>
      </p:sp>
    </p:spTree>
    <p:extLst>
      <p:ext uri="{BB962C8B-B14F-4D97-AF65-F5344CB8AC3E}">
        <p14:creationId xmlns:p14="http://schemas.microsoft.com/office/powerpoint/2010/main" val="1139671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D23D7DF-E1D0-4E9E-843D-6BD4039F53AF}"/>
              </a:ext>
            </a:extLst>
          </p:cNvPr>
          <p:cNvSpPr>
            <a:spLocks noGrp="1"/>
          </p:cNvSpPr>
          <p:nvPr>
            <p:ph type="title"/>
          </p:nvPr>
        </p:nvSpPr>
        <p:spPr>
          <a:xfrm>
            <a:off x="629841" y="457200"/>
            <a:ext cx="2949178" cy="1600200"/>
          </a:xfrm>
          <a:prstGeom prst="rect">
            <a:avLst/>
          </a:prstGeom>
        </p:spPr>
        <p:txBody>
          <a:bodyPr anchor="b"/>
          <a:lstStyle>
            <a:lvl1pPr>
              <a:defRPr sz="2400"/>
            </a:lvl1pPr>
          </a:lstStyle>
          <a:p>
            <a:r>
              <a:rPr lang="fr-FR"/>
              <a:t>Modifiez le style du titre</a:t>
            </a:r>
          </a:p>
        </p:txBody>
      </p:sp>
      <p:sp>
        <p:nvSpPr>
          <p:cNvPr id="3" name="Espace réservé pour une image  2">
            <a:extLst>
              <a:ext uri="{FF2B5EF4-FFF2-40B4-BE49-F238E27FC236}">
                <a16:creationId xmlns:a16="http://schemas.microsoft.com/office/drawing/2014/main" id="{FC1BB925-F0B4-490E-A343-9678F7F87826}"/>
              </a:ext>
            </a:extLst>
          </p:cNvPr>
          <p:cNvSpPr>
            <a:spLocks noGrp="1"/>
          </p:cNvSpPr>
          <p:nvPr>
            <p:ph type="pic" idx="1"/>
          </p:nvPr>
        </p:nvSpPr>
        <p:spPr>
          <a:xfrm>
            <a:off x="3887391" y="987426"/>
            <a:ext cx="4629150" cy="4873625"/>
          </a:xfrm>
          <a:prstGeom prst="rect">
            <a:avLst/>
          </a:prstGeo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p>
        </p:txBody>
      </p:sp>
      <p:sp>
        <p:nvSpPr>
          <p:cNvPr id="4" name="Espace réservé du texte 3">
            <a:extLst>
              <a:ext uri="{FF2B5EF4-FFF2-40B4-BE49-F238E27FC236}">
                <a16:creationId xmlns:a16="http://schemas.microsoft.com/office/drawing/2014/main" id="{4CB76226-F924-465A-98D7-D2676A5861C8}"/>
              </a:ext>
            </a:extLst>
          </p:cNvPr>
          <p:cNvSpPr>
            <a:spLocks noGrp="1"/>
          </p:cNvSpPr>
          <p:nvPr>
            <p:ph type="body" sz="half" idx="2"/>
          </p:nvPr>
        </p:nvSpPr>
        <p:spPr>
          <a:xfrm>
            <a:off x="629841" y="2057400"/>
            <a:ext cx="2949178" cy="3811588"/>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7" name="Espace réservé du numéro de diapositive 6">
            <a:extLst>
              <a:ext uri="{FF2B5EF4-FFF2-40B4-BE49-F238E27FC236}">
                <a16:creationId xmlns:a16="http://schemas.microsoft.com/office/drawing/2014/main" id="{67DF3AFE-777E-4130-94A8-F4956B2A73B4}"/>
              </a:ext>
            </a:extLst>
          </p:cNvPr>
          <p:cNvSpPr>
            <a:spLocks noGrp="1"/>
          </p:cNvSpPr>
          <p:nvPr>
            <p:ph type="sldNum" sz="quarter" idx="12"/>
          </p:nvPr>
        </p:nvSpPr>
        <p:spPr/>
        <p:txBody>
          <a:bodyPr/>
          <a:lstStyle/>
          <a:p>
            <a:fld id="{6AF4F97F-837C-4708-9ADF-A6F82CB4B422}" type="slidenum">
              <a:rPr lang="fr-FR" smtClean="0"/>
              <a:pPr/>
              <a:t>‹N°›</a:t>
            </a:fld>
            <a:endParaRPr lang="fr-FR"/>
          </a:p>
        </p:txBody>
      </p:sp>
    </p:spTree>
    <p:extLst>
      <p:ext uri="{BB962C8B-B14F-4D97-AF65-F5344CB8AC3E}">
        <p14:creationId xmlns:p14="http://schemas.microsoft.com/office/powerpoint/2010/main" val="6967386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1_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7E0DE30-AE48-48EA-A062-E261FC3CEBF9}" type="datetime1">
              <a:rPr lang="fr-FR" smtClean="0">
                <a:solidFill>
                  <a:srgbClr val="438086"/>
                </a:solidFill>
              </a:rPr>
              <a:t>13/03/2025</a:t>
            </a:fld>
            <a:endParaRPr lang="fr-FR">
              <a:solidFill>
                <a:srgbClr val="438086"/>
              </a:solidFill>
            </a:endParaRPr>
          </a:p>
        </p:txBody>
      </p:sp>
      <p:sp>
        <p:nvSpPr>
          <p:cNvPr id="5" name="Footer Placeholder 4"/>
          <p:cNvSpPr>
            <a:spLocks noGrp="1"/>
          </p:cNvSpPr>
          <p:nvPr>
            <p:ph type="ftr" sz="quarter" idx="11"/>
          </p:nvPr>
        </p:nvSpPr>
        <p:spPr/>
        <p:txBody>
          <a:bodyPr/>
          <a:lstStyle/>
          <a:p>
            <a:endParaRPr lang="fr-FR">
              <a:solidFill>
                <a:srgbClr val="438086"/>
              </a:solidFill>
            </a:endParaRPr>
          </a:p>
        </p:txBody>
      </p:sp>
      <p:sp>
        <p:nvSpPr>
          <p:cNvPr id="6" name="Slide Number Placeholder 5"/>
          <p:cNvSpPr>
            <a:spLocks noGrp="1"/>
          </p:cNvSpPr>
          <p:nvPr>
            <p:ph type="sldNum" sz="quarter" idx="12"/>
          </p:nvPr>
        </p:nvSpPr>
        <p:spPr/>
        <p:txBody>
          <a:bodyPr/>
          <a:lstStyle/>
          <a:p>
            <a:fld id="{6AF4F97F-837C-4708-9ADF-A6F82CB4B422}" type="slidenum">
              <a:rPr lang="fr-FR" smtClean="0"/>
              <a:pPr/>
              <a:t>‹N°›</a:t>
            </a:fld>
            <a:endParaRPr lang="fr-FR"/>
          </a:p>
        </p:txBody>
      </p:sp>
    </p:spTree>
    <p:extLst>
      <p:ext uri="{BB962C8B-B14F-4D97-AF65-F5344CB8AC3E}">
        <p14:creationId xmlns:p14="http://schemas.microsoft.com/office/powerpoint/2010/main" val="8214627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Espace réservé du numéro de diapositive 5">
            <a:extLst>
              <a:ext uri="{FF2B5EF4-FFF2-40B4-BE49-F238E27FC236}">
                <a16:creationId xmlns:a16="http://schemas.microsoft.com/office/drawing/2014/main" id="{B85BFFFF-6B2E-44DC-A31C-42F315CC5E6D}"/>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AF4F97F-837C-4708-9ADF-A6F82CB4B422}" type="slidenum">
              <a:rPr lang="fr-FR" smtClean="0"/>
              <a:pPr/>
              <a:t>‹N°›</a:t>
            </a:fld>
            <a:endParaRPr lang="fr-FR"/>
          </a:p>
        </p:txBody>
      </p:sp>
      <p:pic>
        <p:nvPicPr>
          <p:cNvPr id="14" name="Image 13">
            <a:extLst>
              <a:ext uri="{FF2B5EF4-FFF2-40B4-BE49-F238E27FC236}">
                <a16:creationId xmlns:a16="http://schemas.microsoft.com/office/drawing/2014/main" id="{107413B6-8A59-471F-829F-577D469726F9}"/>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67398" y="82693"/>
            <a:ext cx="1277307" cy="454244"/>
          </a:xfrm>
          <a:prstGeom prst="rect">
            <a:avLst/>
          </a:prstGeom>
        </p:spPr>
      </p:pic>
      <p:sp>
        <p:nvSpPr>
          <p:cNvPr id="15" name="Rectangle 14">
            <a:extLst>
              <a:ext uri="{FF2B5EF4-FFF2-40B4-BE49-F238E27FC236}">
                <a16:creationId xmlns:a16="http://schemas.microsoft.com/office/drawing/2014/main" id="{BF70EDB8-1991-4997-B6F7-A8ABFD925B5D}"/>
              </a:ext>
            </a:extLst>
          </p:cNvPr>
          <p:cNvSpPr/>
          <p:nvPr/>
        </p:nvSpPr>
        <p:spPr>
          <a:xfrm>
            <a:off x="306981" y="6035211"/>
            <a:ext cx="8837020" cy="221389"/>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50" dirty="0"/>
          </a:p>
        </p:txBody>
      </p:sp>
      <p:sp>
        <p:nvSpPr>
          <p:cNvPr id="16" name="Rectangle 15">
            <a:extLst>
              <a:ext uri="{FF2B5EF4-FFF2-40B4-BE49-F238E27FC236}">
                <a16:creationId xmlns:a16="http://schemas.microsoft.com/office/drawing/2014/main" id="{52794F97-9FD9-4684-A9D6-F1F0C8400762}"/>
              </a:ext>
            </a:extLst>
          </p:cNvPr>
          <p:cNvSpPr/>
          <p:nvPr/>
        </p:nvSpPr>
        <p:spPr>
          <a:xfrm rot="16200000">
            <a:off x="-3334295" y="3334293"/>
            <a:ext cx="6858002" cy="189412"/>
          </a:xfrm>
          <a:prstGeom prst="rect">
            <a:avLst/>
          </a:prstGeom>
          <a:solidFill>
            <a:srgbClr val="2C45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50"/>
          </a:p>
        </p:txBody>
      </p:sp>
      <p:sp>
        <p:nvSpPr>
          <p:cNvPr id="17" name="Rectangle 16">
            <a:extLst>
              <a:ext uri="{FF2B5EF4-FFF2-40B4-BE49-F238E27FC236}">
                <a16:creationId xmlns:a16="http://schemas.microsoft.com/office/drawing/2014/main" id="{37926ED0-839E-4119-BE58-C7FC68EDE9EC}"/>
              </a:ext>
            </a:extLst>
          </p:cNvPr>
          <p:cNvSpPr/>
          <p:nvPr/>
        </p:nvSpPr>
        <p:spPr>
          <a:xfrm rot="16200000">
            <a:off x="-3155903" y="3395118"/>
            <a:ext cx="6858002" cy="67763"/>
          </a:xfrm>
          <a:prstGeom prst="rect">
            <a:avLst/>
          </a:prstGeom>
          <a:solidFill>
            <a:srgbClr val="2C45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50"/>
          </a:p>
        </p:txBody>
      </p:sp>
    </p:spTree>
    <p:extLst>
      <p:ext uri="{BB962C8B-B14F-4D97-AF65-F5344CB8AC3E}">
        <p14:creationId xmlns:p14="http://schemas.microsoft.com/office/powerpoint/2010/main" val="343701077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fr-F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3568" y="2150283"/>
            <a:ext cx="3816424" cy="1296144"/>
          </a:xfrm>
        </p:spPr>
        <p:txBody>
          <a:bodyPr>
            <a:normAutofit/>
          </a:bodyPr>
          <a:lstStyle/>
          <a:p>
            <a:pPr algn="ctr"/>
            <a:r>
              <a:rPr lang="fr-FR" sz="4000" dirty="0">
                <a:latin typeface="+mn-lt"/>
              </a:rPr>
              <a:t>Budget Primitif </a:t>
            </a:r>
            <a:br>
              <a:rPr lang="fr-FR" sz="4000" dirty="0">
                <a:latin typeface="+mn-lt"/>
              </a:rPr>
            </a:br>
            <a:r>
              <a:rPr lang="fr-FR" sz="4000" dirty="0">
                <a:latin typeface="+mn-lt"/>
              </a:rPr>
              <a:t>2025</a:t>
            </a:r>
          </a:p>
        </p:txBody>
      </p:sp>
      <p:sp>
        <p:nvSpPr>
          <p:cNvPr id="3" name="Sous-titre 2"/>
          <p:cNvSpPr>
            <a:spLocks noGrp="1"/>
          </p:cNvSpPr>
          <p:nvPr>
            <p:ph type="subTitle" idx="1"/>
          </p:nvPr>
        </p:nvSpPr>
        <p:spPr>
          <a:xfrm>
            <a:off x="4492320" y="4149080"/>
            <a:ext cx="3898776" cy="1296144"/>
          </a:xfrm>
        </p:spPr>
        <p:txBody>
          <a:bodyPr>
            <a:noAutofit/>
          </a:bodyPr>
          <a:lstStyle/>
          <a:p>
            <a:r>
              <a:rPr lang="fr-FR" sz="4000" dirty="0"/>
              <a:t>Conseil Municipal </a:t>
            </a:r>
          </a:p>
          <a:p>
            <a:r>
              <a:rPr lang="fr-FR" sz="4000" dirty="0"/>
              <a:t> 20 Mars 2025</a:t>
            </a:r>
          </a:p>
        </p:txBody>
      </p:sp>
    </p:spTree>
    <p:extLst>
      <p:ext uri="{BB962C8B-B14F-4D97-AF65-F5344CB8AC3E}">
        <p14:creationId xmlns:p14="http://schemas.microsoft.com/office/powerpoint/2010/main" val="20991623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73460" y="857572"/>
            <a:ext cx="8083948" cy="432048"/>
          </a:xfrm>
        </p:spPr>
        <p:txBody>
          <a:bodyPr>
            <a:normAutofit/>
          </a:bodyPr>
          <a:lstStyle/>
          <a:p>
            <a:pPr marL="109728" indent="0">
              <a:buNone/>
            </a:pPr>
            <a:r>
              <a:rPr lang="fr-FR" sz="2400" b="1" u="sng" dirty="0">
                <a:solidFill>
                  <a:srgbClr val="2C4D88"/>
                </a:solidFill>
              </a:rPr>
              <a:t>Chapitre 67 – Charges spécifiques</a:t>
            </a:r>
          </a:p>
        </p:txBody>
      </p:sp>
      <p:sp>
        <p:nvSpPr>
          <p:cNvPr id="4" name="Espace réservé du numéro de diapositive 3"/>
          <p:cNvSpPr>
            <a:spLocks noGrp="1"/>
          </p:cNvSpPr>
          <p:nvPr>
            <p:ph type="sldNum" sz="quarter" idx="12"/>
          </p:nvPr>
        </p:nvSpPr>
        <p:spPr/>
        <p:txBody>
          <a:bodyPr/>
          <a:lstStyle/>
          <a:p>
            <a:fld id="{6AF4F97F-837C-4708-9ADF-A6F82CB4B422}" type="slidenum">
              <a:rPr lang="fr-FR" smtClean="0"/>
              <a:pPr/>
              <a:t>10</a:t>
            </a:fld>
            <a:endParaRPr lang="fr-FR" dirty="0"/>
          </a:p>
        </p:txBody>
      </p:sp>
      <p:sp>
        <p:nvSpPr>
          <p:cNvPr id="2" name="ZoneTexte 1"/>
          <p:cNvSpPr txBox="1"/>
          <p:nvPr/>
        </p:nvSpPr>
        <p:spPr>
          <a:xfrm>
            <a:off x="576863" y="2977534"/>
            <a:ext cx="8083948" cy="1723549"/>
          </a:xfrm>
          <a:prstGeom prst="rect">
            <a:avLst/>
          </a:prstGeom>
          <a:noFill/>
        </p:spPr>
        <p:txBody>
          <a:bodyPr wrap="square" rtlCol="0">
            <a:spAutoFit/>
          </a:bodyPr>
          <a:lstStyle/>
          <a:p>
            <a:pPr marL="285750" indent="-285750" algn="just">
              <a:spcAft>
                <a:spcPts val="600"/>
              </a:spcAft>
              <a:buFont typeface="Courier New" panose="02070309020205020404" pitchFamily="49" charset="0"/>
              <a:buChar char="o"/>
            </a:pPr>
            <a:r>
              <a:rPr lang="fr-FR" sz="1600" dirty="0">
                <a:solidFill>
                  <a:srgbClr val="2C4D88"/>
                </a:solidFill>
              </a:rPr>
              <a:t>Ce chapitre correspond au paiement de la soulte résultant de la dissolution du SIVOM de l’Est Gessien. Les bénéficiaires de la soulte sont les communes de </a:t>
            </a:r>
            <a:r>
              <a:rPr lang="fr-FR" sz="1600" dirty="0" err="1">
                <a:solidFill>
                  <a:srgbClr val="2C4D88"/>
                </a:solidFill>
              </a:rPr>
              <a:t>Prévessin</a:t>
            </a:r>
            <a:r>
              <a:rPr lang="fr-FR" sz="1600" dirty="0">
                <a:solidFill>
                  <a:srgbClr val="2C4D88"/>
                </a:solidFill>
              </a:rPr>
              <a:t> Moens pour 10% et Ferney Voltaire pour 90% environ.</a:t>
            </a:r>
          </a:p>
          <a:p>
            <a:pPr marL="285750" indent="-285750" algn="just">
              <a:spcAft>
                <a:spcPts val="600"/>
              </a:spcAft>
              <a:buFont typeface="Courier New" panose="02070309020205020404" pitchFamily="49" charset="0"/>
              <a:buChar char="o"/>
            </a:pPr>
            <a:r>
              <a:rPr lang="fr-FR" sz="1600" dirty="0">
                <a:solidFill>
                  <a:srgbClr val="2C4D88"/>
                </a:solidFill>
              </a:rPr>
              <a:t>Il s’agit d’une estimation puisque la soulte sera recalculée en intégrant le compte administratif 2024 du SIVOM. </a:t>
            </a:r>
          </a:p>
          <a:p>
            <a:pPr marL="285750" indent="-285750" algn="just">
              <a:spcAft>
                <a:spcPts val="600"/>
              </a:spcAft>
              <a:buFont typeface="Courier New" panose="02070309020205020404" pitchFamily="49" charset="0"/>
              <a:buChar char="o"/>
            </a:pPr>
            <a:endParaRPr lang="fr-FR" sz="1600" dirty="0">
              <a:solidFill>
                <a:srgbClr val="2C4D88"/>
              </a:solidFill>
            </a:endParaRPr>
          </a:p>
        </p:txBody>
      </p:sp>
      <p:sp>
        <p:nvSpPr>
          <p:cNvPr id="8" name="Titre 7">
            <a:extLst>
              <a:ext uri="{FF2B5EF4-FFF2-40B4-BE49-F238E27FC236}">
                <a16:creationId xmlns:a16="http://schemas.microsoft.com/office/drawing/2014/main" id="{B3049ED5-69F5-42BB-A051-556F27F2E339}"/>
              </a:ext>
            </a:extLst>
          </p:cNvPr>
          <p:cNvSpPr>
            <a:spLocks noGrp="1"/>
          </p:cNvSpPr>
          <p:nvPr>
            <p:ph type="title"/>
          </p:nvPr>
        </p:nvSpPr>
        <p:spPr/>
        <p:txBody>
          <a:bodyPr/>
          <a:lstStyle/>
          <a:p>
            <a:br>
              <a:rPr lang="fr-FR" dirty="0"/>
            </a:br>
            <a:br>
              <a:rPr lang="fr-FR" dirty="0"/>
            </a:br>
            <a:br>
              <a:rPr lang="fr-FR" dirty="0"/>
            </a:br>
            <a:br>
              <a:rPr lang="fr-FR" dirty="0"/>
            </a:br>
            <a:br>
              <a:rPr lang="fr-FR" dirty="0"/>
            </a:br>
            <a:br>
              <a:rPr lang="fr-FR" dirty="0"/>
            </a:br>
            <a:br>
              <a:rPr lang="fr-FR" dirty="0"/>
            </a:br>
            <a:endParaRPr lang="fr-FR" dirty="0"/>
          </a:p>
        </p:txBody>
      </p:sp>
      <p:sp>
        <p:nvSpPr>
          <p:cNvPr id="10" name="ZoneTexte 9">
            <a:extLst>
              <a:ext uri="{FF2B5EF4-FFF2-40B4-BE49-F238E27FC236}">
                <a16:creationId xmlns:a16="http://schemas.microsoft.com/office/drawing/2014/main" id="{651011B8-C1C0-4FA3-AFE0-C30A4BFC996F}"/>
              </a:ext>
            </a:extLst>
          </p:cNvPr>
          <p:cNvSpPr txBox="1"/>
          <p:nvPr/>
        </p:nvSpPr>
        <p:spPr>
          <a:xfrm>
            <a:off x="5724128" y="193728"/>
            <a:ext cx="3235029" cy="369332"/>
          </a:xfrm>
          <a:prstGeom prst="rect">
            <a:avLst/>
          </a:prstGeom>
          <a:solidFill>
            <a:srgbClr val="2C4D88"/>
          </a:solidFill>
          <a:ln>
            <a:solidFill>
              <a:srgbClr val="7030A0"/>
            </a:solidFill>
          </a:ln>
        </p:spPr>
        <p:txBody>
          <a:bodyPr wrap="square">
            <a:spAutoFit/>
          </a:bodyPr>
          <a:lstStyle/>
          <a:p>
            <a:r>
              <a:rPr lang="fr-FR" dirty="0">
                <a:solidFill>
                  <a:schemeClr val="bg1"/>
                </a:solidFill>
              </a:rPr>
              <a:t>Dépenses de fonctionnement (6)</a:t>
            </a:r>
          </a:p>
        </p:txBody>
      </p:sp>
      <p:graphicFrame>
        <p:nvGraphicFramePr>
          <p:cNvPr id="5" name="Tableau 4">
            <a:extLst>
              <a:ext uri="{FF2B5EF4-FFF2-40B4-BE49-F238E27FC236}">
                <a16:creationId xmlns:a16="http://schemas.microsoft.com/office/drawing/2014/main" id="{48FD6B3B-7367-DF94-382C-C9D744B34C45}"/>
              </a:ext>
            </a:extLst>
          </p:cNvPr>
          <p:cNvGraphicFramePr>
            <a:graphicFrameLocks noGrp="1"/>
          </p:cNvGraphicFramePr>
          <p:nvPr>
            <p:extLst>
              <p:ext uri="{D42A27DB-BD31-4B8C-83A1-F6EECF244321}">
                <p14:modId xmlns:p14="http://schemas.microsoft.com/office/powerpoint/2010/main" val="876439412"/>
              </p:ext>
            </p:extLst>
          </p:nvPr>
        </p:nvGraphicFramePr>
        <p:xfrm>
          <a:off x="575556" y="1417832"/>
          <a:ext cx="7992888" cy="1224136"/>
        </p:xfrm>
        <a:graphic>
          <a:graphicData uri="http://schemas.openxmlformats.org/drawingml/2006/table">
            <a:tbl>
              <a:tblPr firstRow="1" bandRow="1">
                <a:tableStyleId>{5C22544A-7EE6-4342-B048-85BDC9FD1C3A}</a:tableStyleId>
              </a:tblPr>
              <a:tblGrid>
                <a:gridCol w="1998222">
                  <a:extLst>
                    <a:ext uri="{9D8B030D-6E8A-4147-A177-3AD203B41FA5}">
                      <a16:colId xmlns:a16="http://schemas.microsoft.com/office/drawing/2014/main" val="2356897147"/>
                    </a:ext>
                  </a:extLst>
                </a:gridCol>
                <a:gridCol w="1998222">
                  <a:extLst>
                    <a:ext uri="{9D8B030D-6E8A-4147-A177-3AD203B41FA5}">
                      <a16:colId xmlns:a16="http://schemas.microsoft.com/office/drawing/2014/main" val="20000"/>
                    </a:ext>
                  </a:extLst>
                </a:gridCol>
                <a:gridCol w="1998222">
                  <a:extLst>
                    <a:ext uri="{9D8B030D-6E8A-4147-A177-3AD203B41FA5}">
                      <a16:colId xmlns:a16="http://schemas.microsoft.com/office/drawing/2014/main" val="20001"/>
                    </a:ext>
                  </a:extLst>
                </a:gridCol>
                <a:gridCol w="1998222">
                  <a:extLst>
                    <a:ext uri="{9D8B030D-6E8A-4147-A177-3AD203B41FA5}">
                      <a16:colId xmlns:a16="http://schemas.microsoft.com/office/drawing/2014/main" val="20002"/>
                    </a:ext>
                  </a:extLst>
                </a:gridCol>
              </a:tblGrid>
              <a:tr h="612068">
                <a:tc>
                  <a:txBody>
                    <a:bodyPr/>
                    <a:lstStyle/>
                    <a:p>
                      <a:pPr algn="ctr"/>
                      <a:r>
                        <a:rPr lang="fr-FR" dirty="0">
                          <a:solidFill>
                            <a:schemeClr val="bg1"/>
                          </a:solidFill>
                        </a:rPr>
                        <a:t>BP 2024</a:t>
                      </a:r>
                    </a:p>
                  </a:txBody>
                  <a:tcPr anchor="ctr">
                    <a:cell3D prstMaterial="dkEdge">
                      <a:bevel prst="coolSlant"/>
                      <a:lightRig rig="flood" dir="t"/>
                    </a:cell3D>
                    <a:solidFill>
                      <a:srgbClr val="7030A0"/>
                    </a:solidFill>
                  </a:tcPr>
                </a:tc>
                <a:tc>
                  <a:txBody>
                    <a:bodyPr/>
                    <a:lstStyle/>
                    <a:p>
                      <a:pPr algn="ctr"/>
                      <a:r>
                        <a:rPr lang="fr-FR" dirty="0">
                          <a:solidFill>
                            <a:schemeClr val="bg1"/>
                          </a:solidFill>
                        </a:rPr>
                        <a:t>CA</a:t>
                      </a:r>
                      <a:r>
                        <a:rPr lang="fr-FR" baseline="0" dirty="0">
                          <a:solidFill>
                            <a:schemeClr val="bg1"/>
                          </a:solidFill>
                        </a:rPr>
                        <a:t> 2024</a:t>
                      </a:r>
                      <a:endParaRPr lang="fr-FR" dirty="0">
                        <a:solidFill>
                          <a:schemeClr val="bg1"/>
                        </a:solidFill>
                      </a:endParaRPr>
                    </a:p>
                  </a:txBody>
                  <a:tcPr anchor="ctr">
                    <a:cell3D prstMaterial="dkEdge">
                      <a:bevel prst="coolSlant"/>
                      <a:lightRig rig="flood" dir="t"/>
                    </a:cell3D>
                    <a:solidFill>
                      <a:srgbClr val="7030A0"/>
                    </a:solidFill>
                  </a:tcPr>
                </a:tc>
                <a:tc>
                  <a:txBody>
                    <a:bodyPr/>
                    <a:lstStyle/>
                    <a:p>
                      <a:pPr algn="ctr"/>
                      <a:r>
                        <a:rPr lang="fr-FR" dirty="0">
                          <a:solidFill>
                            <a:schemeClr val="bg1"/>
                          </a:solidFill>
                        </a:rPr>
                        <a:t>Budget Primitif 2025</a:t>
                      </a:r>
                    </a:p>
                  </a:txBody>
                  <a:tcPr anchor="ctr">
                    <a:cell3D prstMaterial="dkEdge">
                      <a:bevel prst="coolSlant"/>
                      <a:lightRig rig="flood" dir="t"/>
                    </a:cell3D>
                    <a:solidFill>
                      <a:srgbClr val="7030A0"/>
                    </a:solidFill>
                  </a:tcPr>
                </a:tc>
                <a:tc>
                  <a:txBody>
                    <a:bodyPr/>
                    <a:lstStyle/>
                    <a:p>
                      <a:pPr algn="ctr"/>
                      <a:r>
                        <a:rPr lang="fr-FR" dirty="0">
                          <a:solidFill>
                            <a:schemeClr val="bg1"/>
                          </a:solidFill>
                        </a:rPr>
                        <a:t>Écart </a:t>
                      </a:r>
                    </a:p>
                    <a:p>
                      <a:pPr algn="ctr"/>
                      <a:r>
                        <a:rPr lang="fr-FR" dirty="0">
                          <a:solidFill>
                            <a:schemeClr val="bg1"/>
                          </a:solidFill>
                        </a:rPr>
                        <a:t>BP 2025/ CA 2024</a:t>
                      </a:r>
                    </a:p>
                  </a:txBody>
                  <a:tcPr anchor="ctr">
                    <a:cell3D prstMaterial="dkEdge">
                      <a:bevel prst="coolSlant"/>
                      <a:lightRig rig="flood" dir="t"/>
                    </a:cell3D>
                    <a:solidFill>
                      <a:srgbClr val="7030A0"/>
                    </a:solidFill>
                  </a:tcPr>
                </a:tc>
                <a:extLst>
                  <a:ext uri="{0D108BD9-81ED-4DB2-BD59-A6C34878D82A}">
                    <a16:rowId xmlns:a16="http://schemas.microsoft.com/office/drawing/2014/main" val="10000"/>
                  </a:ext>
                </a:extLst>
              </a:tr>
              <a:tr h="612068">
                <a:tc>
                  <a:txBody>
                    <a:bodyPr/>
                    <a:lstStyle/>
                    <a:p>
                      <a:pPr algn="ctr"/>
                      <a:r>
                        <a:rPr lang="fr-FR" dirty="0">
                          <a:solidFill>
                            <a:schemeClr val="bg1"/>
                          </a:solidFill>
                        </a:rPr>
                        <a:t>1 256 999,89 €</a:t>
                      </a:r>
                    </a:p>
                  </a:txBody>
                  <a:tcPr anchor="ctr">
                    <a:cell3D prstMaterial="dkEdge">
                      <a:bevel prst="coolSlant"/>
                      <a:lightRig rig="flood" dir="t"/>
                    </a:cell3D>
                    <a:solidFill>
                      <a:srgbClr val="7030A0"/>
                    </a:solidFill>
                  </a:tcPr>
                </a:tc>
                <a:tc>
                  <a:txBody>
                    <a:bodyPr/>
                    <a:lstStyle/>
                    <a:p>
                      <a:pPr algn="ctr"/>
                      <a:r>
                        <a:rPr lang="fr-FR" dirty="0">
                          <a:solidFill>
                            <a:schemeClr val="bg1"/>
                          </a:solidFill>
                        </a:rPr>
                        <a:t>0,00 €</a:t>
                      </a:r>
                    </a:p>
                  </a:txBody>
                  <a:tcPr anchor="ctr">
                    <a:cell3D prstMaterial="dkEdge">
                      <a:bevel prst="coolSlant"/>
                      <a:lightRig rig="flood" dir="t"/>
                    </a:cell3D>
                    <a:solidFill>
                      <a:srgbClr val="7030A0"/>
                    </a:solidFill>
                  </a:tcPr>
                </a:tc>
                <a:tc>
                  <a:txBody>
                    <a:bodyPr/>
                    <a:lstStyle/>
                    <a:p>
                      <a:pPr algn="ctr"/>
                      <a:r>
                        <a:rPr lang="fr-FR" dirty="0">
                          <a:solidFill>
                            <a:schemeClr val="bg1"/>
                          </a:solidFill>
                        </a:rPr>
                        <a:t>1 270 000,00 €</a:t>
                      </a:r>
                    </a:p>
                  </a:txBody>
                  <a:tcPr anchor="ctr">
                    <a:cell3D prstMaterial="dkEdge">
                      <a:bevel prst="coolSlant"/>
                      <a:lightRig rig="flood" dir="t"/>
                    </a:cell3D>
                    <a:solidFill>
                      <a:srgbClr val="7030A0"/>
                    </a:solidFill>
                  </a:tcPr>
                </a:tc>
                <a:tc>
                  <a:txBody>
                    <a:bodyPr/>
                    <a:lstStyle/>
                    <a:p>
                      <a:pPr algn="ctr"/>
                      <a:r>
                        <a:rPr lang="fr-FR" dirty="0">
                          <a:solidFill>
                            <a:schemeClr val="bg1"/>
                          </a:solidFill>
                        </a:rPr>
                        <a:t>+ 1 270 000,00 €</a:t>
                      </a:r>
                    </a:p>
                  </a:txBody>
                  <a:tcPr anchor="ctr">
                    <a:cell3D prstMaterial="dkEdge">
                      <a:bevel prst="coolSlant"/>
                      <a:lightRig rig="flood" dir="t"/>
                    </a:cell3D>
                    <a:solidFill>
                      <a:srgbClr val="7030A0"/>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42880358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06216" y="1073847"/>
            <a:ext cx="8496944" cy="562074"/>
          </a:xfrm>
        </p:spPr>
        <p:txBody>
          <a:bodyPr>
            <a:normAutofit/>
          </a:bodyPr>
          <a:lstStyle/>
          <a:p>
            <a:pPr marL="109728" indent="0">
              <a:buNone/>
            </a:pPr>
            <a:r>
              <a:rPr lang="fr-FR" sz="2400" b="1" u="sng" dirty="0">
                <a:solidFill>
                  <a:srgbClr val="2C4D88"/>
                </a:solidFill>
              </a:rPr>
              <a:t>Chapitre 023 - Virement à la section d’investissement</a:t>
            </a:r>
          </a:p>
        </p:txBody>
      </p:sp>
      <p:sp>
        <p:nvSpPr>
          <p:cNvPr id="4" name="Espace réservé du numéro de diapositive 3"/>
          <p:cNvSpPr>
            <a:spLocks noGrp="1"/>
          </p:cNvSpPr>
          <p:nvPr>
            <p:ph type="sldNum" sz="quarter" idx="12"/>
          </p:nvPr>
        </p:nvSpPr>
        <p:spPr/>
        <p:txBody>
          <a:bodyPr/>
          <a:lstStyle/>
          <a:p>
            <a:fld id="{6AF4F97F-837C-4708-9ADF-A6F82CB4B422}" type="slidenum">
              <a:rPr lang="fr-FR" smtClean="0"/>
              <a:pPr/>
              <a:t>11</a:t>
            </a:fld>
            <a:endParaRPr lang="fr-FR" dirty="0"/>
          </a:p>
        </p:txBody>
      </p:sp>
      <p:sp>
        <p:nvSpPr>
          <p:cNvPr id="8" name="ZoneTexte 7"/>
          <p:cNvSpPr txBox="1"/>
          <p:nvPr/>
        </p:nvSpPr>
        <p:spPr>
          <a:xfrm>
            <a:off x="600663" y="3212976"/>
            <a:ext cx="8142470" cy="1815882"/>
          </a:xfrm>
          <a:prstGeom prst="rect">
            <a:avLst/>
          </a:prstGeom>
          <a:noFill/>
        </p:spPr>
        <p:txBody>
          <a:bodyPr wrap="square" rtlCol="0">
            <a:spAutoFit/>
          </a:bodyPr>
          <a:lstStyle/>
          <a:p>
            <a:pPr marL="285750" indent="-285750">
              <a:buFont typeface="Courier New" panose="02070309020205020404" pitchFamily="49" charset="0"/>
              <a:buChar char="o"/>
            </a:pPr>
            <a:r>
              <a:rPr lang="fr-FR" sz="1600" b="1" dirty="0">
                <a:solidFill>
                  <a:srgbClr val="2C4D88"/>
                </a:solidFill>
              </a:rPr>
              <a:t>Opérations d’ordre qui servent à équilibrer la section de fonctionnement </a:t>
            </a:r>
            <a:r>
              <a:rPr lang="fr-FR" sz="1600" dirty="0">
                <a:solidFill>
                  <a:srgbClr val="2C4D88"/>
                </a:solidFill>
              </a:rPr>
              <a:t>et que l’on retrouve en recettes d’investissement.</a:t>
            </a:r>
          </a:p>
          <a:p>
            <a:pPr marL="285750" indent="-285750">
              <a:buFont typeface="Courier New" panose="02070309020205020404" pitchFamily="49" charset="0"/>
              <a:buChar char="o"/>
            </a:pPr>
            <a:endParaRPr lang="fr-FR" sz="1600" dirty="0">
              <a:solidFill>
                <a:srgbClr val="2C4D88"/>
              </a:solidFill>
            </a:endParaRPr>
          </a:p>
          <a:p>
            <a:pPr marL="285750" indent="-285750" algn="just">
              <a:buFont typeface="Courier New" panose="02070309020205020404" pitchFamily="49" charset="0"/>
              <a:buChar char="o"/>
            </a:pPr>
            <a:r>
              <a:rPr lang="fr-FR" sz="1600" dirty="0">
                <a:solidFill>
                  <a:srgbClr val="2C4D88"/>
                </a:solidFill>
              </a:rPr>
              <a:t>Pour 2025, le chapitre 023 sert à équilibrer la section de fonctionnement. Les excédents de fonctionnement importants de 3 000 K€ augmentent les recettes. </a:t>
            </a:r>
            <a:r>
              <a:rPr lang="fr-FR" sz="1600" b="1" dirty="0">
                <a:solidFill>
                  <a:srgbClr val="2C4D88"/>
                </a:solidFill>
              </a:rPr>
              <a:t>Ainsi, pour équilibrer la section, la compensation se fait à l’aide du chapitre 023 qui peut être assimilé à l’autofinancement prévisionnel de l’année.</a:t>
            </a:r>
          </a:p>
        </p:txBody>
      </p:sp>
      <p:sp>
        <p:nvSpPr>
          <p:cNvPr id="5" name="Titre 4">
            <a:extLst>
              <a:ext uri="{FF2B5EF4-FFF2-40B4-BE49-F238E27FC236}">
                <a16:creationId xmlns:a16="http://schemas.microsoft.com/office/drawing/2014/main" id="{7080631A-18F0-4556-8316-DE783E3F3AC4}"/>
              </a:ext>
            </a:extLst>
          </p:cNvPr>
          <p:cNvSpPr>
            <a:spLocks noGrp="1"/>
          </p:cNvSpPr>
          <p:nvPr>
            <p:ph type="title"/>
          </p:nvPr>
        </p:nvSpPr>
        <p:spPr/>
        <p:txBody>
          <a:bodyPr/>
          <a:lstStyle/>
          <a:p>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endParaRPr lang="fr-FR" dirty="0"/>
          </a:p>
        </p:txBody>
      </p:sp>
      <p:sp>
        <p:nvSpPr>
          <p:cNvPr id="10" name="ZoneTexte 9">
            <a:extLst>
              <a:ext uri="{FF2B5EF4-FFF2-40B4-BE49-F238E27FC236}">
                <a16:creationId xmlns:a16="http://schemas.microsoft.com/office/drawing/2014/main" id="{6D0D9B6F-A9F6-43D7-B3A4-3E2260768A70}"/>
              </a:ext>
            </a:extLst>
          </p:cNvPr>
          <p:cNvSpPr txBox="1"/>
          <p:nvPr/>
        </p:nvSpPr>
        <p:spPr>
          <a:xfrm>
            <a:off x="4283968" y="207269"/>
            <a:ext cx="4459165" cy="369332"/>
          </a:xfrm>
          <a:prstGeom prst="rect">
            <a:avLst/>
          </a:prstGeom>
          <a:solidFill>
            <a:srgbClr val="2C4D88"/>
          </a:solidFill>
          <a:ln>
            <a:solidFill>
              <a:srgbClr val="7030A0"/>
            </a:solidFill>
          </a:ln>
        </p:spPr>
        <p:txBody>
          <a:bodyPr wrap="square">
            <a:spAutoFit/>
          </a:bodyPr>
          <a:lstStyle/>
          <a:p>
            <a:r>
              <a:rPr lang="fr-FR" dirty="0">
                <a:solidFill>
                  <a:schemeClr val="bg1"/>
                </a:solidFill>
              </a:rPr>
              <a:t>Dépenses de fonctionnement (7)</a:t>
            </a:r>
          </a:p>
        </p:txBody>
      </p:sp>
      <p:graphicFrame>
        <p:nvGraphicFramePr>
          <p:cNvPr id="2" name="Tableau 1">
            <a:extLst>
              <a:ext uri="{FF2B5EF4-FFF2-40B4-BE49-F238E27FC236}">
                <a16:creationId xmlns:a16="http://schemas.microsoft.com/office/drawing/2014/main" id="{88E8D2B1-9970-ACD0-E6DC-BD64A068535F}"/>
              </a:ext>
            </a:extLst>
          </p:cNvPr>
          <p:cNvGraphicFramePr>
            <a:graphicFrameLocks noGrp="1"/>
          </p:cNvGraphicFramePr>
          <p:nvPr>
            <p:extLst>
              <p:ext uri="{D42A27DB-BD31-4B8C-83A1-F6EECF244321}">
                <p14:modId xmlns:p14="http://schemas.microsoft.com/office/powerpoint/2010/main" val="1804822570"/>
              </p:ext>
            </p:extLst>
          </p:nvPr>
        </p:nvGraphicFramePr>
        <p:xfrm>
          <a:off x="575556" y="1705907"/>
          <a:ext cx="7992888" cy="1224136"/>
        </p:xfrm>
        <a:graphic>
          <a:graphicData uri="http://schemas.openxmlformats.org/drawingml/2006/table">
            <a:tbl>
              <a:tblPr firstRow="1" bandRow="1">
                <a:tableStyleId>{5C22544A-7EE6-4342-B048-85BDC9FD1C3A}</a:tableStyleId>
              </a:tblPr>
              <a:tblGrid>
                <a:gridCol w="1998222">
                  <a:extLst>
                    <a:ext uri="{9D8B030D-6E8A-4147-A177-3AD203B41FA5}">
                      <a16:colId xmlns:a16="http://schemas.microsoft.com/office/drawing/2014/main" val="2356897147"/>
                    </a:ext>
                  </a:extLst>
                </a:gridCol>
                <a:gridCol w="1998222">
                  <a:extLst>
                    <a:ext uri="{9D8B030D-6E8A-4147-A177-3AD203B41FA5}">
                      <a16:colId xmlns:a16="http://schemas.microsoft.com/office/drawing/2014/main" val="20000"/>
                    </a:ext>
                  </a:extLst>
                </a:gridCol>
                <a:gridCol w="1998222">
                  <a:extLst>
                    <a:ext uri="{9D8B030D-6E8A-4147-A177-3AD203B41FA5}">
                      <a16:colId xmlns:a16="http://schemas.microsoft.com/office/drawing/2014/main" val="20001"/>
                    </a:ext>
                  </a:extLst>
                </a:gridCol>
                <a:gridCol w="1998222">
                  <a:extLst>
                    <a:ext uri="{9D8B030D-6E8A-4147-A177-3AD203B41FA5}">
                      <a16:colId xmlns:a16="http://schemas.microsoft.com/office/drawing/2014/main" val="20002"/>
                    </a:ext>
                  </a:extLst>
                </a:gridCol>
              </a:tblGrid>
              <a:tr h="612068">
                <a:tc>
                  <a:txBody>
                    <a:bodyPr/>
                    <a:lstStyle/>
                    <a:p>
                      <a:pPr algn="ctr"/>
                      <a:r>
                        <a:rPr lang="fr-FR" dirty="0">
                          <a:solidFill>
                            <a:schemeClr val="bg1"/>
                          </a:solidFill>
                        </a:rPr>
                        <a:t>BP 2024</a:t>
                      </a:r>
                    </a:p>
                  </a:txBody>
                  <a:tcPr anchor="ctr">
                    <a:cell3D prstMaterial="dkEdge">
                      <a:bevel prst="coolSlant"/>
                      <a:lightRig rig="flood" dir="t"/>
                    </a:cell3D>
                    <a:solidFill>
                      <a:srgbClr val="7030A0"/>
                    </a:solidFill>
                  </a:tcPr>
                </a:tc>
                <a:tc>
                  <a:txBody>
                    <a:bodyPr/>
                    <a:lstStyle/>
                    <a:p>
                      <a:pPr algn="ctr"/>
                      <a:r>
                        <a:rPr lang="fr-FR" dirty="0">
                          <a:solidFill>
                            <a:schemeClr val="bg1"/>
                          </a:solidFill>
                        </a:rPr>
                        <a:t>CA</a:t>
                      </a:r>
                      <a:r>
                        <a:rPr lang="fr-FR" baseline="0" dirty="0">
                          <a:solidFill>
                            <a:schemeClr val="bg1"/>
                          </a:solidFill>
                        </a:rPr>
                        <a:t> 2024</a:t>
                      </a:r>
                      <a:endParaRPr lang="fr-FR" dirty="0">
                        <a:solidFill>
                          <a:schemeClr val="bg1"/>
                        </a:solidFill>
                      </a:endParaRPr>
                    </a:p>
                  </a:txBody>
                  <a:tcPr anchor="ctr">
                    <a:cell3D prstMaterial="dkEdge">
                      <a:bevel prst="coolSlant"/>
                      <a:lightRig rig="flood" dir="t"/>
                    </a:cell3D>
                    <a:solidFill>
                      <a:srgbClr val="7030A0"/>
                    </a:solidFill>
                  </a:tcPr>
                </a:tc>
                <a:tc>
                  <a:txBody>
                    <a:bodyPr/>
                    <a:lstStyle/>
                    <a:p>
                      <a:pPr algn="ctr"/>
                      <a:r>
                        <a:rPr lang="fr-FR" dirty="0">
                          <a:solidFill>
                            <a:schemeClr val="bg1"/>
                          </a:solidFill>
                        </a:rPr>
                        <a:t>Budget Primitif 2025</a:t>
                      </a:r>
                    </a:p>
                  </a:txBody>
                  <a:tcPr anchor="ctr">
                    <a:cell3D prstMaterial="dkEdge">
                      <a:bevel prst="coolSlant"/>
                      <a:lightRig rig="flood" dir="t"/>
                    </a:cell3D>
                    <a:solidFill>
                      <a:srgbClr val="7030A0"/>
                    </a:solidFill>
                  </a:tcPr>
                </a:tc>
                <a:tc>
                  <a:txBody>
                    <a:bodyPr/>
                    <a:lstStyle/>
                    <a:p>
                      <a:pPr algn="ctr"/>
                      <a:r>
                        <a:rPr lang="fr-FR" dirty="0">
                          <a:solidFill>
                            <a:schemeClr val="bg1"/>
                          </a:solidFill>
                        </a:rPr>
                        <a:t>Écart </a:t>
                      </a:r>
                    </a:p>
                    <a:p>
                      <a:pPr algn="ctr"/>
                      <a:r>
                        <a:rPr lang="fr-FR" dirty="0">
                          <a:solidFill>
                            <a:schemeClr val="bg1"/>
                          </a:solidFill>
                        </a:rPr>
                        <a:t>BP 2025/ CA 2024</a:t>
                      </a:r>
                    </a:p>
                  </a:txBody>
                  <a:tcPr anchor="ctr">
                    <a:cell3D prstMaterial="dkEdge">
                      <a:bevel prst="coolSlant"/>
                      <a:lightRig rig="flood" dir="t"/>
                    </a:cell3D>
                    <a:solidFill>
                      <a:srgbClr val="7030A0"/>
                    </a:solidFill>
                  </a:tcPr>
                </a:tc>
                <a:extLst>
                  <a:ext uri="{0D108BD9-81ED-4DB2-BD59-A6C34878D82A}">
                    <a16:rowId xmlns:a16="http://schemas.microsoft.com/office/drawing/2014/main" val="10000"/>
                  </a:ext>
                </a:extLst>
              </a:tr>
              <a:tr h="612068">
                <a:tc>
                  <a:txBody>
                    <a:bodyPr/>
                    <a:lstStyle/>
                    <a:p>
                      <a:pPr algn="ctr"/>
                      <a:r>
                        <a:rPr lang="fr-FR" dirty="0">
                          <a:solidFill>
                            <a:schemeClr val="bg1"/>
                          </a:solidFill>
                        </a:rPr>
                        <a:t>2 766 444,00 €</a:t>
                      </a:r>
                    </a:p>
                  </a:txBody>
                  <a:tcPr anchor="ctr">
                    <a:cell3D prstMaterial="dkEdge">
                      <a:bevel prst="coolSlant"/>
                      <a:lightRig rig="flood" dir="t"/>
                    </a:cell3D>
                    <a:solidFill>
                      <a:srgbClr val="7030A0"/>
                    </a:solidFill>
                  </a:tcPr>
                </a:tc>
                <a:tc>
                  <a:txBody>
                    <a:bodyPr/>
                    <a:lstStyle/>
                    <a:p>
                      <a:pPr algn="ctr"/>
                      <a:r>
                        <a:rPr lang="fr-FR" dirty="0">
                          <a:solidFill>
                            <a:schemeClr val="bg1"/>
                          </a:solidFill>
                        </a:rPr>
                        <a:t>Sans objet</a:t>
                      </a:r>
                    </a:p>
                  </a:txBody>
                  <a:tcPr anchor="ctr">
                    <a:cell3D prstMaterial="dkEdge">
                      <a:bevel prst="coolSlant"/>
                      <a:lightRig rig="flood" dir="t"/>
                    </a:cell3D>
                    <a:solidFill>
                      <a:srgbClr val="7030A0"/>
                    </a:solidFill>
                  </a:tcPr>
                </a:tc>
                <a:tc>
                  <a:txBody>
                    <a:bodyPr/>
                    <a:lstStyle/>
                    <a:p>
                      <a:pPr algn="ctr"/>
                      <a:r>
                        <a:rPr lang="fr-FR" dirty="0">
                          <a:solidFill>
                            <a:schemeClr val="bg1"/>
                          </a:solidFill>
                        </a:rPr>
                        <a:t>  2 618 953,77 €</a:t>
                      </a:r>
                    </a:p>
                  </a:txBody>
                  <a:tcPr anchor="ctr">
                    <a:cell3D prstMaterial="dkEdge">
                      <a:bevel prst="coolSlant"/>
                      <a:lightRig rig="flood" dir="t"/>
                    </a:cell3D>
                    <a:solidFill>
                      <a:srgbClr val="7030A0"/>
                    </a:solidFill>
                  </a:tcPr>
                </a:tc>
                <a:tc>
                  <a:txBody>
                    <a:bodyPr/>
                    <a:lstStyle/>
                    <a:p>
                      <a:pPr algn="ctr"/>
                      <a:r>
                        <a:rPr lang="fr-FR" dirty="0">
                          <a:solidFill>
                            <a:schemeClr val="bg1"/>
                          </a:solidFill>
                        </a:rPr>
                        <a:t>Sans objet</a:t>
                      </a:r>
                    </a:p>
                  </a:txBody>
                  <a:tcPr anchor="ctr">
                    <a:cell3D prstMaterial="dkEdge">
                      <a:bevel prst="coolSlant"/>
                      <a:lightRig rig="flood" dir="t"/>
                    </a:cell3D>
                    <a:solidFill>
                      <a:srgbClr val="7030A0"/>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1394812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73460" y="977792"/>
            <a:ext cx="8496944" cy="504056"/>
          </a:xfrm>
        </p:spPr>
        <p:txBody>
          <a:bodyPr>
            <a:normAutofit/>
          </a:bodyPr>
          <a:lstStyle/>
          <a:p>
            <a:pPr marL="109728" indent="0">
              <a:buNone/>
            </a:pPr>
            <a:r>
              <a:rPr lang="fr-FR" sz="2400" b="1" u="sng" dirty="0">
                <a:solidFill>
                  <a:srgbClr val="2C4D88"/>
                </a:solidFill>
              </a:rPr>
              <a:t>Chapitre 042 - Opérations d’ordre entre sections</a:t>
            </a:r>
          </a:p>
          <a:p>
            <a:pPr marL="109728" indent="0">
              <a:buNone/>
            </a:pPr>
            <a:endParaRPr lang="fr-FR" sz="2400" dirty="0"/>
          </a:p>
        </p:txBody>
      </p:sp>
      <p:sp>
        <p:nvSpPr>
          <p:cNvPr id="4" name="Espace réservé du numéro de diapositive 3"/>
          <p:cNvSpPr>
            <a:spLocks noGrp="1"/>
          </p:cNvSpPr>
          <p:nvPr>
            <p:ph type="sldNum" sz="quarter" idx="12"/>
          </p:nvPr>
        </p:nvSpPr>
        <p:spPr/>
        <p:txBody>
          <a:bodyPr/>
          <a:lstStyle/>
          <a:p>
            <a:fld id="{6AF4F97F-837C-4708-9ADF-A6F82CB4B422}" type="slidenum">
              <a:rPr lang="fr-FR" smtClean="0"/>
              <a:pPr/>
              <a:t>12</a:t>
            </a:fld>
            <a:endParaRPr lang="fr-FR" dirty="0"/>
          </a:p>
        </p:txBody>
      </p:sp>
      <p:sp>
        <p:nvSpPr>
          <p:cNvPr id="7" name="ZoneTexte 6"/>
          <p:cNvSpPr txBox="1"/>
          <p:nvPr/>
        </p:nvSpPr>
        <p:spPr>
          <a:xfrm>
            <a:off x="573460" y="3127593"/>
            <a:ext cx="7992888" cy="1800493"/>
          </a:xfrm>
          <a:prstGeom prst="rect">
            <a:avLst/>
          </a:prstGeom>
          <a:noFill/>
        </p:spPr>
        <p:txBody>
          <a:bodyPr wrap="square" rtlCol="0">
            <a:spAutoFit/>
          </a:bodyPr>
          <a:lstStyle/>
          <a:p>
            <a:pPr marL="285750" indent="-285750" algn="just">
              <a:spcAft>
                <a:spcPts val="600"/>
              </a:spcAft>
              <a:buFont typeface="Courier New" panose="02070309020205020404" pitchFamily="49" charset="0"/>
              <a:buChar char="o"/>
            </a:pPr>
            <a:r>
              <a:rPr lang="fr-FR" sz="1600" dirty="0">
                <a:solidFill>
                  <a:srgbClr val="2C4D88"/>
                </a:solidFill>
              </a:rPr>
              <a:t>Ce chapitre correspond aux dotations aux amortissements.</a:t>
            </a:r>
          </a:p>
          <a:p>
            <a:pPr marL="285750" indent="-285750" algn="just">
              <a:spcAft>
                <a:spcPts val="600"/>
              </a:spcAft>
              <a:buFont typeface="Courier New" panose="02070309020205020404" pitchFamily="49" charset="0"/>
              <a:buChar char="o"/>
            </a:pPr>
            <a:r>
              <a:rPr lang="fr-FR" sz="1600" dirty="0">
                <a:solidFill>
                  <a:srgbClr val="2C4D88"/>
                </a:solidFill>
              </a:rPr>
              <a:t>Ces dépenses se retrouvent en recettes d’investissement et n’affectent donc pas l’équilibre général du budget.</a:t>
            </a:r>
          </a:p>
          <a:p>
            <a:pPr marL="285750" indent="-285750" algn="just">
              <a:spcAft>
                <a:spcPts val="600"/>
              </a:spcAft>
              <a:buFont typeface="Courier New" panose="02070309020205020404" pitchFamily="49" charset="0"/>
              <a:buChar char="o"/>
            </a:pPr>
            <a:r>
              <a:rPr lang="fr-FR" sz="1600" dirty="0">
                <a:solidFill>
                  <a:srgbClr val="2C4D88"/>
                </a:solidFill>
              </a:rPr>
              <a:t>Cette hausse des dotations aux amortissements vient de l’achat de matériel dans les différents services.</a:t>
            </a:r>
          </a:p>
          <a:p>
            <a:pPr marL="285750" indent="-285750" algn="just">
              <a:spcAft>
                <a:spcPts val="600"/>
              </a:spcAft>
              <a:buFont typeface="Courier New" panose="02070309020205020404" pitchFamily="49" charset="0"/>
              <a:buChar char="o"/>
            </a:pPr>
            <a:endParaRPr lang="fr-FR" sz="1600" dirty="0">
              <a:solidFill>
                <a:srgbClr val="2C4D88"/>
              </a:solidFill>
            </a:endParaRPr>
          </a:p>
        </p:txBody>
      </p:sp>
      <p:sp>
        <p:nvSpPr>
          <p:cNvPr id="9" name="ZoneTexte 8">
            <a:extLst>
              <a:ext uri="{FF2B5EF4-FFF2-40B4-BE49-F238E27FC236}">
                <a16:creationId xmlns:a16="http://schemas.microsoft.com/office/drawing/2014/main" id="{8CB795B9-BAB6-47A7-B863-B03B544E95E9}"/>
              </a:ext>
            </a:extLst>
          </p:cNvPr>
          <p:cNvSpPr txBox="1"/>
          <p:nvPr/>
        </p:nvSpPr>
        <p:spPr>
          <a:xfrm>
            <a:off x="5724128" y="193728"/>
            <a:ext cx="3235029" cy="369332"/>
          </a:xfrm>
          <a:prstGeom prst="rect">
            <a:avLst/>
          </a:prstGeom>
          <a:solidFill>
            <a:srgbClr val="2C4D88"/>
          </a:solidFill>
          <a:ln>
            <a:solidFill>
              <a:srgbClr val="7030A0"/>
            </a:solidFill>
          </a:ln>
        </p:spPr>
        <p:txBody>
          <a:bodyPr wrap="square">
            <a:spAutoFit/>
          </a:bodyPr>
          <a:lstStyle/>
          <a:p>
            <a:r>
              <a:rPr lang="fr-FR" dirty="0">
                <a:solidFill>
                  <a:schemeClr val="bg1"/>
                </a:solidFill>
              </a:rPr>
              <a:t>Dépenses de fonctionnement (8)</a:t>
            </a:r>
          </a:p>
        </p:txBody>
      </p:sp>
      <p:sp>
        <p:nvSpPr>
          <p:cNvPr id="5" name="Titre 4">
            <a:extLst>
              <a:ext uri="{FF2B5EF4-FFF2-40B4-BE49-F238E27FC236}">
                <a16:creationId xmlns:a16="http://schemas.microsoft.com/office/drawing/2014/main" id="{848AC520-F4FC-4294-A8F0-16D70C1F2AC4}"/>
              </a:ext>
            </a:extLst>
          </p:cNvPr>
          <p:cNvSpPr>
            <a:spLocks noGrp="1"/>
          </p:cNvSpPr>
          <p:nvPr>
            <p:ph type="title"/>
          </p:nvPr>
        </p:nvSpPr>
        <p:spPr/>
        <p:txBody>
          <a:bodyPr/>
          <a:lstStyle/>
          <a:p>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endParaRPr lang="fr-FR" dirty="0"/>
          </a:p>
        </p:txBody>
      </p:sp>
      <p:graphicFrame>
        <p:nvGraphicFramePr>
          <p:cNvPr id="2" name="Tableau 1">
            <a:extLst>
              <a:ext uri="{FF2B5EF4-FFF2-40B4-BE49-F238E27FC236}">
                <a16:creationId xmlns:a16="http://schemas.microsoft.com/office/drawing/2014/main" id="{F956D306-EF7E-ADF1-713C-A2BC4EB15584}"/>
              </a:ext>
            </a:extLst>
          </p:cNvPr>
          <p:cNvGraphicFramePr>
            <a:graphicFrameLocks noGrp="1"/>
          </p:cNvGraphicFramePr>
          <p:nvPr>
            <p:extLst>
              <p:ext uri="{D42A27DB-BD31-4B8C-83A1-F6EECF244321}">
                <p14:modId xmlns:p14="http://schemas.microsoft.com/office/powerpoint/2010/main" val="1406097925"/>
              </p:ext>
            </p:extLst>
          </p:nvPr>
        </p:nvGraphicFramePr>
        <p:xfrm>
          <a:off x="575556" y="1596737"/>
          <a:ext cx="7992888" cy="1224136"/>
        </p:xfrm>
        <a:graphic>
          <a:graphicData uri="http://schemas.openxmlformats.org/drawingml/2006/table">
            <a:tbl>
              <a:tblPr firstRow="1" bandRow="1">
                <a:tableStyleId>{5C22544A-7EE6-4342-B048-85BDC9FD1C3A}</a:tableStyleId>
              </a:tblPr>
              <a:tblGrid>
                <a:gridCol w="1998222">
                  <a:extLst>
                    <a:ext uri="{9D8B030D-6E8A-4147-A177-3AD203B41FA5}">
                      <a16:colId xmlns:a16="http://schemas.microsoft.com/office/drawing/2014/main" val="2356897147"/>
                    </a:ext>
                  </a:extLst>
                </a:gridCol>
                <a:gridCol w="1998222">
                  <a:extLst>
                    <a:ext uri="{9D8B030D-6E8A-4147-A177-3AD203B41FA5}">
                      <a16:colId xmlns:a16="http://schemas.microsoft.com/office/drawing/2014/main" val="20000"/>
                    </a:ext>
                  </a:extLst>
                </a:gridCol>
                <a:gridCol w="1998222">
                  <a:extLst>
                    <a:ext uri="{9D8B030D-6E8A-4147-A177-3AD203B41FA5}">
                      <a16:colId xmlns:a16="http://schemas.microsoft.com/office/drawing/2014/main" val="20001"/>
                    </a:ext>
                  </a:extLst>
                </a:gridCol>
                <a:gridCol w="1998222">
                  <a:extLst>
                    <a:ext uri="{9D8B030D-6E8A-4147-A177-3AD203B41FA5}">
                      <a16:colId xmlns:a16="http://schemas.microsoft.com/office/drawing/2014/main" val="20002"/>
                    </a:ext>
                  </a:extLst>
                </a:gridCol>
              </a:tblGrid>
              <a:tr h="612068">
                <a:tc>
                  <a:txBody>
                    <a:bodyPr/>
                    <a:lstStyle/>
                    <a:p>
                      <a:pPr algn="ctr"/>
                      <a:r>
                        <a:rPr lang="fr-FR" dirty="0">
                          <a:solidFill>
                            <a:schemeClr val="bg1"/>
                          </a:solidFill>
                        </a:rPr>
                        <a:t>BP 2024</a:t>
                      </a:r>
                    </a:p>
                  </a:txBody>
                  <a:tcPr anchor="ctr">
                    <a:cell3D prstMaterial="dkEdge">
                      <a:bevel prst="coolSlant"/>
                      <a:lightRig rig="flood" dir="t"/>
                    </a:cell3D>
                    <a:solidFill>
                      <a:srgbClr val="7030A0"/>
                    </a:solidFill>
                  </a:tcPr>
                </a:tc>
                <a:tc>
                  <a:txBody>
                    <a:bodyPr/>
                    <a:lstStyle/>
                    <a:p>
                      <a:pPr algn="ctr"/>
                      <a:r>
                        <a:rPr lang="fr-FR" dirty="0">
                          <a:solidFill>
                            <a:schemeClr val="bg1"/>
                          </a:solidFill>
                        </a:rPr>
                        <a:t>CA</a:t>
                      </a:r>
                      <a:r>
                        <a:rPr lang="fr-FR" baseline="0" dirty="0">
                          <a:solidFill>
                            <a:schemeClr val="bg1"/>
                          </a:solidFill>
                        </a:rPr>
                        <a:t> 2024</a:t>
                      </a:r>
                      <a:endParaRPr lang="fr-FR" dirty="0">
                        <a:solidFill>
                          <a:schemeClr val="bg1"/>
                        </a:solidFill>
                      </a:endParaRPr>
                    </a:p>
                  </a:txBody>
                  <a:tcPr anchor="ctr">
                    <a:cell3D prstMaterial="dkEdge">
                      <a:bevel prst="coolSlant"/>
                      <a:lightRig rig="flood" dir="t"/>
                    </a:cell3D>
                    <a:solidFill>
                      <a:srgbClr val="7030A0"/>
                    </a:solidFill>
                  </a:tcPr>
                </a:tc>
                <a:tc>
                  <a:txBody>
                    <a:bodyPr/>
                    <a:lstStyle/>
                    <a:p>
                      <a:pPr algn="ctr"/>
                      <a:r>
                        <a:rPr lang="fr-FR" dirty="0">
                          <a:solidFill>
                            <a:schemeClr val="bg1"/>
                          </a:solidFill>
                        </a:rPr>
                        <a:t>Budget Primitif 2025</a:t>
                      </a:r>
                    </a:p>
                  </a:txBody>
                  <a:tcPr anchor="ctr">
                    <a:cell3D prstMaterial="dkEdge">
                      <a:bevel prst="coolSlant"/>
                      <a:lightRig rig="flood" dir="t"/>
                    </a:cell3D>
                    <a:solidFill>
                      <a:srgbClr val="7030A0"/>
                    </a:solidFill>
                  </a:tcPr>
                </a:tc>
                <a:tc>
                  <a:txBody>
                    <a:bodyPr/>
                    <a:lstStyle/>
                    <a:p>
                      <a:pPr algn="ctr"/>
                      <a:r>
                        <a:rPr lang="fr-FR" dirty="0">
                          <a:solidFill>
                            <a:schemeClr val="bg1"/>
                          </a:solidFill>
                        </a:rPr>
                        <a:t>Écart </a:t>
                      </a:r>
                    </a:p>
                    <a:p>
                      <a:pPr algn="ctr"/>
                      <a:r>
                        <a:rPr lang="fr-FR" dirty="0">
                          <a:solidFill>
                            <a:schemeClr val="bg1"/>
                          </a:solidFill>
                        </a:rPr>
                        <a:t>BP 2025/ CA 2024</a:t>
                      </a:r>
                    </a:p>
                  </a:txBody>
                  <a:tcPr anchor="ctr">
                    <a:cell3D prstMaterial="dkEdge">
                      <a:bevel prst="coolSlant"/>
                      <a:lightRig rig="flood" dir="t"/>
                    </a:cell3D>
                    <a:solidFill>
                      <a:srgbClr val="7030A0"/>
                    </a:solidFill>
                  </a:tcPr>
                </a:tc>
                <a:extLst>
                  <a:ext uri="{0D108BD9-81ED-4DB2-BD59-A6C34878D82A}">
                    <a16:rowId xmlns:a16="http://schemas.microsoft.com/office/drawing/2014/main" val="10000"/>
                  </a:ext>
                </a:extLst>
              </a:tr>
              <a:tr h="612068">
                <a:tc>
                  <a:txBody>
                    <a:bodyPr/>
                    <a:lstStyle/>
                    <a:p>
                      <a:pPr algn="ctr"/>
                      <a:r>
                        <a:rPr lang="fr-FR" dirty="0">
                          <a:solidFill>
                            <a:schemeClr val="bg1"/>
                          </a:solidFill>
                        </a:rPr>
                        <a:t>400 000,00 €</a:t>
                      </a:r>
                    </a:p>
                  </a:txBody>
                  <a:tcPr anchor="ctr">
                    <a:cell3D prstMaterial="dkEdge">
                      <a:bevel prst="coolSlant"/>
                      <a:lightRig rig="flood" dir="t"/>
                    </a:cell3D>
                    <a:solidFill>
                      <a:srgbClr val="7030A0"/>
                    </a:solidFill>
                  </a:tcPr>
                </a:tc>
                <a:tc>
                  <a:txBody>
                    <a:bodyPr/>
                    <a:lstStyle/>
                    <a:p>
                      <a:pPr algn="ctr"/>
                      <a:r>
                        <a:rPr lang="fr-FR" dirty="0">
                          <a:solidFill>
                            <a:schemeClr val="bg1"/>
                          </a:solidFill>
                        </a:rPr>
                        <a:t>345 559,41 €</a:t>
                      </a:r>
                    </a:p>
                  </a:txBody>
                  <a:tcPr anchor="ctr">
                    <a:cell3D prstMaterial="dkEdge">
                      <a:bevel prst="coolSlant"/>
                      <a:lightRig rig="flood" dir="t"/>
                    </a:cell3D>
                    <a:solidFill>
                      <a:srgbClr val="7030A0"/>
                    </a:solidFill>
                  </a:tcPr>
                </a:tc>
                <a:tc>
                  <a:txBody>
                    <a:bodyPr/>
                    <a:lstStyle/>
                    <a:p>
                      <a:pPr algn="ctr"/>
                      <a:r>
                        <a:rPr lang="fr-FR" dirty="0">
                          <a:solidFill>
                            <a:schemeClr val="bg1"/>
                          </a:solidFill>
                        </a:rPr>
                        <a:t>370 000,00 €</a:t>
                      </a:r>
                    </a:p>
                  </a:txBody>
                  <a:tcPr anchor="ctr">
                    <a:cell3D prstMaterial="dkEdge">
                      <a:bevel prst="coolSlant"/>
                      <a:lightRig rig="flood" dir="t"/>
                    </a:cell3D>
                    <a:solidFill>
                      <a:srgbClr val="7030A0"/>
                    </a:solidFill>
                  </a:tcPr>
                </a:tc>
                <a:tc>
                  <a:txBody>
                    <a:bodyPr/>
                    <a:lstStyle/>
                    <a:p>
                      <a:pPr algn="ctr"/>
                      <a:r>
                        <a:rPr lang="fr-FR" dirty="0">
                          <a:solidFill>
                            <a:schemeClr val="bg1"/>
                          </a:solidFill>
                        </a:rPr>
                        <a:t>+  24 440,59 €</a:t>
                      </a:r>
                    </a:p>
                  </a:txBody>
                  <a:tcPr anchor="ctr">
                    <a:cell3D prstMaterial="dkEdge">
                      <a:bevel prst="coolSlant"/>
                      <a:lightRig rig="flood" dir="t"/>
                    </a:cell3D>
                    <a:solidFill>
                      <a:srgbClr val="7030A0"/>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7708749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6AF4F97F-837C-4708-9ADF-A6F82CB4B422}" type="slidenum">
              <a:rPr lang="fr-FR" smtClean="0"/>
              <a:pPr/>
              <a:t>13</a:t>
            </a:fld>
            <a:endParaRPr lang="fr-FR" dirty="0"/>
          </a:p>
        </p:txBody>
      </p:sp>
      <p:sp>
        <p:nvSpPr>
          <p:cNvPr id="13" name="Espace réservé du contenu 12">
            <a:extLst>
              <a:ext uri="{FF2B5EF4-FFF2-40B4-BE49-F238E27FC236}">
                <a16:creationId xmlns:a16="http://schemas.microsoft.com/office/drawing/2014/main" id="{E522DEBC-52D6-466B-A7CB-08835EE951A6}"/>
              </a:ext>
            </a:extLst>
          </p:cNvPr>
          <p:cNvSpPr>
            <a:spLocks noGrp="1"/>
          </p:cNvSpPr>
          <p:nvPr>
            <p:ph idx="1"/>
          </p:nvPr>
        </p:nvSpPr>
        <p:spPr/>
        <p:txBody>
          <a:bodyPr/>
          <a:lstStyle/>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p:txBody>
      </p:sp>
      <p:sp>
        <p:nvSpPr>
          <p:cNvPr id="14" name="ZoneTexte 13">
            <a:extLst>
              <a:ext uri="{FF2B5EF4-FFF2-40B4-BE49-F238E27FC236}">
                <a16:creationId xmlns:a16="http://schemas.microsoft.com/office/drawing/2014/main" id="{71218907-93AF-40AE-B8FB-6D79A43B364F}"/>
              </a:ext>
            </a:extLst>
          </p:cNvPr>
          <p:cNvSpPr txBox="1"/>
          <p:nvPr/>
        </p:nvSpPr>
        <p:spPr>
          <a:xfrm>
            <a:off x="539552" y="2348880"/>
            <a:ext cx="8229600" cy="646331"/>
          </a:xfrm>
          <a:prstGeom prst="rect">
            <a:avLst/>
          </a:prstGeom>
          <a:solidFill>
            <a:srgbClr val="2C4D88"/>
          </a:solidFill>
          <a:ln>
            <a:noFill/>
          </a:ln>
        </p:spPr>
        <p:txBody>
          <a:bodyPr wrap="square">
            <a:spAutoFit/>
          </a:bodyPr>
          <a:lstStyle/>
          <a:p>
            <a:pPr algn="ctr"/>
            <a:r>
              <a:rPr lang="fr-FR" sz="3600" dirty="0">
                <a:solidFill>
                  <a:schemeClr val="bg1"/>
                </a:solidFill>
              </a:rPr>
              <a:t>RECETTES DE FONCTIONNEMENT</a:t>
            </a:r>
          </a:p>
        </p:txBody>
      </p:sp>
      <p:sp>
        <p:nvSpPr>
          <p:cNvPr id="16" name="Titre 15">
            <a:extLst>
              <a:ext uri="{FF2B5EF4-FFF2-40B4-BE49-F238E27FC236}">
                <a16:creationId xmlns:a16="http://schemas.microsoft.com/office/drawing/2014/main" id="{544903D3-9AF7-413D-A13F-3D7860A8F43D}"/>
              </a:ext>
            </a:extLst>
          </p:cNvPr>
          <p:cNvSpPr>
            <a:spLocks noGrp="1"/>
          </p:cNvSpPr>
          <p:nvPr>
            <p:ph type="title"/>
          </p:nvPr>
        </p:nvSpPr>
        <p:spPr/>
        <p:txBody>
          <a:bodyPr/>
          <a:lstStyle/>
          <a:p>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endParaRPr lang="fr-FR" dirty="0"/>
          </a:p>
        </p:txBody>
      </p:sp>
    </p:spTree>
    <p:extLst>
      <p:ext uri="{BB962C8B-B14F-4D97-AF65-F5344CB8AC3E}">
        <p14:creationId xmlns:p14="http://schemas.microsoft.com/office/powerpoint/2010/main" val="21350653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73460" y="845186"/>
            <a:ext cx="8247012" cy="576064"/>
          </a:xfrm>
        </p:spPr>
        <p:txBody>
          <a:bodyPr>
            <a:normAutofit/>
          </a:bodyPr>
          <a:lstStyle/>
          <a:p>
            <a:pPr marL="109728" indent="0">
              <a:buNone/>
            </a:pPr>
            <a:r>
              <a:rPr lang="fr-FR" sz="2400" b="1" u="sng" dirty="0">
                <a:solidFill>
                  <a:srgbClr val="2C4D88"/>
                </a:solidFill>
              </a:rPr>
              <a:t>Chapitre 013 - Atténuations de charges</a:t>
            </a:r>
          </a:p>
        </p:txBody>
      </p:sp>
      <p:sp>
        <p:nvSpPr>
          <p:cNvPr id="4" name="Espace réservé du numéro de diapositive 3"/>
          <p:cNvSpPr>
            <a:spLocks noGrp="1"/>
          </p:cNvSpPr>
          <p:nvPr>
            <p:ph type="sldNum" sz="quarter" idx="12"/>
          </p:nvPr>
        </p:nvSpPr>
        <p:spPr/>
        <p:txBody>
          <a:bodyPr/>
          <a:lstStyle/>
          <a:p>
            <a:fld id="{6AF4F97F-837C-4708-9ADF-A6F82CB4B422}" type="slidenum">
              <a:rPr lang="fr-FR" smtClean="0"/>
              <a:pPr/>
              <a:t>14</a:t>
            </a:fld>
            <a:endParaRPr lang="fr-FR" dirty="0"/>
          </a:p>
        </p:txBody>
      </p:sp>
      <p:sp>
        <p:nvSpPr>
          <p:cNvPr id="5" name="ZoneTexte 4"/>
          <p:cNvSpPr txBox="1"/>
          <p:nvPr/>
        </p:nvSpPr>
        <p:spPr>
          <a:xfrm>
            <a:off x="573460" y="2984345"/>
            <a:ext cx="7992888" cy="2062103"/>
          </a:xfrm>
          <a:prstGeom prst="rect">
            <a:avLst/>
          </a:prstGeom>
          <a:noFill/>
        </p:spPr>
        <p:txBody>
          <a:bodyPr wrap="square" rtlCol="0">
            <a:spAutoFit/>
          </a:bodyPr>
          <a:lstStyle/>
          <a:p>
            <a:pPr marL="285750" indent="-285750" algn="just">
              <a:buFont typeface="Courier New" panose="02070309020205020404" pitchFamily="49" charset="0"/>
              <a:buChar char="o"/>
            </a:pPr>
            <a:endParaRPr lang="fr-FR" sz="1600" dirty="0">
              <a:solidFill>
                <a:srgbClr val="2C4D88"/>
              </a:solidFill>
            </a:endParaRPr>
          </a:p>
          <a:p>
            <a:pPr marL="285750" indent="-285750" algn="just">
              <a:buFont typeface="Courier New" panose="02070309020205020404" pitchFamily="49" charset="0"/>
              <a:buChar char="o"/>
            </a:pPr>
            <a:r>
              <a:rPr lang="fr-FR" sz="1600" dirty="0">
                <a:solidFill>
                  <a:srgbClr val="2C4D88"/>
                </a:solidFill>
              </a:rPr>
              <a:t>Les atténuations de charges correspondent aux remboursements par les assurances, des rémunérations des personnels en arrêt maladie.</a:t>
            </a:r>
          </a:p>
          <a:p>
            <a:pPr marL="285750" indent="-285750" algn="just">
              <a:buFont typeface="Courier New" panose="02070309020205020404" pitchFamily="49" charset="0"/>
              <a:buChar char="o"/>
            </a:pPr>
            <a:endParaRPr lang="fr-FR" sz="1600" dirty="0">
              <a:solidFill>
                <a:srgbClr val="2C4D88"/>
              </a:solidFill>
            </a:endParaRPr>
          </a:p>
          <a:p>
            <a:pPr algn="just"/>
            <a:endParaRPr lang="fr-FR" sz="1600" dirty="0">
              <a:solidFill>
                <a:srgbClr val="2C4D88"/>
              </a:solidFill>
            </a:endParaRPr>
          </a:p>
          <a:p>
            <a:pPr marL="285750" indent="-285750" algn="just">
              <a:buFont typeface="Courier New" panose="02070309020205020404" pitchFamily="49" charset="0"/>
              <a:buChar char="o"/>
            </a:pPr>
            <a:endParaRPr lang="fr-FR" sz="1600" dirty="0">
              <a:solidFill>
                <a:srgbClr val="2C4D88"/>
              </a:solidFill>
            </a:endParaRPr>
          </a:p>
          <a:p>
            <a:pPr marL="285750" indent="-285750" algn="just">
              <a:buFont typeface="Courier New" panose="02070309020205020404" pitchFamily="49" charset="0"/>
              <a:buChar char="o"/>
            </a:pPr>
            <a:endParaRPr lang="fr-FR" sz="1600" dirty="0">
              <a:solidFill>
                <a:srgbClr val="2C4D88"/>
              </a:solidFill>
            </a:endParaRPr>
          </a:p>
          <a:p>
            <a:pPr marL="285750" indent="-285750" algn="just">
              <a:buFont typeface="Courier New" panose="02070309020205020404" pitchFamily="49" charset="0"/>
              <a:buChar char="o"/>
            </a:pPr>
            <a:endParaRPr lang="fr-FR" sz="1600" dirty="0">
              <a:solidFill>
                <a:srgbClr val="2C4D88"/>
              </a:solidFill>
            </a:endParaRPr>
          </a:p>
        </p:txBody>
      </p:sp>
      <p:sp>
        <p:nvSpPr>
          <p:cNvPr id="7" name="ZoneTexte 6">
            <a:extLst>
              <a:ext uri="{FF2B5EF4-FFF2-40B4-BE49-F238E27FC236}">
                <a16:creationId xmlns:a16="http://schemas.microsoft.com/office/drawing/2014/main" id="{43EEC5C3-C9C8-41DB-8179-BAD6458FFFB6}"/>
              </a:ext>
            </a:extLst>
          </p:cNvPr>
          <p:cNvSpPr txBox="1"/>
          <p:nvPr/>
        </p:nvSpPr>
        <p:spPr>
          <a:xfrm>
            <a:off x="5580112" y="193728"/>
            <a:ext cx="3379045" cy="369332"/>
          </a:xfrm>
          <a:prstGeom prst="rect">
            <a:avLst/>
          </a:prstGeom>
          <a:solidFill>
            <a:srgbClr val="2C4D88"/>
          </a:solidFill>
          <a:ln>
            <a:solidFill>
              <a:srgbClr val="7030A0"/>
            </a:solidFill>
          </a:ln>
        </p:spPr>
        <p:txBody>
          <a:bodyPr wrap="square">
            <a:spAutoFit/>
          </a:bodyPr>
          <a:lstStyle/>
          <a:p>
            <a:r>
              <a:rPr lang="fr-FR" dirty="0">
                <a:solidFill>
                  <a:schemeClr val="bg1"/>
                </a:solidFill>
              </a:rPr>
              <a:t>Recettes de fonctionnement (1)</a:t>
            </a:r>
          </a:p>
        </p:txBody>
      </p:sp>
      <p:graphicFrame>
        <p:nvGraphicFramePr>
          <p:cNvPr id="2" name="Tableau 1">
            <a:extLst>
              <a:ext uri="{FF2B5EF4-FFF2-40B4-BE49-F238E27FC236}">
                <a16:creationId xmlns:a16="http://schemas.microsoft.com/office/drawing/2014/main" id="{30F23892-7298-1C25-A6ED-5FDA546CB525}"/>
              </a:ext>
            </a:extLst>
          </p:cNvPr>
          <p:cNvGraphicFramePr>
            <a:graphicFrameLocks noGrp="1"/>
          </p:cNvGraphicFramePr>
          <p:nvPr>
            <p:extLst>
              <p:ext uri="{D42A27DB-BD31-4B8C-83A1-F6EECF244321}">
                <p14:modId xmlns:p14="http://schemas.microsoft.com/office/powerpoint/2010/main" val="3865704287"/>
              </p:ext>
            </p:extLst>
          </p:nvPr>
        </p:nvGraphicFramePr>
        <p:xfrm>
          <a:off x="575556" y="1421250"/>
          <a:ext cx="7992888" cy="1224136"/>
        </p:xfrm>
        <a:graphic>
          <a:graphicData uri="http://schemas.openxmlformats.org/drawingml/2006/table">
            <a:tbl>
              <a:tblPr firstRow="1" bandRow="1">
                <a:tableStyleId>{5C22544A-7EE6-4342-B048-85BDC9FD1C3A}</a:tableStyleId>
              </a:tblPr>
              <a:tblGrid>
                <a:gridCol w="1998222">
                  <a:extLst>
                    <a:ext uri="{9D8B030D-6E8A-4147-A177-3AD203B41FA5}">
                      <a16:colId xmlns:a16="http://schemas.microsoft.com/office/drawing/2014/main" val="2356897147"/>
                    </a:ext>
                  </a:extLst>
                </a:gridCol>
                <a:gridCol w="1998222">
                  <a:extLst>
                    <a:ext uri="{9D8B030D-6E8A-4147-A177-3AD203B41FA5}">
                      <a16:colId xmlns:a16="http://schemas.microsoft.com/office/drawing/2014/main" val="20000"/>
                    </a:ext>
                  </a:extLst>
                </a:gridCol>
                <a:gridCol w="1998222">
                  <a:extLst>
                    <a:ext uri="{9D8B030D-6E8A-4147-A177-3AD203B41FA5}">
                      <a16:colId xmlns:a16="http://schemas.microsoft.com/office/drawing/2014/main" val="20001"/>
                    </a:ext>
                  </a:extLst>
                </a:gridCol>
                <a:gridCol w="1998222">
                  <a:extLst>
                    <a:ext uri="{9D8B030D-6E8A-4147-A177-3AD203B41FA5}">
                      <a16:colId xmlns:a16="http://schemas.microsoft.com/office/drawing/2014/main" val="20002"/>
                    </a:ext>
                  </a:extLst>
                </a:gridCol>
              </a:tblGrid>
              <a:tr h="612068">
                <a:tc>
                  <a:txBody>
                    <a:bodyPr/>
                    <a:lstStyle/>
                    <a:p>
                      <a:pPr algn="ctr"/>
                      <a:r>
                        <a:rPr lang="fr-FR" dirty="0">
                          <a:solidFill>
                            <a:schemeClr val="bg1"/>
                          </a:solidFill>
                        </a:rPr>
                        <a:t>BP 2024</a:t>
                      </a:r>
                    </a:p>
                  </a:txBody>
                  <a:tcPr anchor="ctr">
                    <a:cell3D prstMaterial="dkEdge">
                      <a:bevel prst="coolSlant"/>
                      <a:lightRig rig="flood" dir="t"/>
                    </a:cell3D>
                    <a:solidFill>
                      <a:srgbClr val="7030A0"/>
                    </a:solidFill>
                  </a:tcPr>
                </a:tc>
                <a:tc>
                  <a:txBody>
                    <a:bodyPr/>
                    <a:lstStyle/>
                    <a:p>
                      <a:pPr algn="ctr"/>
                      <a:r>
                        <a:rPr lang="fr-FR" dirty="0">
                          <a:solidFill>
                            <a:schemeClr val="bg1"/>
                          </a:solidFill>
                        </a:rPr>
                        <a:t>CA</a:t>
                      </a:r>
                      <a:r>
                        <a:rPr lang="fr-FR" baseline="0" dirty="0">
                          <a:solidFill>
                            <a:schemeClr val="bg1"/>
                          </a:solidFill>
                        </a:rPr>
                        <a:t> 2024</a:t>
                      </a:r>
                      <a:endParaRPr lang="fr-FR" dirty="0">
                        <a:solidFill>
                          <a:schemeClr val="bg1"/>
                        </a:solidFill>
                      </a:endParaRPr>
                    </a:p>
                  </a:txBody>
                  <a:tcPr anchor="ctr">
                    <a:cell3D prstMaterial="dkEdge">
                      <a:bevel prst="coolSlant"/>
                      <a:lightRig rig="flood" dir="t"/>
                    </a:cell3D>
                    <a:solidFill>
                      <a:srgbClr val="7030A0"/>
                    </a:solidFill>
                  </a:tcPr>
                </a:tc>
                <a:tc>
                  <a:txBody>
                    <a:bodyPr/>
                    <a:lstStyle/>
                    <a:p>
                      <a:pPr algn="ctr"/>
                      <a:r>
                        <a:rPr lang="fr-FR" dirty="0">
                          <a:solidFill>
                            <a:schemeClr val="bg1"/>
                          </a:solidFill>
                        </a:rPr>
                        <a:t>Budget Primitif 2025</a:t>
                      </a:r>
                    </a:p>
                  </a:txBody>
                  <a:tcPr anchor="ctr">
                    <a:cell3D prstMaterial="dkEdge">
                      <a:bevel prst="coolSlant"/>
                      <a:lightRig rig="flood" dir="t"/>
                    </a:cell3D>
                    <a:solidFill>
                      <a:srgbClr val="7030A0"/>
                    </a:solidFill>
                  </a:tcPr>
                </a:tc>
                <a:tc>
                  <a:txBody>
                    <a:bodyPr/>
                    <a:lstStyle/>
                    <a:p>
                      <a:pPr algn="ctr"/>
                      <a:r>
                        <a:rPr lang="fr-FR" dirty="0">
                          <a:solidFill>
                            <a:schemeClr val="bg1"/>
                          </a:solidFill>
                        </a:rPr>
                        <a:t>Écart </a:t>
                      </a:r>
                    </a:p>
                    <a:p>
                      <a:pPr algn="ctr"/>
                      <a:r>
                        <a:rPr lang="fr-FR" dirty="0">
                          <a:solidFill>
                            <a:schemeClr val="bg1"/>
                          </a:solidFill>
                        </a:rPr>
                        <a:t>BP 2025/ CA 2024</a:t>
                      </a:r>
                    </a:p>
                  </a:txBody>
                  <a:tcPr anchor="ctr">
                    <a:cell3D prstMaterial="dkEdge">
                      <a:bevel prst="coolSlant"/>
                      <a:lightRig rig="flood" dir="t"/>
                    </a:cell3D>
                    <a:solidFill>
                      <a:srgbClr val="7030A0"/>
                    </a:solidFill>
                  </a:tcPr>
                </a:tc>
                <a:extLst>
                  <a:ext uri="{0D108BD9-81ED-4DB2-BD59-A6C34878D82A}">
                    <a16:rowId xmlns:a16="http://schemas.microsoft.com/office/drawing/2014/main" val="10000"/>
                  </a:ext>
                </a:extLst>
              </a:tr>
              <a:tr h="612068">
                <a:tc>
                  <a:txBody>
                    <a:bodyPr/>
                    <a:lstStyle/>
                    <a:p>
                      <a:pPr algn="ctr"/>
                      <a:r>
                        <a:rPr lang="fr-FR" dirty="0">
                          <a:solidFill>
                            <a:schemeClr val="bg1"/>
                          </a:solidFill>
                        </a:rPr>
                        <a:t>48 700,00 €</a:t>
                      </a:r>
                    </a:p>
                  </a:txBody>
                  <a:tcPr anchor="ctr">
                    <a:cell3D prstMaterial="dkEdge">
                      <a:bevel prst="coolSlant"/>
                      <a:lightRig rig="flood" dir="t"/>
                    </a:cell3D>
                    <a:solidFill>
                      <a:srgbClr val="7030A0"/>
                    </a:solidFill>
                  </a:tcPr>
                </a:tc>
                <a:tc>
                  <a:txBody>
                    <a:bodyPr/>
                    <a:lstStyle/>
                    <a:p>
                      <a:pPr algn="ctr"/>
                      <a:r>
                        <a:rPr lang="fr-FR" dirty="0">
                          <a:solidFill>
                            <a:schemeClr val="bg1"/>
                          </a:solidFill>
                        </a:rPr>
                        <a:t>66 642,07 €</a:t>
                      </a:r>
                    </a:p>
                  </a:txBody>
                  <a:tcPr anchor="ctr">
                    <a:cell3D prstMaterial="dkEdge">
                      <a:bevel prst="coolSlant"/>
                      <a:lightRig rig="flood" dir="t"/>
                    </a:cell3D>
                    <a:solidFill>
                      <a:srgbClr val="7030A0"/>
                    </a:solidFill>
                  </a:tcPr>
                </a:tc>
                <a:tc>
                  <a:txBody>
                    <a:bodyPr/>
                    <a:lstStyle/>
                    <a:p>
                      <a:pPr algn="ctr"/>
                      <a:r>
                        <a:rPr lang="fr-FR" dirty="0">
                          <a:solidFill>
                            <a:schemeClr val="bg1"/>
                          </a:solidFill>
                        </a:rPr>
                        <a:t>60 000,00 €</a:t>
                      </a:r>
                    </a:p>
                  </a:txBody>
                  <a:tcPr anchor="ctr">
                    <a:cell3D prstMaterial="dkEdge">
                      <a:bevel prst="coolSlant"/>
                      <a:lightRig rig="flood" dir="t"/>
                    </a:cell3D>
                    <a:solidFill>
                      <a:srgbClr val="7030A0"/>
                    </a:solidFill>
                  </a:tcPr>
                </a:tc>
                <a:tc>
                  <a:txBody>
                    <a:bodyPr/>
                    <a:lstStyle/>
                    <a:p>
                      <a:pPr algn="ctr"/>
                      <a:r>
                        <a:rPr lang="fr-FR" dirty="0">
                          <a:solidFill>
                            <a:schemeClr val="bg1"/>
                          </a:solidFill>
                        </a:rPr>
                        <a:t>- 6 642,07 €</a:t>
                      </a:r>
                    </a:p>
                  </a:txBody>
                  <a:tcPr anchor="ctr">
                    <a:cell3D prstMaterial="dkEdge">
                      <a:bevel prst="coolSlant"/>
                      <a:lightRig rig="flood" dir="t"/>
                    </a:cell3D>
                    <a:solidFill>
                      <a:srgbClr val="7030A0"/>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488293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673595"/>
            <a:ext cx="8491613" cy="468098"/>
          </a:xfrm>
        </p:spPr>
        <p:txBody>
          <a:bodyPr>
            <a:normAutofit/>
          </a:bodyPr>
          <a:lstStyle/>
          <a:p>
            <a:pPr marL="109728" indent="0">
              <a:buNone/>
            </a:pPr>
            <a:r>
              <a:rPr lang="fr-FR" sz="2300" b="1" u="sng" dirty="0">
                <a:solidFill>
                  <a:srgbClr val="2C4D88"/>
                </a:solidFill>
              </a:rPr>
              <a:t>Chapitre 70 - Produits des services, du domaine et ventes diverses</a:t>
            </a:r>
          </a:p>
        </p:txBody>
      </p:sp>
      <p:sp>
        <p:nvSpPr>
          <p:cNvPr id="4" name="Espace réservé du numéro de diapositive 3"/>
          <p:cNvSpPr>
            <a:spLocks noGrp="1"/>
          </p:cNvSpPr>
          <p:nvPr>
            <p:ph type="sldNum" sz="quarter" idx="12"/>
          </p:nvPr>
        </p:nvSpPr>
        <p:spPr/>
        <p:txBody>
          <a:bodyPr/>
          <a:lstStyle/>
          <a:p>
            <a:fld id="{6AF4F97F-837C-4708-9ADF-A6F82CB4B422}" type="slidenum">
              <a:rPr lang="fr-FR" smtClean="0"/>
              <a:pPr/>
              <a:t>15</a:t>
            </a:fld>
            <a:endParaRPr lang="fr-FR" dirty="0"/>
          </a:p>
        </p:txBody>
      </p:sp>
      <p:sp>
        <p:nvSpPr>
          <p:cNvPr id="8" name="ZoneTexte 7"/>
          <p:cNvSpPr txBox="1"/>
          <p:nvPr/>
        </p:nvSpPr>
        <p:spPr>
          <a:xfrm>
            <a:off x="5834750" y="2564904"/>
            <a:ext cx="2869768" cy="2462213"/>
          </a:xfrm>
          <a:prstGeom prst="rect">
            <a:avLst/>
          </a:prstGeom>
          <a:noFill/>
        </p:spPr>
        <p:txBody>
          <a:bodyPr wrap="square" rtlCol="0">
            <a:spAutoFit/>
          </a:bodyPr>
          <a:lstStyle/>
          <a:p>
            <a:pPr marL="285750" indent="-285750" algn="just">
              <a:buFont typeface="Courier New" panose="02070309020205020404" pitchFamily="49" charset="0"/>
              <a:buChar char="o"/>
            </a:pPr>
            <a:r>
              <a:rPr lang="fr-FR" sz="1400" dirty="0">
                <a:solidFill>
                  <a:srgbClr val="2C4D88"/>
                </a:solidFill>
              </a:rPr>
              <a:t>En 2024, le chapitre a été dépassé de 43 K€ tiré par les redevances des services périscolaires et d’enseignement (+42 K€). </a:t>
            </a:r>
          </a:p>
          <a:p>
            <a:pPr marL="285750" indent="-285750" algn="just">
              <a:buFont typeface="Courier New" panose="02070309020205020404" pitchFamily="49" charset="0"/>
              <a:buChar char="o"/>
            </a:pPr>
            <a:endParaRPr lang="fr-FR" sz="1400" dirty="0">
              <a:solidFill>
                <a:srgbClr val="2C4D88"/>
              </a:solidFill>
            </a:endParaRPr>
          </a:p>
          <a:p>
            <a:pPr marL="285750" indent="-285750" algn="just">
              <a:buFont typeface="Courier New" panose="02070309020205020404" pitchFamily="49" charset="0"/>
              <a:buChar char="o"/>
            </a:pPr>
            <a:r>
              <a:rPr lang="fr-FR" sz="1400" dirty="0">
                <a:solidFill>
                  <a:srgbClr val="2C4D88"/>
                </a:solidFill>
              </a:rPr>
              <a:t>En 2025, la refacturation du personnel employé par la commune pour le compte du SIVU portera sur une année entière.</a:t>
            </a:r>
          </a:p>
        </p:txBody>
      </p:sp>
      <p:sp>
        <p:nvSpPr>
          <p:cNvPr id="5" name="Titre 4">
            <a:extLst>
              <a:ext uri="{FF2B5EF4-FFF2-40B4-BE49-F238E27FC236}">
                <a16:creationId xmlns:a16="http://schemas.microsoft.com/office/drawing/2014/main" id="{BA8CE600-97F9-4CCF-97F2-1C920FF7D4F2}"/>
              </a:ext>
            </a:extLst>
          </p:cNvPr>
          <p:cNvSpPr>
            <a:spLocks noGrp="1"/>
          </p:cNvSpPr>
          <p:nvPr>
            <p:ph type="title"/>
          </p:nvPr>
        </p:nvSpPr>
        <p:spPr/>
        <p:txBody>
          <a:bodyPr/>
          <a:lstStyle/>
          <a:p>
            <a:br>
              <a:rPr lang="fr-FR" dirty="0"/>
            </a:br>
            <a:br>
              <a:rPr lang="fr-FR" dirty="0"/>
            </a:br>
            <a:br>
              <a:rPr lang="fr-FR" dirty="0"/>
            </a:br>
            <a:br>
              <a:rPr lang="fr-FR" dirty="0"/>
            </a:br>
            <a:br>
              <a:rPr lang="fr-FR" dirty="0"/>
            </a:br>
            <a:br>
              <a:rPr lang="fr-FR" dirty="0"/>
            </a:br>
            <a:br>
              <a:rPr lang="fr-FR" dirty="0"/>
            </a:br>
            <a:br>
              <a:rPr lang="fr-FR" dirty="0"/>
            </a:br>
            <a:br>
              <a:rPr lang="fr-FR" dirty="0"/>
            </a:br>
            <a:endParaRPr lang="fr-FR" dirty="0"/>
          </a:p>
        </p:txBody>
      </p:sp>
      <p:sp>
        <p:nvSpPr>
          <p:cNvPr id="9" name="ZoneTexte 8">
            <a:extLst>
              <a:ext uri="{FF2B5EF4-FFF2-40B4-BE49-F238E27FC236}">
                <a16:creationId xmlns:a16="http://schemas.microsoft.com/office/drawing/2014/main" id="{8D97CC37-5C94-414A-BDCC-DE7B9C901884}"/>
              </a:ext>
            </a:extLst>
          </p:cNvPr>
          <p:cNvSpPr txBox="1"/>
          <p:nvPr/>
        </p:nvSpPr>
        <p:spPr>
          <a:xfrm>
            <a:off x="5580112" y="193728"/>
            <a:ext cx="3379045" cy="369332"/>
          </a:xfrm>
          <a:prstGeom prst="rect">
            <a:avLst/>
          </a:prstGeom>
          <a:solidFill>
            <a:srgbClr val="2C4D88"/>
          </a:solidFill>
          <a:ln>
            <a:solidFill>
              <a:srgbClr val="7030A0"/>
            </a:solidFill>
          </a:ln>
        </p:spPr>
        <p:txBody>
          <a:bodyPr wrap="square">
            <a:spAutoFit/>
          </a:bodyPr>
          <a:lstStyle/>
          <a:p>
            <a:r>
              <a:rPr lang="fr-FR" dirty="0">
                <a:solidFill>
                  <a:schemeClr val="bg1"/>
                </a:solidFill>
              </a:rPr>
              <a:t>Recettes de fonctionnement (2)</a:t>
            </a:r>
          </a:p>
        </p:txBody>
      </p:sp>
      <p:graphicFrame>
        <p:nvGraphicFramePr>
          <p:cNvPr id="2" name="Tableau 1">
            <a:extLst>
              <a:ext uri="{FF2B5EF4-FFF2-40B4-BE49-F238E27FC236}">
                <a16:creationId xmlns:a16="http://schemas.microsoft.com/office/drawing/2014/main" id="{6EE488E3-F03F-A1DD-24A4-884A5F77EB00}"/>
              </a:ext>
            </a:extLst>
          </p:cNvPr>
          <p:cNvGraphicFramePr>
            <a:graphicFrameLocks noGrp="1"/>
          </p:cNvGraphicFramePr>
          <p:nvPr>
            <p:extLst>
              <p:ext uri="{D42A27DB-BD31-4B8C-83A1-F6EECF244321}">
                <p14:modId xmlns:p14="http://schemas.microsoft.com/office/powerpoint/2010/main" val="147367251"/>
              </p:ext>
            </p:extLst>
          </p:nvPr>
        </p:nvGraphicFramePr>
        <p:xfrm>
          <a:off x="575556" y="1169893"/>
          <a:ext cx="8162356" cy="1224136"/>
        </p:xfrm>
        <a:graphic>
          <a:graphicData uri="http://schemas.openxmlformats.org/drawingml/2006/table">
            <a:tbl>
              <a:tblPr firstRow="1" bandRow="1">
                <a:tableStyleId>{5C22544A-7EE6-4342-B048-85BDC9FD1C3A}</a:tableStyleId>
              </a:tblPr>
              <a:tblGrid>
                <a:gridCol w="2040589">
                  <a:extLst>
                    <a:ext uri="{9D8B030D-6E8A-4147-A177-3AD203B41FA5}">
                      <a16:colId xmlns:a16="http://schemas.microsoft.com/office/drawing/2014/main" val="2356897147"/>
                    </a:ext>
                  </a:extLst>
                </a:gridCol>
                <a:gridCol w="2040589">
                  <a:extLst>
                    <a:ext uri="{9D8B030D-6E8A-4147-A177-3AD203B41FA5}">
                      <a16:colId xmlns:a16="http://schemas.microsoft.com/office/drawing/2014/main" val="20000"/>
                    </a:ext>
                  </a:extLst>
                </a:gridCol>
                <a:gridCol w="2040589">
                  <a:extLst>
                    <a:ext uri="{9D8B030D-6E8A-4147-A177-3AD203B41FA5}">
                      <a16:colId xmlns:a16="http://schemas.microsoft.com/office/drawing/2014/main" val="20001"/>
                    </a:ext>
                  </a:extLst>
                </a:gridCol>
                <a:gridCol w="2040589">
                  <a:extLst>
                    <a:ext uri="{9D8B030D-6E8A-4147-A177-3AD203B41FA5}">
                      <a16:colId xmlns:a16="http://schemas.microsoft.com/office/drawing/2014/main" val="20002"/>
                    </a:ext>
                  </a:extLst>
                </a:gridCol>
              </a:tblGrid>
              <a:tr h="612068">
                <a:tc>
                  <a:txBody>
                    <a:bodyPr/>
                    <a:lstStyle/>
                    <a:p>
                      <a:pPr algn="ctr"/>
                      <a:r>
                        <a:rPr lang="fr-FR" dirty="0">
                          <a:solidFill>
                            <a:schemeClr val="bg1"/>
                          </a:solidFill>
                        </a:rPr>
                        <a:t>BP 2024</a:t>
                      </a:r>
                    </a:p>
                  </a:txBody>
                  <a:tcPr anchor="ctr">
                    <a:cell3D prstMaterial="dkEdge">
                      <a:bevel prst="coolSlant"/>
                      <a:lightRig rig="flood" dir="t"/>
                    </a:cell3D>
                    <a:solidFill>
                      <a:srgbClr val="7030A0"/>
                    </a:solidFill>
                  </a:tcPr>
                </a:tc>
                <a:tc>
                  <a:txBody>
                    <a:bodyPr/>
                    <a:lstStyle/>
                    <a:p>
                      <a:pPr algn="ctr"/>
                      <a:r>
                        <a:rPr lang="fr-FR" dirty="0">
                          <a:solidFill>
                            <a:schemeClr val="bg1"/>
                          </a:solidFill>
                        </a:rPr>
                        <a:t>CA</a:t>
                      </a:r>
                      <a:r>
                        <a:rPr lang="fr-FR" baseline="0" dirty="0">
                          <a:solidFill>
                            <a:schemeClr val="bg1"/>
                          </a:solidFill>
                        </a:rPr>
                        <a:t> 2024</a:t>
                      </a:r>
                      <a:endParaRPr lang="fr-FR" dirty="0">
                        <a:solidFill>
                          <a:schemeClr val="bg1"/>
                        </a:solidFill>
                      </a:endParaRPr>
                    </a:p>
                  </a:txBody>
                  <a:tcPr anchor="ctr">
                    <a:cell3D prstMaterial="dkEdge">
                      <a:bevel prst="coolSlant"/>
                      <a:lightRig rig="flood" dir="t"/>
                    </a:cell3D>
                    <a:solidFill>
                      <a:srgbClr val="7030A0"/>
                    </a:solidFill>
                  </a:tcPr>
                </a:tc>
                <a:tc>
                  <a:txBody>
                    <a:bodyPr/>
                    <a:lstStyle/>
                    <a:p>
                      <a:pPr algn="ctr"/>
                      <a:r>
                        <a:rPr lang="fr-FR" dirty="0">
                          <a:solidFill>
                            <a:schemeClr val="bg1"/>
                          </a:solidFill>
                        </a:rPr>
                        <a:t>Budget Primitif 2025</a:t>
                      </a:r>
                    </a:p>
                  </a:txBody>
                  <a:tcPr anchor="ctr">
                    <a:cell3D prstMaterial="dkEdge">
                      <a:bevel prst="coolSlant"/>
                      <a:lightRig rig="flood" dir="t"/>
                    </a:cell3D>
                    <a:solidFill>
                      <a:srgbClr val="7030A0"/>
                    </a:solidFill>
                  </a:tcPr>
                </a:tc>
                <a:tc>
                  <a:txBody>
                    <a:bodyPr/>
                    <a:lstStyle/>
                    <a:p>
                      <a:pPr algn="ctr"/>
                      <a:r>
                        <a:rPr lang="fr-FR" dirty="0">
                          <a:solidFill>
                            <a:schemeClr val="bg1"/>
                          </a:solidFill>
                        </a:rPr>
                        <a:t>Écart </a:t>
                      </a:r>
                    </a:p>
                    <a:p>
                      <a:pPr algn="ctr"/>
                      <a:r>
                        <a:rPr lang="fr-FR" dirty="0">
                          <a:solidFill>
                            <a:schemeClr val="bg1"/>
                          </a:solidFill>
                        </a:rPr>
                        <a:t>BP 2025/ CA 2024</a:t>
                      </a:r>
                    </a:p>
                  </a:txBody>
                  <a:tcPr anchor="ctr">
                    <a:cell3D prstMaterial="dkEdge">
                      <a:bevel prst="coolSlant"/>
                      <a:lightRig rig="flood" dir="t"/>
                    </a:cell3D>
                    <a:solidFill>
                      <a:srgbClr val="7030A0"/>
                    </a:solidFill>
                  </a:tcPr>
                </a:tc>
                <a:extLst>
                  <a:ext uri="{0D108BD9-81ED-4DB2-BD59-A6C34878D82A}">
                    <a16:rowId xmlns:a16="http://schemas.microsoft.com/office/drawing/2014/main" val="10000"/>
                  </a:ext>
                </a:extLst>
              </a:tr>
              <a:tr h="612068">
                <a:tc>
                  <a:txBody>
                    <a:bodyPr/>
                    <a:lstStyle/>
                    <a:p>
                      <a:pPr algn="ctr"/>
                      <a:r>
                        <a:rPr lang="fr-FR" dirty="0">
                          <a:solidFill>
                            <a:schemeClr val="bg1"/>
                          </a:solidFill>
                        </a:rPr>
                        <a:t> 568 000,00 €</a:t>
                      </a:r>
                    </a:p>
                  </a:txBody>
                  <a:tcPr anchor="ctr">
                    <a:cell3D prstMaterial="dkEdge">
                      <a:bevel prst="coolSlant"/>
                      <a:lightRig rig="flood" dir="t"/>
                    </a:cell3D>
                    <a:solidFill>
                      <a:srgbClr val="7030A0"/>
                    </a:solidFill>
                  </a:tcPr>
                </a:tc>
                <a:tc>
                  <a:txBody>
                    <a:bodyPr/>
                    <a:lstStyle/>
                    <a:p>
                      <a:pPr algn="ctr"/>
                      <a:r>
                        <a:rPr lang="fr-FR" dirty="0">
                          <a:solidFill>
                            <a:schemeClr val="bg1"/>
                          </a:solidFill>
                        </a:rPr>
                        <a:t>611 216,16 €</a:t>
                      </a:r>
                    </a:p>
                  </a:txBody>
                  <a:tcPr anchor="ctr">
                    <a:cell3D prstMaterial="dkEdge">
                      <a:bevel prst="coolSlant"/>
                      <a:lightRig rig="flood" dir="t"/>
                    </a:cell3D>
                    <a:solidFill>
                      <a:srgbClr val="7030A0"/>
                    </a:solidFill>
                  </a:tcPr>
                </a:tc>
                <a:tc>
                  <a:txBody>
                    <a:bodyPr/>
                    <a:lstStyle/>
                    <a:p>
                      <a:pPr algn="ctr"/>
                      <a:r>
                        <a:rPr lang="fr-FR" dirty="0">
                          <a:solidFill>
                            <a:schemeClr val="bg1"/>
                          </a:solidFill>
                        </a:rPr>
                        <a:t>662 000,00 €</a:t>
                      </a:r>
                    </a:p>
                  </a:txBody>
                  <a:tcPr anchor="ctr">
                    <a:cell3D prstMaterial="dkEdge">
                      <a:bevel prst="coolSlant"/>
                      <a:lightRig rig="flood" dir="t"/>
                    </a:cell3D>
                    <a:solidFill>
                      <a:srgbClr val="7030A0"/>
                    </a:solidFill>
                  </a:tcPr>
                </a:tc>
                <a:tc>
                  <a:txBody>
                    <a:bodyPr/>
                    <a:lstStyle/>
                    <a:p>
                      <a:pPr algn="ctr"/>
                      <a:r>
                        <a:rPr lang="fr-FR" dirty="0">
                          <a:solidFill>
                            <a:schemeClr val="bg1"/>
                          </a:solidFill>
                        </a:rPr>
                        <a:t>+ 50 783,84 €</a:t>
                      </a:r>
                    </a:p>
                  </a:txBody>
                  <a:tcPr anchor="ctr">
                    <a:cell3D prstMaterial="dkEdge">
                      <a:bevel prst="coolSlant"/>
                      <a:lightRig rig="flood" dir="t"/>
                    </a:cell3D>
                    <a:solidFill>
                      <a:srgbClr val="7030A0"/>
                    </a:solidFill>
                  </a:tcPr>
                </a:tc>
                <a:extLst>
                  <a:ext uri="{0D108BD9-81ED-4DB2-BD59-A6C34878D82A}">
                    <a16:rowId xmlns:a16="http://schemas.microsoft.com/office/drawing/2014/main" val="10001"/>
                  </a:ext>
                </a:extLst>
              </a:tr>
            </a:tbl>
          </a:graphicData>
        </a:graphic>
      </p:graphicFrame>
      <p:graphicFrame>
        <p:nvGraphicFramePr>
          <p:cNvPr id="10" name="Graphique 9">
            <a:extLst>
              <a:ext uri="{FF2B5EF4-FFF2-40B4-BE49-F238E27FC236}">
                <a16:creationId xmlns:a16="http://schemas.microsoft.com/office/drawing/2014/main" id="{54F738F6-FAE0-47E1-9246-21F8C5815F1C}"/>
              </a:ext>
            </a:extLst>
          </p:cNvPr>
          <p:cNvGraphicFramePr/>
          <p:nvPr>
            <p:extLst>
              <p:ext uri="{D42A27DB-BD31-4B8C-83A1-F6EECF244321}">
                <p14:modId xmlns:p14="http://schemas.microsoft.com/office/powerpoint/2010/main" val="843235085"/>
              </p:ext>
            </p:extLst>
          </p:nvPr>
        </p:nvGraphicFramePr>
        <p:xfrm>
          <a:off x="574258" y="2564904"/>
          <a:ext cx="5148572" cy="340279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9864050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73459" y="665535"/>
            <a:ext cx="8102996" cy="504056"/>
          </a:xfrm>
        </p:spPr>
        <p:txBody>
          <a:bodyPr>
            <a:normAutofit/>
          </a:bodyPr>
          <a:lstStyle/>
          <a:p>
            <a:pPr marL="109728" indent="0">
              <a:buNone/>
            </a:pPr>
            <a:r>
              <a:rPr lang="fr-FR" sz="2400" b="1" u="sng" dirty="0">
                <a:solidFill>
                  <a:srgbClr val="2C4D88"/>
                </a:solidFill>
              </a:rPr>
              <a:t>Chapitre 73 - Impôts et taxes</a:t>
            </a:r>
          </a:p>
        </p:txBody>
      </p:sp>
      <p:sp>
        <p:nvSpPr>
          <p:cNvPr id="4" name="Espace réservé du numéro de diapositive 3"/>
          <p:cNvSpPr>
            <a:spLocks noGrp="1"/>
          </p:cNvSpPr>
          <p:nvPr>
            <p:ph type="sldNum" sz="quarter" idx="12"/>
          </p:nvPr>
        </p:nvSpPr>
        <p:spPr/>
        <p:txBody>
          <a:bodyPr/>
          <a:lstStyle/>
          <a:p>
            <a:fld id="{6AF4F97F-837C-4708-9ADF-A6F82CB4B422}" type="slidenum">
              <a:rPr lang="fr-FR" smtClean="0"/>
              <a:pPr/>
              <a:t>16</a:t>
            </a:fld>
            <a:endParaRPr lang="fr-FR" dirty="0"/>
          </a:p>
        </p:txBody>
      </p:sp>
      <p:sp>
        <p:nvSpPr>
          <p:cNvPr id="8" name="ZoneTexte 7"/>
          <p:cNvSpPr txBox="1"/>
          <p:nvPr/>
        </p:nvSpPr>
        <p:spPr>
          <a:xfrm>
            <a:off x="590117" y="2492896"/>
            <a:ext cx="8175005" cy="3477875"/>
          </a:xfrm>
          <a:prstGeom prst="rect">
            <a:avLst/>
          </a:prstGeom>
          <a:noFill/>
        </p:spPr>
        <p:txBody>
          <a:bodyPr wrap="square" rtlCol="0">
            <a:spAutoFit/>
          </a:bodyPr>
          <a:lstStyle/>
          <a:p>
            <a:pPr marL="285750" indent="-285750" algn="just">
              <a:spcBef>
                <a:spcPts val="600"/>
              </a:spcBef>
              <a:buFont typeface="Courier New" panose="02070309020205020404" pitchFamily="49" charset="0"/>
              <a:buChar char="o"/>
            </a:pPr>
            <a:r>
              <a:rPr lang="fr-FR" sz="1500" dirty="0">
                <a:solidFill>
                  <a:srgbClr val="2C4D88"/>
                </a:solidFill>
              </a:rPr>
              <a:t>Ce chapitre ne comporte que trois lignes, les attributions de compensation versées par Pays de Gex Agglo pour la zone de la Maladière, le fonds départemental des droits de mutation à titre onéreux (fonds des DMTO) et les taxes diverses.</a:t>
            </a:r>
          </a:p>
          <a:p>
            <a:pPr marL="285750" indent="-285750" algn="just">
              <a:spcBef>
                <a:spcPts val="600"/>
              </a:spcBef>
              <a:buFont typeface="Courier New" panose="02070309020205020404" pitchFamily="49" charset="0"/>
              <a:buChar char="o"/>
            </a:pPr>
            <a:r>
              <a:rPr lang="fr-FR" sz="1500" dirty="0">
                <a:solidFill>
                  <a:srgbClr val="2C4D88"/>
                </a:solidFill>
              </a:rPr>
              <a:t>Les attributions de compensation ne sont pas indexées donc stables à 100 K€.</a:t>
            </a:r>
          </a:p>
          <a:p>
            <a:pPr marL="285750" indent="-285750" algn="just">
              <a:spcBef>
                <a:spcPts val="600"/>
              </a:spcBef>
              <a:buFont typeface="Courier New" panose="02070309020205020404" pitchFamily="49" charset="0"/>
              <a:buChar char="o"/>
            </a:pPr>
            <a:endParaRPr lang="fr-FR" sz="1500" dirty="0">
              <a:solidFill>
                <a:srgbClr val="2C4D88"/>
              </a:solidFill>
            </a:endParaRPr>
          </a:p>
          <a:p>
            <a:pPr marL="285750" indent="-285750" algn="just">
              <a:spcBef>
                <a:spcPts val="600"/>
              </a:spcBef>
              <a:buFont typeface="Courier New" panose="02070309020205020404" pitchFamily="49" charset="0"/>
              <a:buChar char="o"/>
            </a:pPr>
            <a:r>
              <a:rPr lang="fr-FR" sz="1500" dirty="0">
                <a:solidFill>
                  <a:srgbClr val="2C4D88"/>
                </a:solidFill>
              </a:rPr>
              <a:t>Pour ce qui concerne les droits de mutations à titre onéreux (DMTO), la commune ne bénéficie plus du fonds départemental qui est partagé entre les communes de moins de 5000 habitants. Dorénavant, la commune perçoit directement 1,2% de taxe additionnelle aux droits d’enregistrement (TADE) payés par les acquéreurs lors d’un achat immobilier. Pour 2025, elle est estimée à 300 K€.</a:t>
            </a:r>
          </a:p>
          <a:p>
            <a:pPr marL="285750" indent="-285750" algn="just">
              <a:spcBef>
                <a:spcPts val="600"/>
              </a:spcBef>
              <a:buFont typeface="Courier New" panose="02070309020205020404" pitchFamily="49" charset="0"/>
              <a:buChar char="o"/>
            </a:pPr>
            <a:endParaRPr lang="fr-FR" sz="1500" dirty="0">
              <a:solidFill>
                <a:srgbClr val="2C4D88"/>
              </a:solidFill>
            </a:endParaRPr>
          </a:p>
          <a:p>
            <a:pPr marL="285750" indent="-285750" algn="just">
              <a:spcBef>
                <a:spcPts val="600"/>
              </a:spcBef>
              <a:buFont typeface="Courier New" panose="02070309020205020404" pitchFamily="49" charset="0"/>
              <a:buChar char="o"/>
            </a:pPr>
            <a:r>
              <a:rPr lang="fr-FR" sz="1500" dirty="0">
                <a:solidFill>
                  <a:srgbClr val="2C4D88"/>
                </a:solidFill>
              </a:rPr>
              <a:t>Les taxes diverses sont valorisées à 290 K€. Elles correspondent à des taxes sur les terrains devenus constructibles.</a:t>
            </a:r>
          </a:p>
        </p:txBody>
      </p:sp>
      <p:sp>
        <p:nvSpPr>
          <p:cNvPr id="5" name="Titre 4">
            <a:extLst>
              <a:ext uri="{FF2B5EF4-FFF2-40B4-BE49-F238E27FC236}">
                <a16:creationId xmlns:a16="http://schemas.microsoft.com/office/drawing/2014/main" id="{F36D1EE5-A51B-4857-B3B3-4B9F6DD64AA5}"/>
              </a:ext>
            </a:extLst>
          </p:cNvPr>
          <p:cNvSpPr>
            <a:spLocks noGrp="1"/>
          </p:cNvSpPr>
          <p:nvPr>
            <p:ph type="title"/>
          </p:nvPr>
        </p:nvSpPr>
        <p:spPr/>
        <p:txBody>
          <a:bodyPr/>
          <a:lstStyle/>
          <a:p>
            <a:br>
              <a:rPr lang="fr-FR" dirty="0"/>
            </a:br>
            <a:br>
              <a:rPr lang="fr-FR" dirty="0"/>
            </a:br>
            <a:br>
              <a:rPr lang="fr-FR" dirty="0"/>
            </a:br>
            <a:br>
              <a:rPr lang="fr-FR" dirty="0"/>
            </a:br>
            <a:br>
              <a:rPr lang="fr-FR" dirty="0"/>
            </a:br>
            <a:br>
              <a:rPr lang="fr-FR" dirty="0"/>
            </a:br>
            <a:br>
              <a:rPr lang="fr-FR" dirty="0"/>
            </a:br>
            <a:br>
              <a:rPr lang="fr-FR" dirty="0"/>
            </a:br>
            <a:br>
              <a:rPr lang="fr-FR" dirty="0"/>
            </a:br>
            <a:endParaRPr lang="fr-FR" dirty="0"/>
          </a:p>
        </p:txBody>
      </p:sp>
      <p:sp>
        <p:nvSpPr>
          <p:cNvPr id="10" name="ZoneTexte 9">
            <a:extLst>
              <a:ext uri="{FF2B5EF4-FFF2-40B4-BE49-F238E27FC236}">
                <a16:creationId xmlns:a16="http://schemas.microsoft.com/office/drawing/2014/main" id="{1BD5CA22-1C78-4F66-8CDD-CAE56E9FEAF2}"/>
              </a:ext>
            </a:extLst>
          </p:cNvPr>
          <p:cNvSpPr txBox="1"/>
          <p:nvPr/>
        </p:nvSpPr>
        <p:spPr>
          <a:xfrm>
            <a:off x="5580112" y="193728"/>
            <a:ext cx="3379045" cy="369332"/>
          </a:xfrm>
          <a:prstGeom prst="rect">
            <a:avLst/>
          </a:prstGeom>
          <a:solidFill>
            <a:srgbClr val="2C4D88"/>
          </a:solidFill>
          <a:ln>
            <a:solidFill>
              <a:srgbClr val="7030A0"/>
            </a:solidFill>
          </a:ln>
        </p:spPr>
        <p:txBody>
          <a:bodyPr wrap="square">
            <a:spAutoFit/>
          </a:bodyPr>
          <a:lstStyle/>
          <a:p>
            <a:r>
              <a:rPr lang="fr-FR" dirty="0">
                <a:solidFill>
                  <a:schemeClr val="bg1"/>
                </a:solidFill>
              </a:rPr>
              <a:t>Recettes de fonctionnement (3)</a:t>
            </a:r>
          </a:p>
        </p:txBody>
      </p:sp>
      <p:graphicFrame>
        <p:nvGraphicFramePr>
          <p:cNvPr id="2" name="Tableau 1">
            <a:extLst>
              <a:ext uri="{FF2B5EF4-FFF2-40B4-BE49-F238E27FC236}">
                <a16:creationId xmlns:a16="http://schemas.microsoft.com/office/drawing/2014/main" id="{414A52A5-B8F7-0767-1712-D4F806A08378}"/>
              </a:ext>
            </a:extLst>
          </p:cNvPr>
          <p:cNvGraphicFramePr>
            <a:graphicFrameLocks noGrp="1"/>
          </p:cNvGraphicFramePr>
          <p:nvPr>
            <p:extLst>
              <p:ext uri="{D42A27DB-BD31-4B8C-83A1-F6EECF244321}">
                <p14:modId xmlns:p14="http://schemas.microsoft.com/office/powerpoint/2010/main" val="4221406655"/>
              </p:ext>
            </p:extLst>
          </p:nvPr>
        </p:nvGraphicFramePr>
        <p:xfrm>
          <a:off x="575556" y="1169591"/>
          <a:ext cx="7992888" cy="1224136"/>
        </p:xfrm>
        <a:graphic>
          <a:graphicData uri="http://schemas.openxmlformats.org/drawingml/2006/table">
            <a:tbl>
              <a:tblPr firstRow="1" bandRow="1">
                <a:tableStyleId>{5C22544A-7EE6-4342-B048-85BDC9FD1C3A}</a:tableStyleId>
              </a:tblPr>
              <a:tblGrid>
                <a:gridCol w="1998222">
                  <a:extLst>
                    <a:ext uri="{9D8B030D-6E8A-4147-A177-3AD203B41FA5}">
                      <a16:colId xmlns:a16="http://schemas.microsoft.com/office/drawing/2014/main" val="2356897147"/>
                    </a:ext>
                  </a:extLst>
                </a:gridCol>
                <a:gridCol w="1998222">
                  <a:extLst>
                    <a:ext uri="{9D8B030D-6E8A-4147-A177-3AD203B41FA5}">
                      <a16:colId xmlns:a16="http://schemas.microsoft.com/office/drawing/2014/main" val="20000"/>
                    </a:ext>
                  </a:extLst>
                </a:gridCol>
                <a:gridCol w="1998222">
                  <a:extLst>
                    <a:ext uri="{9D8B030D-6E8A-4147-A177-3AD203B41FA5}">
                      <a16:colId xmlns:a16="http://schemas.microsoft.com/office/drawing/2014/main" val="20001"/>
                    </a:ext>
                  </a:extLst>
                </a:gridCol>
                <a:gridCol w="1998222">
                  <a:extLst>
                    <a:ext uri="{9D8B030D-6E8A-4147-A177-3AD203B41FA5}">
                      <a16:colId xmlns:a16="http://schemas.microsoft.com/office/drawing/2014/main" val="20002"/>
                    </a:ext>
                  </a:extLst>
                </a:gridCol>
              </a:tblGrid>
              <a:tr h="612068">
                <a:tc>
                  <a:txBody>
                    <a:bodyPr/>
                    <a:lstStyle/>
                    <a:p>
                      <a:pPr algn="ctr"/>
                      <a:r>
                        <a:rPr lang="fr-FR" dirty="0">
                          <a:solidFill>
                            <a:schemeClr val="bg1"/>
                          </a:solidFill>
                        </a:rPr>
                        <a:t>BP 2024</a:t>
                      </a:r>
                    </a:p>
                  </a:txBody>
                  <a:tcPr anchor="ctr">
                    <a:cell3D prstMaterial="dkEdge">
                      <a:bevel prst="coolSlant"/>
                      <a:lightRig rig="flood" dir="t"/>
                    </a:cell3D>
                    <a:solidFill>
                      <a:srgbClr val="7030A0"/>
                    </a:solidFill>
                  </a:tcPr>
                </a:tc>
                <a:tc>
                  <a:txBody>
                    <a:bodyPr/>
                    <a:lstStyle/>
                    <a:p>
                      <a:pPr algn="ctr"/>
                      <a:r>
                        <a:rPr lang="fr-FR" dirty="0">
                          <a:solidFill>
                            <a:schemeClr val="bg1"/>
                          </a:solidFill>
                        </a:rPr>
                        <a:t>CA</a:t>
                      </a:r>
                      <a:r>
                        <a:rPr lang="fr-FR" baseline="0" dirty="0">
                          <a:solidFill>
                            <a:schemeClr val="bg1"/>
                          </a:solidFill>
                        </a:rPr>
                        <a:t> 2024</a:t>
                      </a:r>
                      <a:endParaRPr lang="fr-FR" dirty="0">
                        <a:solidFill>
                          <a:schemeClr val="bg1"/>
                        </a:solidFill>
                      </a:endParaRPr>
                    </a:p>
                  </a:txBody>
                  <a:tcPr anchor="ctr">
                    <a:cell3D prstMaterial="dkEdge">
                      <a:bevel prst="coolSlant"/>
                      <a:lightRig rig="flood" dir="t"/>
                    </a:cell3D>
                    <a:solidFill>
                      <a:srgbClr val="7030A0"/>
                    </a:solidFill>
                  </a:tcPr>
                </a:tc>
                <a:tc>
                  <a:txBody>
                    <a:bodyPr/>
                    <a:lstStyle/>
                    <a:p>
                      <a:pPr algn="ctr"/>
                      <a:r>
                        <a:rPr lang="fr-FR" dirty="0">
                          <a:solidFill>
                            <a:schemeClr val="bg1"/>
                          </a:solidFill>
                        </a:rPr>
                        <a:t>Budget Primitif 2025</a:t>
                      </a:r>
                    </a:p>
                  </a:txBody>
                  <a:tcPr anchor="ctr">
                    <a:cell3D prstMaterial="dkEdge">
                      <a:bevel prst="coolSlant"/>
                      <a:lightRig rig="flood" dir="t"/>
                    </a:cell3D>
                    <a:solidFill>
                      <a:srgbClr val="7030A0"/>
                    </a:solidFill>
                  </a:tcPr>
                </a:tc>
                <a:tc>
                  <a:txBody>
                    <a:bodyPr/>
                    <a:lstStyle/>
                    <a:p>
                      <a:pPr algn="ctr"/>
                      <a:r>
                        <a:rPr lang="fr-FR" dirty="0">
                          <a:solidFill>
                            <a:schemeClr val="bg1"/>
                          </a:solidFill>
                        </a:rPr>
                        <a:t>Écart </a:t>
                      </a:r>
                    </a:p>
                    <a:p>
                      <a:pPr algn="ctr"/>
                      <a:r>
                        <a:rPr lang="fr-FR" dirty="0">
                          <a:solidFill>
                            <a:schemeClr val="bg1"/>
                          </a:solidFill>
                        </a:rPr>
                        <a:t>BP 2025/ CA 2024</a:t>
                      </a:r>
                    </a:p>
                  </a:txBody>
                  <a:tcPr anchor="ctr">
                    <a:cell3D prstMaterial="dkEdge">
                      <a:bevel prst="coolSlant"/>
                      <a:lightRig rig="flood" dir="t"/>
                    </a:cell3D>
                    <a:solidFill>
                      <a:srgbClr val="7030A0"/>
                    </a:solidFill>
                  </a:tcPr>
                </a:tc>
                <a:extLst>
                  <a:ext uri="{0D108BD9-81ED-4DB2-BD59-A6C34878D82A}">
                    <a16:rowId xmlns:a16="http://schemas.microsoft.com/office/drawing/2014/main" val="10000"/>
                  </a:ext>
                </a:extLst>
              </a:tr>
              <a:tr h="612068">
                <a:tc>
                  <a:txBody>
                    <a:bodyPr/>
                    <a:lstStyle/>
                    <a:p>
                      <a:pPr algn="ctr"/>
                      <a:r>
                        <a:rPr lang="fr-FR" dirty="0">
                          <a:solidFill>
                            <a:schemeClr val="bg1"/>
                          </a:solidFill>
                        </a:rPr>
                        <a:t>240 639,00 €</a:t>
                      </a:r>
                    </a:p>
                  </a:txBody>
                  <a:tcPr anchor="ctr">
                    <a:cell3D prstMaterial="dkEdge">
                      <a:bevel prst="coolSlant"/>
                      <a:lightRig rig="flood" dir="t"/>
                    </a:cell3D>
                    <a:solidFill>
                      <a:srgbClr val="7030A0"/>
                    </a:solidFill>
                  </a:tcPr>
                </a:tc>
                <a:tc>
                  <a:txBody>
                    <a:bodyPr/>
                    <a:lstStyle/>
                    <a:p>
                      <a:pPr algn="ctr"/>
                      <a:r>
                        <a:rPr lang="fr-FR" dirty="0">
                          <a:solidFill>
                            <a:schemeClr val="bg1"/>
                          </a:solidFill>
                        </a:rPr>
                        <a:t>243 878,00 €</a:t>
                      </a:r>
                    </a:p>
                  </a:txBody>
                  <a:tcPr anchor="ctr">
                    <a:cell3D prstMaterial="dkEdge">
                      <a:bevel prst="coolSlant"/>
                      <a:lightRig rig="flood" dir="t"/>
                    </a:cell3D>
                    <a:solidFill>
                      <a:srgbClr val="7030A0"/>
                    </a:solidFill>
                  </a:tcPr>
                </a:tc>
                <a:tc>
                  <a:txBody>
                    <a:bodyPr/>
                    <a:lstStyle/>
                    <a:p>
                      <a:pPr algn="ctr"/>
                      <a:r>
                        <a:rPr lang="fr-FR" dirty="0">
                          <a:solidFill>
                            <a:schemeClr val="bg1"/>
                          </a:solidFill>
                        </a:rPr>
                        <a:t>690 639,00 €</a:t>
                      </a:r>
                    </a:p>
                  </a:txBody>
                  <a:tcPr anchor="ctr">
                    <a:cell3D prstMaterial="dkEdge">
                      <a:bevel prst="coolSlant"/>
                      <a:lightRig rig="flood" dir="t"/>
                    </a:cell3D>
                    <a:solidFill>
                      <a:srgbClr val="7030A0"/>
                    </a:solidFill>
                  </a:tcPr>
                </a:tc>
                <a:tc>
                  <a:txBody>
                    <a:bodyPr/>
                    <a:lstStyle/>
                    <a:p>
                      <a:pPr algn="ctr"/>
                      <a:r>
                        <a:rPr lang="fr-FR" dirty="0">
                          <a:solidFill>
                            <a:schemeClr val="bg1"/>
                          </a:solidFill>
                        </a:rPr>
                        <a:t>+ 446 761,00  €</a:t>
                      </a:r>
                    </a:p>
                  </a:txBody>
                  <a:tcPr anchor="ctr">
                    <a:cell3D prstMaterial="dkEdge">
                      <a:bevel prst="coolSlant"/>
                      <a:lightRig rig="flood" dir="t"/>
                    </a:cell3D>
                    <a:solidFill>
                      <a:srgbClr val="7030A0"/>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6981474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15E55B-0811-B76F-4BCC-BC83743286A3}"/>
            </a:ext>
          </a:extLst>
        </p:cNvPr>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2DCD966D-9C28-DF4B-CE65-802D47C5249F}"/>
              </a:ext>
            </a:extLst>
          </p:cNvPr>
          <p:cNvSpPr>
            <a:spLocks noGrp="1"/>
          </p:cNvSpPr>
          <p:nvPr>
            <p:ph idx="1"/>
          </p:nvPr>
        </p:nvSpPr>
        <p:spPr>
          <a:xfrm>
            <a:off x="575556" y="629980"/>
            <a:ext cx="8102996" cy="404887"/>
          </a:xfrm>
        </p:spPr>
        <p:txBody>
          <a:bodyPr>
            <a:normAutofit lnSpcReduction="10000"/>
          </a:bodyPr>
          <a:lstStyle/>
          <a:p>
            <a:pPr marL="109728" indent="0">
              <a:buNone/>
            </a:pPr>
            <a:r>
              <a:rPr lang="fr-FR" sz="2400" b="1" u="sng" dirty="0">
                <a:solidFill>
                  <a:srgbClr val="2C4D88"/>
                </a:solidFill>
              </a:rPr>
              <a:t>Chapitre 731 – Fiscalité locale</a:t>
            </a:r>
          </a:p>
        </p:txBody>
      </p:sp>
      <p:sp>
        <p:nvSpPr>
          <p:cNvPr id="4" name="Espace réservé du numéro de diapositive 3">
            <a:extLst>
              <a:ext uri="{FF2B5EF4-FFF2-40B4-BE49-F238E27FC236}">
                <a16:creationId xmlns:a16="http://schemas.microsoft.com/office/drawing/2014/main" id="{B3934AD2-0F12-A978-0201-568B7098F9B4}"/>
              </a:ext>
            </a:extLst>
          </p:cNvPr>
          <p:cNvSpPr>
            <a:spLocks noGrp="1"/>
          </p:cNvSpPr>
          <p:nvPr>
            <p:ph type="sldNum" sz="quarter" idx="12"/>
          </p:nvPr>
        </p:nvSpPr>
        <p:spPr/>
        <p:txBody>
          <a:bodyPr/>
          <a:lstStyle/>
          <a:p>
            <a:fld id="{6AF4F97F-837C-4708-9ADF-A6F82CB4B422}" type="slidenum">
              <a:rPr lang="fr-FR" smtClean="0"/>
              <a:pPr/>
              <a:t>17</a:t>
            </a:fld>
            <a:endParaRPr lang="fr-FR" dirty="0"/>
          </a:p>
        </p:txBody>
      </p:sp>
      <p:sp>
        <p:nvSpPr>
          <p:cNvPr id="8" name="ZoneTexte 7">
            <a:extLst>
              <a:ext uri="{FF2B5EF4-FFF2-40B4-BE49-F238E27FC236}">
                <a16:creationId xmlns:a16="http://schemas.microsoft.com/office/drawing/2014/main" id="{D9B652EA-A6EA-C9BB-8716-015E2C5CBAB6}"/>
              </a:ext>
            </a:extLst>
          </p:cNvPr>
          <p:cNvSpPr txBox="1"/>
          <p:nvPr/>
        </p:nvSpPr>
        <p:spPr>
          <a:xfrm>
            <a:off x="4855247" y="2492896"/>
            <a:ext cx="3909875" cy="2400657"/>
          </a:xfrm>
          <a:prstGeom prst="rect">
            <a:avLst/>
          </a:prstGeom>
          <a:solidFill>
            <a:schemeClr val="bg1"/>
          </a:solidFill>
        </p:spPr>
        <p:txBody>
          <a:bodyPr wrap="square" rtlCol="0">
            <a:spAutoFit/>
          </a:bodyPr>
          <a:lstStyle/>
          <a:p>
            <a:pPr marL="285750" indent="-285750" algn="just">
              <a:spcBef>
                <a:spcPts val="600"/>
              </a:spcBef>
              <a:buFont typeface="Courier New" panose="02070309020205020404" pitchFamily="49" charset="0"/>
              <a:buChar char="o"/>
            </a:pPr>
            <a:r>
              <a:rPr lang="fr-FR" sz="1400" dirty="0">
                <a:solidFill>
                  <a:srgbClr val="2C4D88"/>
                </a:solidFill>
              </a:rPr>
              <a:t>Ce nouveau chapitre instauré par la M57 permet d’isoler les recettes provenant de la fiscalité locale.</a:t>
            </a:r>
          </a:p>
          <a:p>
            <a:pPr marL="285750" indent="-285750" algn="just">
              <a:spcBef>
                <a:spcPts val="600"/>
              </a:spcBef>
              <a:buFont typeface="Courier New" panose="02070309020205020404" pitchFamily="49" charset="0"/>
              <a:buChar char="o"/>
            </a:pPr>
            <a:endParaRPr lang="fr-FR" sz="1400" dirty="0">
              <a:solidFill>
                <a:srgbClr val="2C4D88"/>
              </a:solidFill>
            </a:endParaRPr>
          </a:p>
          <a:p>
            <a:pPr marL="285750" indent="-285750" algn="just">
              <a:spcBef>
                <a:spcPts val="600"/>
              </a:spcBef>
              <a:buFont typeface="Courier New" panose="02070309020205020404" pitchFamily="49" charset="0"/>
              <a:buChar char="o"/>
            </a:pPr>
            <a:r>
              <a:rPr lang="fr-FR" sz="1400" dirty="0">
                <a:solidFill>
                  <a:srgbClr val="2C4D88"/>
                </a:solidFill>
              </a:rPr>
              <a:t>Les impôts directs sont composés de la </a:t>
            </a:r>
            <a:r>
              <a:rPr lang="fr-FR" sz="1400" b="1" dirty="0">
                <a:solidFill>
                  <a:srgbClr val="2C4D88"/>
                </a:solidFill>
              </a:rPr>
              <a:t>taxe foncière sur le bâti</a:t>
            </a:r>
            <a:r>
              <a:rPr lang="fr-FR" sz="1400" dirty="0">
                <a:solidFill>
                  <a:srgbClr val="2C4D88"/>
                </a:solidFill>
              </a:rPr>
              <a:t>, la </a:t>
            </a:r>
            <a:r>
              <a:rPr lang="fr-FR" sz="1400" b="1" dirty="0">
                <a:solidFill>
                  <a:srgbClr val="2C4D88"/>
                </a:solidFill>
              </a:rPr>
              <a:t>taxe foncière sur le non bâti </a:t>
            </a:r>
            <a:r>
              <a:rPr lang="fr-FR" sz="1400" dirty="0">
                <a:solidFill>
                  <a:srgbClr val="2C4D88"/>
                </a:solidFill>
              </a:rPr>
              <a:t>et la </a:t>
            </a:r>
            <a:r>
              <a:rPr lang="fr-FR" sz="1400" b="1" dirty="0">
                <a:solidFill>
                  <a:srgbClr val="2C4D88"/>
                </a:solidFill>
              </a:rPr>
              <a:t>taxe d’habitation sur les résidences secondaires. </a:t>
            </a:r>
            <a:r>
              <a:rPr lang="fr-FR" sz="1400" dirty="0">
                <a:solidFill>
                  <a:srgbClr val="2C4D88"/>
                </a:solidFill>
              </a:rPr>
              <a:t>Les bases fiscales permettant de calculer l’impôt vont progresser de 1,7% en 2025. </a:t>
            </a:r>
          </a:p>
        </p:txBody>
      </p:sp>
      <p:sp>
        <p:nvSpPr>
          <p:cNvPr id="5" name="Titre 4">
            <a:extLst>
              <a:ext uri="{FF2B5EF4-FFF2-40B4-BE49-F238E27FC236}">
                <a16:creationId xmlns:a16="http://schemas.microsoft.com/office/drawing/2014/main" id="{664EEB2E-E4AD-74B8-4C7B-FDB520F57C32}"/>
              </a:ext>
            </a:extLst>
          </p:cNvPr>
          <p:cNvSpPr>
            <a:spLocks noGrp="1"/>
          </p:cNvSpPr>
          <p:nvPr>
            <p:ph type="title"/>
          </p:nvPr>
        </p:nvSpPr>
        <p:spPr/>
        <p:txBody>
          <a:bodyPr/>
          <a:lstStyle/>
          <a:p>
            <a:br>
              <a:rPr lang="fr-FR" dirty="0"/>
            </a:br>
            <a:br>
              <a:rPr lang="fr-FR" dirty="0"/>
            </a:br>
            <a:br>
              <a:rPr lang="fr-FR" dirty="0"/>
            </a:br>
            <a:br>
              <a:rPr lang="fr-FR" dirty="0"/>
            </a:br>
            <a:br>
              <a:rPr lang="fr-FR" dirty="0"/>
            </a:br>
            <a:br>
              <a:rPr lang="fr-FR" dirty="0"/>
            </a:br>
            <a:br>
              <a:rPr lang="fr-FR" dirty="0"/>
            </a:br>
            <a:br>
              <a:rPr lang="fr-FR" dirty="0"/>
            </a:br>
            <a:br>
              <a:rPr lang="fr-FR" dirty="0"/>
            </a:br>
            <a:endParaRPr lang="fr-FR" dirty="0"/>
          </a:p>
        </p:txBody>
      </p:sp>
      <p:sp>
        <p:nvSpPr>
          <p:cNvPr id="10" name="ZoneTexte 9">
            <a:extLst>
              <a:ext uri="{FF2B5EF4-FFF2-40B4-BE49-F238E27FC236}">
                <a16:creationId xmlns:a16="http://schemas.microsoft.com/office/drawing/2014/main" id="{204DDBB7-5676-437A-2A05-B1D4DE4FDA83}"/>
              </a:ext>
            </a:extLst>
          </p:cNvPr>
          <p:cNvSpPr txBox="1"/>
          <p:nvPr/>
        </p:nvSpPr>
        <p:spPr>
          <a:xfrm>
            <a:off x="5580112" y="193728"/>
            <a:ext cx="3379045" cy="369332"/>
          </a:xfrm>
          <a:prstGeom prst="rect">
            <a:avLst/>
          </a:prstGeom>
          <a:solidFill>
            <a:srgbClr val="2C4D88"/>
          </a:solidFill>
          <a:ln>
            <a:solidFill>
              <a:srgbClr val="7030A0"/>
            </a:solidFill>
          </a:ln>
        </p:spPr>
        <p:txBody>
          <a:bodyPr wrap="square">
            <a:spAutoFit/>
          </a:bodyPr>
          <a:lstStyle/>
          <a:p>
            <a:r>
              <a:rPr lang="fr-FR" dirty="0">
                <a:solidFill>
                  <a:schemeClr val="bg1"/>
                </a:solidFill>
              </a:rPr>
              <a:t>Recettes de fonctionnement (4)</a:t>
            </a:r>
          </a:p>
        </p:txBody>
      </p:sp>
      <p:graphicFrame>
        <p:nvGraphicFramePr>
          <p:cNvPr id="2" name="Tableau 1">
            <a:extLst>
              <a:ext uri="{FF2B5EF4-FFF2-40B4-BE49-F238E27FC236}">
                <a16:creationId xmlns:a16="http://schemas.microsoft.com/office/drawing/2014/main" id="{FDDB0954-20D5-821E-47D1-2038EFF0F8A4}"/>
              </a:ext>
            </a:extLst>
          </p:cNvPr>
          <p:cNvGraphicFramePr>
            <a:graphicFrameLocks noGrp="1"/>
          </p:cNvGraphicFramePr>
          <p:nvPr>
            <p:extLst>
              <p:ext uri="{D42A27DB-BD31-4B8C-83A1-F6EECF244321}">
                <p14:modId xmlns:p14="http://schemas.microsoft.com/office/powerpoint/2010/main" val="2267751125"/>
              </p:ext>
            </p:extLst>
          </p:nvPr>
        </p:nvGraphicFramePr>
        <p:xfrm>
          <a:off x="575555" y="1101787"/>
          <a:ext cx="8175004" cy="1224136"/>
        </p:xfrm>
        <a:graphic>
          <a:graphicData uri="http://schemas.openxmlformats.org/drawingml/2006/table">
            <a:tbl>
              <a:tblPr firstRow="1" bandRow="1">
                <a:tableStyleId>{5C22544A-7EE6-4342-B048-85BDC9FD1C3A}</a:tableStyleId>
              </a:tblPr>
              <a:tblGrid>
                <a:gridCol w="2043751">
                  <a:extLst>
                    <a:ext uri="{9D8B030D-6E8A-4147-A177-3AD203B41FA5}">
                      <a16:colId xmlns:a16="http://schemas.microsoft.com/office/drawing/2014/main" val="2356897147"/>
                    </a:ext>
                  </a:extLst>
                </a:gridCol>
                <a:gridCol w="2043751">
                  <a:extLst>
                    <a:ext uri="{9D8B030D-6E8A-4147-A177-3AD203B41FA5}">
                      <a16:colId xmlns:a16="http://schemas.microsoft.com/office/drawing/2014/main" val="20000"/>
                    </a:ext>
                  </a:extLst>
                </a:gridCol>
                <a:gridCol w="2043751">
                  <a:extLst>
                    <a:ext uri="{9D8B030D-6E8A-4147-A177-3AD203B41FA5}">
                      <a16:colId xmlns:a16="http://schemas.microsoft.com/office/drawing/2014/main" val="20001"/>
                    </a:ext>
                  </a:extLst>
                </a:gridCol>
                <a:gridCol w="2043751">
                  <a:extLst>
                    <a:ext uri="{9D8B030D-6E8A-4147-A177-3AD203B41FA5}">
                      <a16:colId xmlns:a16="http://schemas.microsoft.com/office/drawing/2014/main" val="20002"/>
                    </a:ext>
                  </a:extLst>
                </a:gridCol>
              </a:tblGrid>
              <a:tr h="612068">
                <a:tc>
                  <a:txBody>
                    <a:bodyPr/>
                    <a:lstStyle/>
                    <a:p>
                      <a:pPr algn="ctr"/>
                      <a:r>
                        <a:rPr lang="fr-FR" dirty="0">
                          <a:solidFill>
                            <a:schemeClr val="bg1"/>
                          </a:solidFill>
                        </a:rPr>
                        <a:t>BP 2024</a:t>
                      </a:r>
                    </a:p>
                  </a:txBody>
                  <a:tcPr anchor="ctr">
                    <a:cell3D prstMaterial="dkEdge">
                      <a:bevel prst="coolSlant"/>
                      <a:lightRig rig="flood" dir="t"/>
                    </a:cell3D>
                    <a:solidFill>
                      <a:srgbClr val="7030A0"/>
                    </a:solidFill>
                  </a:tcPr>
                </a:tc>
                <a:tc>
                  <a:txBody>
                    <a:bodyPr/>
                    <a:lstStyle/>
                    <a:p>
                      <a:pPr algn="ctr"/>
                      <a:r>
                        <a:rPr lang="fr-FR" dirty="0">
                          <a:solidFill>
                            <a:schemeClr val="bg1"/>
                          </a:solidFill>
                        </a:rPr>
                        <a:t>CA</a:t>
                      </a:r>
                      <a:r>
                        <a:rPr lang="fr-FR" baseline="0" dirty="0">
                          <a:solidFill>
                            <a:schemeClr val="bg1"/>
                          </a:solidFill>
                        </a:rPr>
                        <a:t> 2024</a:t>
                      </a:r>
                      <a:endParaRPr lang="fr-FR" dirty="0">
                        <a:solidFill>
                          <a:schemeClr val="bg1"/>
                        </a:solidFill>
                      </a:endParaRPr>
                    </a:p>
                  </a:txBody>
                  <a:tcPr anchor="ctr">
                    <a:cell3D prstMaterial="dkEdge">
                      <a:bevel prst="coolSlant"/>
                      <a:lightRig rig="flood" dir="t"/>
                    </a:cell3D>
                    <a:solidFill>
                      <a:srgbClr val="7030A0"/>
                    </a:solidFill>
                  </a:tcPr>
                </a:tc>
                <a:tc>
                  <a:txBody>
                    <a:bodyPr/>
                    <a:lstStyle/>
                    <a:p>
                      <a:pPr algn="ctr"/>
                      <a:r>
                        <a:rPr lang="fr-FR" dirty="0">
                          <a:solidFill>
                            <a:schemeClr val="bg1"/>
                          </a:solidFill>
                        </a:rPr>
                        <a:t>Budget Primitif 2025</a:t>
                      </a:r>
                    </a:p>
                  </a:txBody>
                  <a:tcPr anchor="ctr">
                    <a:cell3D prstMaterial="dkEdge">
                      <a:bevel prst="coolSlant"/>
                      <a:lightRig rig="flood" dir="t"/>
                    </a:cell3D>
                    <a:solidFill>
                      <a:srgbClr val="7030A0"/>
                    </a:solidFill>
                  </a:tcPr>
                </a:tc>
                <a:tc>
                  <a:txBody>
                    <a:bodyPr/>
                    <a:lstStyle/>
                    <a:p>
                      <a:pPr algn="ctr"/>
                      <a:r>
                        <a:rPr lang="fr-FR" dirty="0">
                          <a:solidFill>
                            <a:schemeClr val="bg1"/>
                          </a:solidFill>
                        </a:rPr>
                        <a:t>Écart </a:t>
                      </a:r>
                    </a:p>
                    <a:p>
                      <a:pPr algn="ctr"/>
                      <a:r>
                        <a:rPr lang="fr-FR" dirty="0">
                          <a:solidFill>
                            <a:schemeClr val="bg1"/>
                          </a:solidFill>
                        </a:rPr>
                        <a:t>BP 2025/ CA 2024</a:t>
                      </a:r>
                    </a:p>
                  </a:txBody>
                  <a:tcPr anchor="ctr">
                    <a:cell3D prstMaterial="dkEdge">
                      <a:bevel prst="coolSlant"/>
                      <a:lightRig rig="flood" dir="t"/>
                    </a:cell3D>
                    <a:solidFill>
                      <a:srgbClr val="7030A0"/>
                    </a:solidFill>
                  </a:tcPr>
                </a:tc>
                <a:extLst>
                  <a:ext uri="{0D108BD9-81ED-4DB2-BD59-A6C34878D82A}">
                    <a16:rowId xmlns:a16="http://schemas.microsoft.com/office/drawing/2014/main" val="10000"/>
                  </a:ext>
                </a:extLst>
              </a:tr>
              <a:tr h="612068">
                <a:tc>
                  <a:txBody>
                    <a:bodyPr/>
                    <a:lstStyle/>
                    <a:p>
                      <a:pPr algn="ctr"/>
                      <a:r>
                        <a:rPr lang="fr-FR" dirty="0">
                          <a:solidFill>
                            <a:schemeClr val="bg1"/>
                          </a:solidFill>
                        </a:rPr>
                        <a:t> 2 800 000,00€</a:t>
                      </a:r>
                    </a:p>
                  </a:txBody>
                  <a:tcPr anchor="ctr">
                    <a:cell3D prstMaterial="dkEdge">
                      <a:bevel prst="coolSlant"/>
                      <a:lightRig rig="flood" dir="t"/>
                    </a:cell3D>
                    <a:solidFill>
                      <a:srgbClr val="7030A0"/>
                    </a:solidFill>
                  </a:tcPr>
                </a:tc>
                <a:tc>
                  <a:txBody>
                    <a:bodyPr/>
                    <a:lstStyle/>
                    <a:p>
                      <a:pPr algn="ctr"/>
                      <a:r>
                        <a:rPr lang="fr-FR" dirty="0">
                          <a:solidFill>
                            <a:schemeClr val="bg1"/>
                          </a:solidFill>
                        </a:rPr>
                        <a:t> 2 906 969,00€</a:t>
                      </a:r>
                    </a:p>
                  </a:txBody>
                  <a:tcPr anchor="ctr">
                    <a:cell3D prstMaterial="dkEdge">
                      <a:bevel prst="coolSlant"/>
                      <a:lightRig rig="flood" dir="t"/>
                    </a:cell3D>
                    <a:solidFill>
                      <a:srgbClr val="7030A0"/>
                    </a:solidFill>
                  </a:tcPr>
                </a:tc>
                <a:tc>
                  <a:txBody>
                    <a:bodyPr/>
                    <a:lstStyle/>
                    <a:p>
                      <a:pPr algn="ctr"/>
                      <a:r>
                        <a:rPr lang="fr-FR" dirty="0">
                          <a:solidFill>
                            <a:schemeClr val="bg1"/>
                          </a:solidFill>
                        </a:rPr>
                        <a:t>3 083 000,00 €</a:t>
                      </a:r>
                    </a:p>
                  </a:txBody>
                  <a:tcPr anchor="ctr">
                    <a:cell3D prstMaterial="dkEdge">
                      <a:bevel prst="coolSlant"/>
                      <a:lightRig rig="flood" dir="t"/>
                    </a:cell3D>
                    <a:solidFill>
                      <a:srgbClr val="7030A0"/>
                    </a:solidFill>
                  </a:tcPr>
                </a:tc>
                <a:tc>
                  <a:txBody>
                    <a:bodyPr/>
                    <a:lstStyle/>
                    <a:p>
                      <a:pPr algn="ctr"/>
                      <a:r>
                        <a:rPr lang="fr-FR" dirty="0">
                          <a:solidFill>
                            <a:schemeClr val="bg1"/>
                          </a:solidFill>
                        </a:rPr>
                        <a:t>+ 176 031,00 €</a:t>
                      </a:r>
                    </a:p>
                  </a:txBody>
                  <a:tcPr anchor="ctr">
                    <a:cell3D prstMaterial="dkEdge">
                      <a:bevel prst="coolSlant"/>
                      <a:lightRig rig="flood" dir="t"/>
                    </a:cell3D>
                    <a:solidFill>
                      <a:srgbClr val="7030A0"/>
                    </a:solidFill>
                  </a:tcPr>
                </a:tc>
                <a:extLst>
                  <a:ext uri="{0D108BD9-81ED-4DB2-BD59-A6C34878D82A}">
                    <a16:rowId xmlns:a16="http://schemas.microsoft.com/office/drawing/2014/main" val="10001"/>
                  </a:ext>
                </a:extLst>
              </a:tr>
            </a:tbl>
          </a:graphicData>
        </a:graphic>
      </p:graphicFrame>
      <p:graphicFrame>
        <p:nvGraphicFramePr>
          <p:cNvPr id="9" name="Graphique 8">
            <a:extLst>
              <a:ext uri="{FF2B5EF4-FFF2-40B4-BE49-F238E27FC236}">
                <a16:creationId xmlns:a16="http://schemas.microsoft.com/office/drawing/2014/main" id="{70A46431-EEAD-169C-D9DA-C8802BF54C47}"/>
              </a:ext>
            </a:extLst>
          </p:cNvPr>
          <p:cNvGraphicFramePr/>
          <p:nvPr>
            <p:extLst>
              <p:ext uri="{D42A27DB-BD31-4B8C-83A1-F6EECF244321}">
                <p14:modId xmlns:p14="http://schemas.microsoft.com/office/powerpoint/2010/main" val="2359853187"/>
              </p:ext>
            </p:extLst>
          </p:nvPr>
        </p:nvGraphicFramePr>
        <p:xfrm>
          <a:off x="590117" y="2492896"/>
          <a:ext cx="4265130" cy="338437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320650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93768" y="707076"/>
            <a:ext cx="8685216" cy="361615"/>
          </a:xfrm>
        </p:spPr>
        <p:txBody>
          <a:bodyPr>
            <a:normAutofit fontScale="92500" lnSpcReduction="20000"/>
          </a:bodyPr>
          <a:lstStyle/>
          <a:p>
            <a:pPr marL="109728" indent="0">
              <a:buNone/>
            </a:pPr>
            <a:r>
              <a:rPr lang="fr-FR" sz="2400" b="1" u="sng" dirty="0">
                <a:solidFill>
                  <a:srgbClr val="2C4D88"/>
                </a:solidFill>
              </a:rPr>
              <a:t>Chapitre 74 - Dotations, subventions et participations</a:t>
            </a:r>
          </a:p>
        </p:txBody>
      </p:sp>
      <p:sp>
        <p:nvSpPr>
          <p:cNvPr id="4" name="Espace réservé du numéro de diapositive 3"/>
          <p:cNvSpPr>
            <a:spLocks noGrp="1"/>
          </p:cNvSpPr>
          <p:nvPr>
            <p:ph type="sldNum" sz="quarter" idx="12"/>
          </p:nvPr>
        </p:nvSpPr>
        <p:spPr/>
        <p:txBody>
          <a:bodyPr/>
          <a:lstStyle/>
          <a:p>
            <a:fld id="{6AF4F97F-837C-4708-9ADF-A6F82CB4B422}" type="slidenum">
              <a:rPr lang="fr-FR" smtClean="0"/>
              <a:pPr/>
              <a:t>18</a:t>
            </a:fld>
            <a:endParaRPr lang="fr-FR" dirty="0"/>
          </a:p>
        </p:txBody>
      </p:sp>
      <p:sp>
        <p:nvSpPr>
          <p:cNvPr id="5" name="ZoneTexte 4"/>
          <p:cNvSpPr txBox="1"/>
          <p:nvPr/>
        </p:nvSpPr>
        <p:spPr>
          <a:xfrm>
            <a:off x="5364088" y="2368541"/>
            <a:ext cx="3456384" cy="3493264"/>
          </a:xfrm>
          <a:prstGeom prst="rect">
            <a:avLst/>
          </a:prstGeom>
          <a:noFill/>
        </p:spPr>
        <p:txBody>
          <a:bodyPr wrap="square" rtlCol="0">
            <a:spAutoFit/>
          </a:bodyPr>
          <a:lstStyle/>
          <a:p>
            <a:pPr algn="just">
              <a:spcAft>
                <a:spcPts val="600"/>
              </a:spcAft>
            </a:pPr>
            <a:r>
              <a:rPr lang="fr-FR" sz="1400" b="1" u="sng" dirty="0">
                <a:solidFill>
                  <a:srgbClr val="2C4D88"/>
                </a:solidFill>
              </a:rPr>
              <a:t>Commentaires</a:t>
            </a:r>
          </a:p>
          <a:p>
            <a:pPr marL="285750" indent="-285750" algn="just">
              <a:spcAft>
                <a:spcPts val="600"/>
              </a:spcAft>
              <a:buFont typeface="Courier New" panose="02070309020205020404" pitchFamily="49" charset="0"/>
              <a:buChar char="o"/>
            </a:pPr>
            <a:r>
              <a:rPr lang="fr-FR" sz="1400" b="1" dirty="0">
                <a:solidFill>
                  <a:srgbClr val="2C4D88"/>
                </a:solidFill>
              </a:rPr>
              <a:t>Les dotations </a:t>
            </a:r>
            <a:r>
              <a:rPr lang="fr-FR" sz="1400" dirty="0">
                <a:solidFill>
                  <a:srgbClr val="2C4D88"/>
                </a:solidFill>
              </a:rPr>
              <a:t>(DGF et DSR) ne devraient pas progresser par rapport au CA 2024 soit 290 K€.</a:t>
            </a:r>
          </a:p>
          <a:p>
            <a:pPr marL="285750" indent="-285750" algn="just">
              <a:spcAft>
                <a:spcPts val="600"/>
              </a:spcAft>
              <a:buFont typeface="Courier New" panose="02070309020205020404" pitchFamily="49" charset="0"/>
              <a:buChar char="o"/>
            </a:pPr>
            <a:r>
              <a:rPr lang="fr-FR" sz="1400" dirty="0">
                <a:solidFill>
                  <a:srgbClr val="2C4D88"/>
                </a:solidFill>
              </a:rPr>
              <a:t>Les </a:t>
            </a:r>
            <a:r>
              <a:rPr lang="fr-FR" sz="1400" b="1" dirty="0">
                <a:solidFill>
                  <a:srgbClr val="2C4D88"/>
                </a:solidFill>
              </a:rPr>
              <a:t>subventions CAF </a:t>
            </a:r>
            <a:r>
              <a:rPr lang="fr-FR" sz="1400" dirty="0">
                <a:solidFill>
                  <a:srgbClr val="2C4D88"/>
                </a:solidFill>
              </a:rPr>
              <a:t>pour l’Enfance et les loisirs sont estimés à 70 K€.</a:t>
            </a:r>
          </a:p>
          <a:p>
            <a:pPr marL="285750" indent="-285750" algn="just">
              <a:spcAft>
                <a:spcPts val="600"/>
              </a:spcAft>
              <a:buFont typeface="Courier New" panose="02070309020205020404" pitchFamily="49" charset="0"/>
              <a:buChar char="o"/>
            </a:pPr>
            <a:r>
              <a:rPr lang="fr-FR" sz="1400" dirty="0">
                <a:solidFill>
                  <a:srgbClr val="2C4D88"/>
                </a:solidFill>
              </a:rPr>
              <a:t>Les </a:t>
            </a:r>
            <a:r>
              <a:rPr lang="fr-FR" sz="1400" b="1" dirty="0">
                <a:solidFill>
                  <a:srgbClr val="2C4D88"/>
                </a:solidFill>
              </a:rPr>
              <a:t>autres recettes </a:t>
            </a:r>
            <a:r>
              <a:rPr lang="fr-FR" sz="1400" dirty="0">
                <a:solidFill>
                  <a:srgbClr val="2C4D88"/>
                </a:solidFill>
              </a:rPr>
              <a:t>(FCTVA, les compensations au titre des exonérations et attributions diverses) sont valorisées à 31 K€.</a:t>
            </a:r>
          </a:p>
          <a:p>
            <a:pPr marL="285750" indent="-285750" algn="just">
              <a:spcAft>
                <a:spcPts val="600"/>
              </a:spcAft>
              <a:buFont typeface="Courier New" panose="02070309020205020404" pitchFamily="49" charset="0"/>
              <a:buChar char="o"/>
            </a:pPr>
            <a:r>
              <a:rPr lang="fr-FR" sz="1400" b="1" dirty="0">
                <a:solidFill>
                  <a:srgbClr val="2C4D88"/>
                </a:solidFill>
              </a:rPr>
              <a:t>La compensation financière genevoise (CFG) </a:t>
            </a:r>
            <a:r>
              <a:rPr lang="fr-FR" sz="1400" dirty="0">
                <a:solidFill>
                  <a:srgbClr val="2C4D88"/>
                </a:solidFill>
              </a:rPr>
              <a:t>est estimée à 1 950 K€. Pour rappel, la CFG de 2024 a atteint 1 928 K€. </a:t>
            </a:r>
          </a:p>
          <a:p>
            <a:pPr algn="just">
              <a:spcAft>
                <a:spcPts val="600"/>
              </a:spcAft>
            </a:pPr>
            <a:endParaRPr lang="fr-FR" sz="1400" dirty="0">
              <a:solidFill>
                <a:srgbClr val="2C4D88"/>
              </a:solidFill>
            </a:endParaRPr>
          </a:p>
        </p:txBody>
      </p:sp>
      <p:sp>
        <p:nvSpPr>
          <p:cNvPr id="9" name="Titre 8">
            <a:extLst>
              <a:ext uri="{FF2B5EF4-FFF2-40B4-BE49-F238E27FC236}">
                <a16:creationId xmlns:a16="http://schemas.microsoft.com/office/drawing/2014/main" id="{B0FA52A8-C3D8-4B1D-948A-AC187A70F910}"/>
              </a:ext>
            </a:extLst>
          </p:cNvPr>
          <p:cNvSpPr>
            <a:spLocks noGrp="1"/>
          </p:cNvSpPr>
          <p:nvPr>
            <p:ph type="title"/>
          </p:nvPr>
        </p:nvSpPr>
        <p:spPr/>
        <p:txBody>
          <a:bodyPr/>
          <a:lstStyle/>
          <a:p>
            <a:br>
              <a:rPr lang="fr-FR" dirty="0"/>
            </a:br>
            <a:br>
              <a:rPr lang="fr-FR" dirty="0"/>
            </a:br>
            <a:br>
              <a:rPr lang="fr-FR" dirty="0"/>
            </a:br>
            <a:br>
              <a:rPr lang="fr-FR" dirty="0"/>
            </a:br>
            <a:br>
              <a:rPr lang="fr-FR" dirty="0"/>
            </a:br>
            <a:br>
              <a:rPr lang="fr-FR" dirty="0"/>
            </a:br>
            <a:br>
              <a:rPr lang="fr-FR" dirty="0"/>
            </a:br>
            <a:br>
              <a:rPr lang="fr-FR" dirty="0"/>
            </a:br>
            <a:br>
              <a:rPr lang="fr-FR" dirty="0"/>
            </a:br>
            <a:endParaRPr lang="fr-FR" dirty="0"/>
          </a:p>
        </p:txBody>
      </p:sp>
      <p:sp>
        <p:nvSpPr>
          <p:cNvPr id="10" name="ZoneTexte 9">
            <a:extLst>
              <a:ext uri="{FF2B5EF4-FFF2-40B4-BE49-F238E27FC236}">
                <a16:creationId xmlns:a16="http://schemas.microsoft.com/office/drawing/2014/main" id="{5F1CC3C6-0376-49D0-B172-C7629F076CDD}"/>
              </a:ext>
            </a:extLst>
          </p:cNvPr>
          <p:cNvSpPr txBox="1"/>
          <p:nvPr/>
        </p:nvSpPr>
        <p:spPr>
          <a:xfrm>
            <a:off x="5580112" y="193728"/>
            <a:ext cx="3379045" cy="369332"/>
          </a:xfrm>
          <a:prstGeom prst="rect">
            <a:avLst/>
          </a:prstGeom>
          <a:solidFill>
            <a:srgbClr val="2C4D88"/>
          </a:solidFill>
          <a:ln>
            <a:solidFill>
              <a:srgbClr val="7030A0"/>
            </a:solidFill>
          </a:ln>
        </p:spPr>
        <p:txBody>
          <a:bodyPr wrap="square">
            <a:spAutoFit/>
          </a:bodyPr>
          <a:lstStyle/>
          <a:p>
            <a:r>
              <a:rPr lang="fr-FR" dirty="0">
                <a:solidFill>
                  <a:schemeClr val="bg1"/>
                </a:solidFill>
              </a:rPr>
              <a:t>Recettes de fonctionnement (5)</a:t>
            </a:r>
          </a:p>
        </p:txBody>
      </p:sp>
      <p:graphicFrame>
        <p:nvGraphicFramePr>
          <p:cNvPr id="2" name="Tableau 1">
            <a:extLst>
              <a:ext uri="{FF2B5EF4-FFF2-40B4-BE49-F238E27FC236}">
                <a16:creationId xmlns:a16="http://schemas.microsoft.com/office/drawing/2014/main" id="{E0453ECA-2887-F823-7578-8F1B1DE8B247}"/>
              </a:ext>
            </a:extLst>
          </p:cNvPr>
          <p:cNvGraphicFramePr>
            <a:graphicFrameLocks noGrp="1"/>
          </p:cNvGraphicFramePr>
          <p:nvPr>
            <p:extLst>
              <p:ext uri="{D42A27DB-BD31-4B8C-83A1-F6EECF244321}">
                <p14:modId xmlns:p14="http://schemas.microsoft.com/office/powerpoint/2010/main" val="1968128189"/>
              </p:ext>
            </p:extLst>
          </p:nvPr>
        </p:nvGraphicFramePr>
        <p:xfrm>
          <a:off x="593768" y="1226507"/>
          <a:ext cx="8226704" cy="956095"/>
        </p:xfrm>
        <a:graphic>
          <a:graphicData uri="http://schemas.openxmlformats.org/drawingml/2006/table">
            <a:tbl>
              <a:tblPr firstRow="1" bandRow="1">
                <a:tableStyleId>{5C22544A-7EE6-4342-B048-85BDC9FD1C3A}</a:tableStyleId>
              </a:tblPr>
              <a:tblGrid>
                <a:gridCol w="2056676">
                  <a:extLst>
                    <a:ext uri="{9D8B030D-6E8A-4147-A177-3AD203B41FA5}">
                      <a16:colId xmlns:a16="http://schemas.microsoft.com/office/drawing/2014/main" val="2356897147"/>
                    </a:ext>
                  </a:extLst>
                </a:gridCol>
                <a:gridCol w="2056676">
                  <a:extLst>
                    <a:ext uri="{9D8B030D-6E8A-4147-A177-3AD203B41FA5}">
                      <a16:colId xmlns:a16="http://schemas.microsoft.com/office/drawing/2014/main" val="20000"/>
                    </a:ext>
                  </a:extLst>
                </a:gridCol>
                <a:gridCol w="2056676">
                  <a:extLst>
                    <a:ext uri="{9D8B030D-6E8A-4147-A177-3AD203B41FA5}">
                      <a16:colId xmlns:a16="http://schemas.microsoft.com/office/drawing/2014/main" val="20001"/>
                    </a:ext>
                  </a:extLst>
                </a:gridCol>
                <a:gridCol w="2056676">
                  <a:extLst>
                    <a:ext uri="{9D8B030D-6E8A-4147-A177-3AD203B41FA5}">
                      <a16:colId xmlns:a16="http://schemas.microsoft.com/office/drawing/2014/main" val="20002"/>
                    </a:ext>
                  </a:extLst>
                </a:gridCol>
              </a:tblGrid>
              <a:tr h="453175">
                <a:tc>
                  <a:txBody>
                    <a:bodyPr/>
                    <a:lstStyle/>
                    <a:p>
                      <a:pPr algn="ctr"/>
                      <a:r>
                        <a:rPr lang="fr-FR" dirty="0">
                          <a:solidFill>
                            <a:schemeClr val="bg1"/>
                          </a:solidFill>
                        </a:rPr>
                        <a:t>BP 2024</a:t>
                      </a:r>
                    </a:p>
                  </a:txBody>
                  <a:tcPr anchor="ctr">
                    <a:cell3D prstMaterial="dkEdge">
                      <a:bevel prst="coolSlant"/>
                      <a:lightRig rig="flood" dir="t"/>
                    </a:cell3D>
                    <a:solidFill>
                      <a:srgbClr val="7030A0"/>
                    </a:solidFill>
                  </a:tcPr>
                </a:tc>
                <a:tc>
                  <a:txBody>
                    <a:bodyPr/>
                    <a:lstStyle/>
                    <a:p>
                      <a:pPr algn="ctr"/>
                      <a:r>
                        <a:rPr lang="fr-FR" dirty="0">
                          <a:solidFill>
                            <a:schemeClr val="bg1"/>
                          </a:solidFill>
                        </a:rPr>
                        <a:t>CA</a:t>
                      </a:r>
                      <a:r>
                        <a:rPr lang="fr-FR" baseline="0" dirty="0">
                          <a:solidFill>
                            <a:schemeClr val="bg1"/>
                          </a:solidFill>
                        </a:rPr>
                        <a:t> 2024</a:t>
                      </a:r>
                      <a:endParaRPr lang="fr-FR" dirty="0">
                        <a:solidFill>
                          <a:schemeClr val="bg1"/>
                        </a:solidFill>
                      </a:endParaRPr>
                    </a:p>
                  </a:txBody>
                  <a:tcPr anchor="ctr">
                    <a:cell3D prstMaterial="dkEdge">
                      <a:bevel prst="coolSlant"/>
                      <a:lightRig rig="flood" dir="t"/>
                    </a:cell3D>
                    <a:solidFill>
                      <a:srgbClr val="7030A0"/>
                    </a:solidFill>
                  </a:tcPr>
                </a:tc>
                <a:tc>
                  <a:txBody>
                    <a:bodyPr/>
                    <a:lstStyle/>
                    <a:p>
                      <a:pPr algn="ctr"/>
                      <a:r>
                        <a:rPr lang="fr-FR" dirty="0">
                          <a:solidFill>
                            <a:schemeClr val="bg1"/>
                          </a:solidFill>
                        </a:rPr>
                        <a:t>Budget Primitif 2025</a:t>
                      </a:r>
                    </a:p>
                  </a:txBody>
                  <a:tcPr anchor="ctr">
                    <a:cell3D prstMaterial="dkEdge">
                      <a:bevel prst="coolSlant"/>
                      <a:lightRig rig="flood" dir="t"/>
                    </a:cell3D>
                    <a:solidFill>
                      <a:srgbClr val="7030A0"/>
                    </a:solidFill>
                  </a:tcPr>
                </a:tc>
                <a:tc>
                  <a:txBody>
                    <a:bodyPr/>
                    <a:lstStyle/>
                    <a:p>
                      <a:pPr algn="ctr"/>
                      <a:r>
                        <a:rPr lang="fr-FR" dirty="0">
                          <a:solidFill>
                            <a:schemeClr val="bg1"/>
                          </a:solidFill>
                        </a:rPr>
                        <a:t>Écart </a:t>
                      </a:r>
                    </a:p>
                    <a:p>
                      <a:pPr algn="ctr"/>
                      <a:r>
                        <a:rPr lang="fr-FR" dirty="0">
                          <a:solidFill>
                            <a:schemeClr val="bg1"/>
                          </a:solidFill>
                        </a:rPr>
                        <a:t>BP 2025/ CA 2024</a:t>
                      </a:r>
                    </a:p>
                  </a:txBody>
                  <a:tcPr anchor="ctr">
                    <a:cell3D prstMaterial="dkEdge">
                      <a:bevel prst="coolSlant"/>
                      <a:lightRig rig="flood" dir="t"/>
                    </a:cell3D>
                    <a:solidFill>
                      <a:srgbClr val="7030A0"/>
                    </a:solidFill>
                  </a:tcPr>
                </a:tc>
                <a:extLst>
                  <a:ext uri="{0D108BD9-81ED-4DB2-BD59-A6C34878D82A}">
                    <a16:rowId xmlns:a16="http://schemas.microsoft.com/office/drawing/2014/main" val="10000"/>
                  </a:ext>
                </a:extLst>
              </a:tr>
              <a:tr h="453175">
                <a:tc>
                  <a:txBody>
                    <a:bodyPr/>
                    <a:lstStyle/>
                    <a:p>
                      <a:pPr algn="ctr"/>
                      <a:r>
                        <a:rPr lang="fr-FR" dirty="0">
                          <a:solidFill>
                            <a:schemeClr val="bg1"/>
                          </a:solidFill>
                        </a:rPr>
                        <a:t>2 305 700,00 €</a:t>
                      </a:r>
                    </a:p>
                  </a:txBody>
                  <a:tcPr anchor="ctr">
                    <a:cell3D prstMaterial="dkEdge">
                      <a:bevel prst="coolSlant"/>
                      <a:lightRig rig="flood" dir="t"/>
                    </a:cell3D>
                    <a:solidFill>
                      <a:srgbClr val="7030A0"/>
                    </a:solidFill>
                  </a:tcPr>
                </a:tc>
                <a:tc>
                  <a:txBody>
                    <a:bodyPr/>
                    <a:lstStyle/>
                    <a:p>
                      <a:pPr algn="ctr"/>
                      <a:r>
                        <a:rPr lang="fr-FR" dirty="0">
                          <a:solidFill>
                            <a:schemeClr val="bg1"/>
                          </a:solidFill>
                        </a:rPr>
                        <a:t>2 355 566,44 €</a:t>
                      </a:r>
                    </a:p>
                  </a:txBody>
                  <a:tcPr anchor="ctr">
                    <a:cell3D prstMaterial="dkEdge">
                      <a:bevel prst="coolSlant"/>
                      <a:lightRig rig="flood" dir="t"/>
                    </a:cell3D>
                    <a:solidFill>
                      <a:srgbClr val="7030A0"/>
                    </a:solidFill>
                  </a:tcPr>
                </a:tc>
                <a:tc>
                  <a:txBody>
                    <a:bodyPr/>
                    <a:lstStyle/>
                    <a:p>
                      <a:pPr algn="ctr"/>
                      <a:r>
                        <a:rPr lang="fr-FR" dirty="0">
                          <a:solidFill>
                            <a:schemeClr val="bg1"/>
                          </a:solidFill>
                        </a:rPr>
                        <a:t>2 341 400,00 €</a:t>
                      </a:r>
                    </a:p>
                  </a:txBody>
                  <a:tcPr anchor="ctr">
                    <a:cell3D prstMaterial="dkEdge">
                      <a:bevel prst="coolSlant"/>
                      <a:lightRig rig="flood" dir="t"/>
                    </a:cell3D>
                    <a:solidFill>
                      <a:srgbClr val="7030A0"/>
                    </a:solidFill>
                  </a:tcPr>
                </a:tc>
                <a:tc>
                  <a:txBody>
                    <a:bodyPr/>
                    <a:lstStyle/>
                    <a:p>
                      <a:pPr algn="ctr"/>
                      <a:r>
                        <a:rPr lang="fr-FR" dirty="0">
                          <a:solidFill>
                            <a:schemeClr val="bg1"/>
                          </a:solidFill>
                        </a:rPr>
                        <a:t>-  14 066,44 €</a:t>
                      </a:r>
                    </a:p>
                  </a:txBody>
                  <a:tcPr anchor="ctr">
                    <a:cell3D prstMaterial="dkEdge">
                      <a:bevel prst="coolSlant"/>
                      <a:lightRig rig="flood" dir="t"/>
                    </a:cell3D>
                    <a:solidFill>
                      <a:srgbClr val="7030A0"/>
                    </a:solidFill>
                  </a:tcPr>
                </a:tc>
                <a:extLst>
                  <a:ext uri="{0D108BD9-81ED-4DB2-BD59-A6C34878D82A}">
                    <a16:rowId xmlns:a16="http://schemas.microsoft.com/office/drawing/2014/main" val="10001"/>
                  </a:ext>
                </a:extLst>
              </a:tr>
            </a:tbl>
          </a:graphicData>
        </a:graphic>
      </p:graphicFrame>
      <p:graphicFrame>
        <p:nvGraphicFramePr>
          <p:cNvPr id="8" name="Graphique 7">
            <a:extLst>
              <a:ext uri="{FF2B5EF4-FFF2-40B4-BE49-F238E27FC236}">
                <a16:creationId xmlns:a16="http://schemas.microsoft.com/office/drawing/2014/main" id="{61DD69B4-B73E-6459-B99B-F4D964B56413}"/>
              </a:ext>
            </a:extLst>
          </p:cNvPr>
          <p:cNvGraphicFramePr/>
          <p:nvPr>
            <p:extLst>
              <p:ext uri="{D42A27DB-BD31-4B8C-83A1-F6EECF244321}">
                <p14:modId xmlns:p14="http://schemas.microsoft.com/office/powerpoint/2010/main" val="2977244761"/>
              </p:ext>
            </p:extLst>
          </p:nvPr>
        </p:nvGraphicFramePr>
        <p:xfrm>
          <a:off x="593768" y="2369095"/>
          <a:ext cx="4266264" cy="349271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948757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E11F1E-F124-6B17-3CC3-0F9B91281A80}"/>
            </a:ext>
          </a:extLst>
        </p:cNvPr>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D2428652-EAF9-962C-2561-AE95EF0B7E6C}"/>
              </a:ext>
            </a:extLst>
          </p:cNvPr>
          <p:cNvSpPr>
            <a:spLocks noGrp="1"/>
          </p:cNvSpPr>
          <p:nvPr>
            <p:ph idx="1"/>
          </p:nvPr>
        </p:nvSpPr>
        <p:spPr>
          <a:xfrm>
            <a:off x="593768" y="707076"/>
            <a:ext cx="8685216" cy="361615"/>
          </a:xfrm>
        </p:spPr>
        <p:txBody>
          <a:bodyPr>
            <a:normAutofit fontScale="92500" lnSpcReduction="20000"/>
          </a:bodyPr>
          <a:lstStyle/>
          <a:p>
            <a:pPr marL="109728" indent="0">
              <a:buNone/>
            </a:pPr>
            <a:r>
              <a:rPr lang="fr-FR" sz="2400" b="1" u="sng" dirty="0">
                <a:solidFill>
                  <a:srgbClr val="2C4D88"/>
                </a:solidFill>
              </a:rPr>
              <a:t>Chapitre 74 – Focus sur l’évolution de la CFG entre 2017 et 2024</a:t>
            </a:r>
          </a:p>
        </p:txBody>
      </p:sp>
      <p:sp>
        <p:nvSpPr>
          <p:cNvPr id="4" name="Espace réservé du numéro de diapositive 3">
            <a:extLst>
              <a:ext uri="{FF2B5EF4-FFF2-40B4-BE49-F238E27FC236}">
                <a16:creationId xmlns:a16="http://schemas.microsoft.com/office/drawing/2014/main" id="{7CB5B7B8-5CD9-CD57-8739-E3F31FE25498}"/>
              </a:ext>
            </a:extLst>
          </p:cNvPr>
          <p:cNvSpPr>
            <a:spLocks noGrp="1"/>
          </p:cNvSpPr>
          <p:nvPr>
            <p:ph type="sldNum" sz="quarter" idx="12"/>
          </p:nvPr>
        </p:nvSpPr>
        <p:spPr/>
        <p:txBody>
          <a:bodyPr/>
          <a:lstStyle/>
          <a:p>
            <a:fld id="{6AF4F97F-837C-4708-9ADF-A6F82CB4B422}" type="slidenum">
              <a:rPr lang="fr-FR" smtClean="0"/>
              <a:pPr/>
              <a:t>19</a:t>
            </a:fld>
            <a:endParaRPr lang="fr-FR" dirty="0"/>
          </a:p>
        </p:txBody>
      </p:sp>
      <p:sp>
        <p:nvSpPr>
          <p:cNvPr id="5" name="ZoneTexte 4">
            <a:extLst>
              <a:ext uri="{FF2B5EF4-FFF2-40B4-BE49-F238E27FC236}">
                <a16:creationId xmlns:a16="http://schemas.microsoft.com/office/drawing/2014/main" id="{43082AD5-77CE-5283-172D-4B3F5C0D8A50}"/>
              </a:ext>
            </a:extLst>
          </p:cNvPr>
          <p:cNvSpPr txBox="1"/>
          <p:nvPr/>
        </p:nvSpPr>
        <p:spPr>
          <a:xfrm>
            <a:off x="593768" y="1232988"/>
            <a:ext cx="8226704" cy="1077218"/>
          </a:xfrm>
          <a:prstGeom prst="rect">
            <a:avLst/>
          </a:prstGeom>
          <a:noFill/>
        </p:spPr>
        <p:txBody>
          <a:bodyPr wrap="square" rtlCol="0">
            <a:spAutoFit/>
          </a:bodyPr>
          <a:lstStyle/>
          <a:p>
            <a:pPr marL="285750" indent="-285750" algn="just">
              <a:spcAft>
                <a:spcPts val="600"/>
              </a:spcAft>
              <a:buFont typeface="Courier New" panose="02070309020205020404" pitchFamily="49" charset="0"/>
              <a:buChar char="o"/>
            </a:pPr>
            <a:r>
              <a:rPr lang="fr-FR" sz="1600" b="1" dirty="0">
                <a:solidFill>
                  <a:srgbClr val="2C4D88"/>
                </a:solidFill>
              </a:rPr>
              <a:t>La compensation financière genevoise (CFG) </a:t>
            </a:r>
            <a:r>
              <a:rPr lang="fr-FR" sz="1600" dirty="0">
                <a:solidFill>
                  <a:srgbClr val="2C4D88"/>
                </a:solidFill>
              </a:rPr>
              <a:t>connaît globalement une croissance discontinue entre 2017 et 2024. Néanmoins on note un fléchissement de cette dernière en 2018 avec une perte de près de 100 K€ par rapport à l’année précédente, ainsi qu’en 2022 pour le premier paiement avec une perte de seulement 20 K€. Pour 2025, elle est projetée à 1 950 K€.</a:t>
            </a:r>
          </a:p>
        </p:txBody>
      </p:sp>
      <p:sp>
        <p:nvSpPr>
          <p:cNvPr id="9" name="Titre 8">
            <a:extLst>
              <a:ext uri="{FF2B5EF4-FFF2-40B4-BE49-F238E27FC236}">
                <a16:creationId xmlns:a16="http://schemas.microsoft.com/office/drawing/2014/main" id="{69D0D63D-EFDA-F065-8E32-EB57186E2A2E}"/>
              </a:ext>
            </a:extLst>
          </p:cNvPr>
          <p:cNvSpPr>
            <a:spLocks noGrp="1"/>
          </p:cNvSpPr>
          <p:nvPr>
            <p:ph type="title"/>
          </p:nvPr>
        </p:nvSpPr>
        <p:spPr/>
        <p:txBody>
          <a:bodyPr/>
          <a:lstStyle/>
          <a:p>
            <a:br>
              <a:rPr lang="fr-FR" dirty="0"/>
            </a:br>
            <a:br>
              <a:rPr lang="fr-FR" dirty="0"/>
            </a:br>
            <a:br>
              <a:rPr lang="fr-FR" dirty="0"/>
            </a:br>
            <a:br>
              <a:rPr lang="fr-FR" dirty="0"/>
            </a:br>
            <a:br>
              <a:rPr lang="fr-FR" dirty="0"/>
            </a:br>
            <a:br>
              <a:rPr lang="fr-FR" dirty="0"/>
            </a:br>
            <a:br>
              <a:rPr lang="fr-FR" dirty="0"/>
            </a:br>
            <a:br>
              <a:rPr lang="fr-FR" dirty="0"/>
            </a:br>
            <a:br>
              <a:rPr lang="fr-FR" dirty="0"/>
            </a:br>
            <a:endParaRPr lang="fr-FR" dirty="0"/>
          </a:p>
        </p:txBody>
      </p:sp>
      <p:sp>
        <p:nvSpPr>
          <p:cNvPr id="10" name="ZoneTexte 9">
            <a:extLst>
              <a:ext uri="{FF2B5EF4-FFF2-40B4-BE49-F238E27FC236}">
                <a16:creationId xmlns:a16="http://schemas.microsoft.com/office/drawing/2014/main" id="{780B2274-89A4-9B41-ABE6-FDE9D697BDA6}"/>
              </a:ext>
            </a:extLst>
          </p:cNvPr>
          <p:cNvSpPr txBox="1"/>
          <p:nvPr/>
        </p:nvSpPr>
        <p:spPr>
          <a:xfrm>
            <a:off x="5580112" y="193728"/>
            <a:ext cx="3379045" cy="369332"/>
          </a:xfrm>
          <a:prstGeom prst="rect">
            <a:avLst/>
          </a:prstGeom>
          <a:solidFill>
            <a:srgbClr val="2C4D88"/>
          </a:solidFill>
          <a:ln>
            <a:solidFill>
              <a:srgbClr val="7030A0"/>
            </a:solidFill>
          </a:ln>
        </p:spPr>
        <p:txBody>
          <a:bodyPr wrap="square">
            <a:spAutoFit/>
          </a:bodyPr>
          <a:lstStyle/>
          <a:p>
            <a:r>
              <a:rPr lang="fr-FR" dirty="0">
                <a:solidFill>
                  <a:schemeClr val="bg1"/>
                </a:solidFill>
              </a:rPr>
              <a:t>Recettes de fonctionnement (6)</a:t>
            </a:r>
          </a:p>
        </p:txBody>
      </p:sp>
      <p:graphicFrame>
        <p:nvGraphicFramePr>
          <p:cNvPr id="13" name="Graphique 12">
            <a:extLst>
              <a:ext uri="{FF2B5EF4-FFF2-40B4-BE49-F238E27FC236}">
                <a16:creationId xmlns:a16="http://schemas.microsoft.com/office/drawing/2014/main" id="{DFCD865F-8CAD-3BAE-B182-D28DF412F712}"/>
              </a:ext>
            </a:extLst>
          </p:cNvPr>
          <p:cNvGraphicFramePr/>
          <p:nvPr>
            <p:extLst>
              <p:ext uri="{D42A27DB-BD31-4B8C-83A1-F6EECF244321}">
                <p14:modId xmlns:p14="http://schemas.microsoft.com/office/powerpoint/2010/main" val="3532075654"/>
              </p:ext>
            </p:extLst>
          </p:nvPr>
        </p:nvGraphicFramePr>
        <p:xfrm>
          <a:off x="593768" y="2474503"/>
          <a:ext cx="8226704" cy="325875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562749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6AF4F97F-837C-4708-9ADF-A6F82CB4B422}" type="slidenum">
              <a:rPr lang="fr-FR" smtClean="0"/>
              <a:pPr/>
              <a:t>2</a:t>
            </a:fld>
            <a:endParaRPr lang="fr-FR" dirty="0"/>
          </a:p>
        </p:txBody>
      </p:sp>
      <p:sp>
        <p:nvSpPr>
          <p:cNvPr id="7" name="ZoneTexte 6">
            <a:extLst>
              <a:ext uri="{FF2B5EF4-FFF2-40B4-BE49-F238E27FC236}">
                <a16:creationId xmlns:a16="http://schemas.microsoft.com/office/drawing/2014/main" id="{F0EAF32C-B81F-41FB-95EF-3F23287FE8BA}"/>
              </a:ext>
            </a:extLst>
          </p:cNvPr>
          <p:cNvSpPr txBox="1"/>
          <p:nvPr/>
        </p:nvSpPr>
        <p:spPr>
          <a:xfrm>
            <a:off x="575556" y="980728"/>
            <a:ext cx="8229600" cy="4939814"/>
          </a:xfrm>
          <a:prstGeom prst="rect">
            <a:avLst/>
          </a:prstGeom>
          <a:noFill/>
        </p:spPr>
        <p:txBody>
          <a:bodyPr wrap="square" rtlCol="0">
            <a:spAutoFit/>
          </a:bodyPr>
          <a:lstStyle/>
          <a:p>
            <a:pPr algn="just"/>
            <a:endParaRPr lang="fr-FR" sz="1500" dirty="0">
              <a:solidFill>
                <a:srgbClr val="2C4D88"/>
              </a:solidFill>
            </a:endParaRPr>
          </a:p>
          <a:p>
            <a:pPr algn="just"/>
            <a:r>
              <a:rPr lang="fr-FR" sz="1500" dirty="0">
                <a:solidFill>
                  <a:srgbClr val="2C4D88"/>
                </a:solidFill>
              </a:rPr>
              <a:t>L’année 2024 a été caractérisée par l’achèvement des opérations emblématiques du Parc des Hérissons, du quartier Charbonnières tranche 2 (Bougeries) et Chez Brice. Par ailleurs, la rénovation de la salle René Lavergne et le programme de vidéoprotection ont été lancés dans le courant de l’année.</a:t>
            </a:r>
          </a:p>
          <a:p>
            <a:pPr algn="just"/>
            <a:endParaRPr lang="fr-FR" sz="1500" dirty="0">
              <a:solidFill>
                <a:srgbClr val="2C4D88"/>
              </a:solidFill>
            </a:endParaRPr>
          </a:p>
          <a:p>
            <a:pPr algn="just"/>
            <a:r>
              <a:rPr lang="fr-FR" sz="1500" dirty="0">
                <a:solidFill>
                  <a:srgbClr val="2C4D88"/>
                </a:solidFill>
              </a:rPr>
              <a:t>La situation financière de la commune est rassurante au regard du plan d’investissement ambitieux du mandat. Côté fonctionnement, la commune a dégagé des excédents à hauteur de 1 088 K€ en 2024. Les excédents cumulés sur plusieurs années atteignent un record à 4 500 K€. Concernant l’investissement 2024, la section ressort avec un léger déficit de 138 K€ mais a pu compter sur des excédents de 468 K€.</a:t>
            </a:r>
          </a:p>
          <a:p>
            <a:pPr algn="just"/>
            <a:endParaRPr lang="fr-FR" sz="1500" dirty="0">
              <a:solidFill>
                <a:srgbClr val="2C4D88"/>
              </a:solidFill>
            </a:endParaRPr>
          </a:p>
          <a:p>
            <a:pPr algn="just"/>
            <a:r>
              <a:rPr lang="fr-FR" sz="1500" dirty="0">
                <a:solidFill>
                  <a:srgbClr val="2C4D88"/>
                </a:solidFill>
              </a:rPr>
              <a:t>L’année 2025 sera dynamique avec l’intégration des locaux de la SCI </a:t>
            </a:r>
            <a:r>
              <a:rPr lang="fr-FR" sz="1500" dirty="0" err="1">
                <a:solidFill>
                  <a:srgbClr val="2C4D88"/>
                </a:solidFill>
              </a:rPr>
              <a:t>Béjoud</a:t>
            </a:r>
            <a:r>
              <a:rPr lang="fr-FR" sz="1500" dirty="0">
                <a:solidFill>
                  <a:srgbClr val="2C4D88"/>
                </a:solidFill>
              </a:rPr>
              <a:t> accolés à la mairie, la fin de l’installation de la vidéoprotection, le remplacement de l’éclairage public avenue de </a:t>
            </a:r>
            <a:r>
              <a:rPr lang="fr-FR" sz="1500" dirty="0" err="1">
                <a:solidFill>
                  <a:srgbClr val="2C4D88"/>
                </a:solidFill>
              </a:rPr>
              <a:t>Vessy</a:t>
            </a:r>
            <a:r>
              <a:rPr lang="fr-FR" sz="1500" dirty="0">
                <a:solidFill>
                  <a:srgbClr val="2C4D88"/>
                </a:solidFill>
              </a:rPr>
              <a:t> et à Villard Tacon ainsi que les travaux de voirie rue des Fins. Côté opérations d’investissement, la commune continue de rembourser au Département les travaux autour du collège (opération Charbonnières 2) et terminera les travaux de la salle René Lavergne.</a:t>
            </a:r>
          </a:p>
          <a:p>
            <a:pPr algn="just"/>
            <a:endParaRPr lang="fr-FR" sz="1500" dirty="0">
              <a:solidFill>
                <a:srgbClr val="2C4D88"/>
              </a:solidFill>
            </a:endParaRPr>
          </a:p>
          <a:p>
            <a:pPr algn="just"/>
            <a:r>
              <a:rPr lang="fr-FR" sz="1500" dirty="0">
                <a:solidFill>
                  <a:srgbClr val="2C4D88"/>
                </a:solidFill>
              </a:rPr>
              <a:t>Concernant le fonctionnement, il sera sous tension en raison du paiement de la soulte de 1 270 K€. La section d’investissement devra faire face à une forte baisse des recettes. Elle sera ainsi soutenue par les excédents de fonctionnement cumulés mentionnés ci-dessus pour 1 500 K€.</a:t>
            </a:r>
          </a:p>
          <a:p>
            <a:pPr algn="just"/>
            <a:endParaRPr lang="fr-FR" sz="1500" dirty="0">
              <a:solidFill>
                <a:srgbClr val="2C4D88"/>
              </a:solidFill>
            </a:endParaRPr>
          </a:p>
          <a:p>
            <a:pPr algn="just"/>
            <a:endParaRPr lang="fr-FR" sz="1500" dirty="0">
              <a:solidFill>
                <a:srgbClr val="2C4D88"/>
              </a:solidFill>
            </a:endParaRPr>
          </a:p>
        </p:txBody>
      </p:sp>
      <p:sp>
        <p:nvSpPr>
          <p:cNvPr id="6" name="Titre 5">
            <a:extLst>
              <a:ext uri="{FF2B5EF4-FFF2-40B4-BE49-F238E27FC236}">
                <a16:creationId xmlns:a16="http://schemas.microsoft.com/office/drawing/2014/main" id="{B4E63E7F-3613-4829-BA2C-65FBEFACFF20}"/>
              </a:ext>
            </a:extLst>
          </p:cNvPr>
          <p:cNvSpPr>
            <a:spLocks noGrp="1"/>
          </p:cNvSpPr>
          <p:nvPr>
            <p:ph type="title"/>
          </p:nvPr>
        </p:nvSpPr>
        <p:spPr/>
        <p:txBody>
          <a:bodyPr/>
          <a:lstStyle/>
          <a:p>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endParaRPr lang="fr-FR" dirty="0"/>
          </a:p>
        </p:txBody>
      </p:sp>
      <p:sp>
        <p:nvSpPr>
          <p:cNvPr id="10" name="ZoneTexte 9">
            <a:extLst>
              <a:ext uri="{FF2B5EF4-FFF2-40B4-BE49-F238E27FC236}">
                <a16:creationId xmlns:a16="http://schemas.microsoft.com/office/drawing/2014/main" id="{3DA2A74F-F526-4153-99F0-81B558B446DE}"/>
              </a:ext>
            </a:extLst>
          </p:cNvPr>
          <p:cNvSpPr txBox="1"/>
          <p:nvPr/>
        </p:nvSpPr>
        <p:spPr>
          <a:xfrm>
            <a:off x="1835696" y="188640"/>
            <a:ext cx="6969460" cy="584775"/>
          </a:xfrm>
          <a:prstGeom prst="rect">
            <a:avLst/>
          </a:prstGeom>
          <a:solidFill>
            <a:srgbClr val="2C4D88"/>
          </a:solidFill>
          <a:ln>
            <a:solidFill>
              <a:srgbClr val="7030A0"/>
            </a:solidFill>
          </a:ln>
        </p:spPr>
        <p:txBody>
          <a:bodyPr wrap="square">
            <a:spAutoFit/>
          </a:bodyPr>
          <a:lstStyle/>
          <a:p>
            <a:pPr algn="ctr"/>
            <a:r>
              <a:rPr lang="fr-FR" sz="3200" dirty="0">
                <a:solidFill>
                  <a:schemeClr val="bg1"/>
                </a:solidFill>
              </a:rPr>
              <a:t>Préambule</a:t>
            </a:r>
          </a:p>
        </p:txBody>
      </p:sp>
      <p:sp>
        <p:nvSpPr>
          <p:cNvPr id="8" name="Espace réservé du contenu 7">
            <a:extLst>
              <a:ext uri="{FF2B5EF4-FFF2-40B4-BE49-F238E27FC236}">
                <a16:creationId xmlns:a16="http://schemas.microsoft.com/office/drawing/2014/main" id="{1F51DBFF-C498-D04E-1C3E-290154786E5C}"/>
              </a:ext>
            </a:extLst>
          </p:cNvPr>
          <p:cNvSpPr>
            <a:spLocks noGrp="1"/>
          </p:cNvSpPr>
          <p:nvPr>
            <p:ph idx="1"/>
          </p:nvPr>
        </p:nvSpPr>
        <p:spPr/>
        <p:txBody>
          <a:bodyPr/>
          <a:lstStyle/>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p:txBody>
      </p:sp>
    </p:spTree>
    <p:extLst>
      <p:ext uri="{BB962C8B-B14F-4D97-AF65-F5344CB8AC3E}">
        <p14:creationId xmlns:p14="http://schemas.microsoft.com/office/powerpoint/2010/main" val="2207679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81946" y="963957"/>
            <a:ext cx="8685216" cy="531705"/>
          </a:xfrm>
        </p:spPr>
        <p:txBody>
          <a:bodyPr>
            <a:normAutofit/>
          </a:bodyPr>
          <a:lstStyle/>
          <a:p>
            <a:pPr marL="109728" indent="0">
              <a:buNone/>
            </a:pPr>
            <a:r>
              <a:rPr lang="fr-FR" sz="2400" b="1" u="sng" dirty="0">
                <a:solidFill>
                  <a:srgbClr val="2C4D88"/>
                </a:solidFill>
              </a:rPr>
              <a:t>Chapitre 75 - Autres produits de gestion courante</a:t>
            </a:r>
          </a:p>
        </p:txBody>
      </p:sp>
      <p:sp>
        <p:nvSpPr>
          <p:cNvPr id="4" name="Espace réservé du numéro de diapositive 3"/>
          <p:cNvSpPr>
            <a:spLocks noGrp="1"/>
          </p:cNvSpPr>
          <p:nvPr>
            <p:ph type="sldNum" sz="quarter" idx="12"/>
          </p:nvPr>
        </p:nvSpPr>
        <p:spPr/>
        <p:txBody>
          <a:bodyPr/>
          <a:lstStyle/>
          <a:p>
            <a:fld id="{6AF4F97F-837C-4708-9ADF-A6F82CB4B422}" type="slidenum">
              <a:rPr lang="fr-FR" smtClean="0"/>
              <a:pPr/>
              <a:t>20</a:t>
            </a:fld>
            <a:endParaRPr lang="fr-FR" dirty="0"/>
          </a:p>
        </p:txBody>
      </p:sp>
      <p:sp>
        <p:nvSpPr>
          <p:cNvPr id="7" name="ZoneTexte 6"/>
          <p:cNvSpPr txBox="1"/>
          <p:nvPr/>
        </p:nvSpPr>
        <p:spPr>
          <a:xfrm>
            <a:off x="581946" y="3181098"/>
            <a:ext cx="8238526" cy="2554545"/>
          </a:xfrm>
          <a:prstGeom prst="rect">
            <a:avLst/>
          </a:prstGeom>
          <a:noFill/>
        </p:spPr>
        <p:txBody>
          <a:bodyPr wrap="square" rtlCol="0">
            <a:spAutoFit/>
          </a:bodyPr>
          <a:lstStyle/>
          <a:p>
            <a:pPr marL="285750" indent="-285750" algn="just">
              <a:buFont typeface="Courier New" panose="02070309020205020404" pitchFamily="49" charset="0"/>
              <a:buChar char="o"/>
            </a:pPr>
            <a:r>
              <a:rPr lang="fr-FR" sz="1600" dirty="0">
                <a:solidFill>
                  <a:srgbClr val="2C4D88"/>
                </a:solidFill>
              </a:rPr>
              <a:t>Le chapitre 75 porte sur les loyers des 5 appartements dont la commune est propriétaire auxquels il convient de rajouter pour cette année le loyer de la gendarmerie de 360 K€.</a:t>
            </a:r>
          </a:p>
          <a:p>
            <a:pPr algn="just"/>
            <a:endParaRPr lang="fr-FR" sz="1600" dirty="0">
              <a:solidFill>
                <a:srgbClr val="2C4D88"/>
              </a:solidFill>
            </a:endParaRPr>
          </a:p>
          <a:p>
            <a:pPr marL="285750" indent="-285750" algn="just">
              <a:buFont typeface="Courier New" panose="02070309020205020404" pitchFamily="49" charset="0"/>
              <a:buChar char="o"/>
            </a:pPr>
            <a:r>
              <a:rPr lang="fr-FR" sz="1600" dirty="0">
                <a:solidFill>
                  <a:srgbClr val="2C4D88"/>
                </a:solidFill>
              </a:rPr>
              <a:t>Le dépassement du budget en 2024 de 74 K€ provient en partie des régularisations des l’Etat sur les énergies à hauteur de 42 K€.</a:t>
            </a:r>
          </a:p>
          <a:p>
            <a:pPr marL="285750" indent="-285750" algn="just">
              <a:buFont typeface="Courier New" panose="02070309020205020404" pitchFamily="49" charset="0"/>
              <a:buChar char="o"/>
            </a:pPr>
            <a:endParaRPr lang="fr-FR" sz="1600" dirty="0">
              <a:solidFill>
                <a:srgbClr val="2C4D88"/>
              </a:solidFill>
            </a:endParaRPr>
          </a:p>
          <a:p>
            <a:pPr marL="285750" indent="-285750" algn="just">
              <a:buFont typeface="Courier New" panose="02070309020205020404" pitchFamily="49" charset="0"/>
              <a:buChar char="o"/>
            </a:pPr>
            <a:r>
              <a:rPr lang="fr-FR" sz="1600" dirty="0">
                <a:solidFill>
                  <a:srgbClr val="2C4D88"/>
                </a:solidFill>
              </a:rPr>
              <a:t>Pour 2025, ce chapitre prévoit les revenus des loyers et les remboursements de l’assurance sur les sinistres.</a:t>
            </a:r>
          </a:p>
          <a:p>
            <a:pPr marL="285750" indent="-285750" algn="just">
              <a:buFont typeface="Courier New" panose="02070309020205020404" pitchFamily="49" charset="0"/>
              <a:buChar char="o"/>
            </a:pPr>
            <a:endParaRPr lang="fr-FR" sz="1600" dirty="0">
              <a:solidFill>
                <a:srgbClr val="2C4D88"/>
              </a:solidFill>
            </a:endParaRPr>
          </a:p>
          <a:p>
            <a:pPr algn="just"/>
            <a:endParaRPr lang="fr-FR" sz="1600" dirty="0">
              <a:solidFill>
                <a:srgbClr val="2C4D88"/>
              </a:solidFill>
            </a:endParaRPr>
          </a:p>
        </p:txBody>
      </p:sp>
      <p:sp>
        <p:nvSpPr>
          <p:cNvPr id="5" name="Titre 4">
            <a:extLst>
              <a:ext uri="{FF2B5EF4-FFF2-40B4-BE49-F238E27FC236}">
                <a16:creationId xmlns:a16="http://schemas.microsoft.com/office/drawing/2014/main" id="{B11A5EF0-47DC-41A4-921A-B9900F57A67B}"/>
              </a:ext>
            </a:extLst>
          </p:cNvPr>
          <p:cNvSpPr>
            <a:spLocks noGrp="1"/>
          </p:cNvSpPr>
          <p:nvPr>
            <p:ph type="title"/>
          </p:nvPr>
        </p:nvSpPr>
        <p:spPr/>
        <p:txBody>
          <a:bodyPr/>
          <a:lstStyle/>
          <a:p>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endParaRPr lang="fr-FR" dirty="0"/>
          </a:p>
        </p:txBody>
      </p:sp>
      <p:sp>
        <p:nvSpPr>
          <p:cNvPr id="10" name="ZoneTexte 9">
            <a:extLst>
              <a:ext uri="{FF2B5EF4-FFF2-40B4-BE49-F238E27FC236}">
                <a16:creationId xmlns:a16="http://schemas.microsoft.com/office/drawing/2014/main" id="{8A6C7F52-0C30-4D9E-806A-1C7EDA4AB026}"/>
              </a:ext>
            </a:extLst>
          </p:cNvPr>
          <p:cNvSpPr txBox="1"/>
          <p:nvPr/>
        </p:nvSpPr>
        <p:spPr>
          <a:xfrm>
            <a:off x="5580112" y="193728"/>
            <a:ext cx="3379045" cy="369332"/>
          </a:xfrm>
          <a:prstGeom prst="rect">
            <a:avLst/>
          </a:prstGeom>
          <a:solidFill>
            <a:srgbClr val="2C4D88"/>
          </a:solidFill>
          <a:ln>
            <a:solidFill>
              <a:srgbClr val="7030A0"/>
            </a:solidFill>
          </a:ln>
        </p:spPr>
        <p:txBody>
          <a:bodyPr wrap="square">
            <a:spAutoFit/>
          </a:bodyPr>
          <a:lstStyle/>
          <a:p>
            <a:r>
              <a:rPr lang="fr-FR" dirty="0">
                <a:solidFill>
                  <a:schemeClr val="bg1"/>
                </a:solidFill>
              </a:rPr>
              <a:t>Recettes de fonctionnement (7)</a:t>
            </a:r>
          </a:p>
        </p:txBody>
      </p:sp>
      <p:graphicFrame>
        <p:nvGraphicFramePr>
          <p:cNvPr id="2" name="Tableau 1">
            <a:extLst>
              <a:ext uri="{FF2B5EF4-FFF2-40B4-BE49-F238E27FC236}">
                <a16:creationId xmlns:a16="http://schemas.microsoft.com/office/drawing/2014/main" id="{97177989-4B70-1592-8E62-7C8549A6B2AC}"/>
              </a:ext>
            </a:extLst>
          </p:cNvPr>
          <p:cNvGraphicFramePr>
            <a:graphicFrameLocks noGrp="1"/>
          </p:cNvGraphicFramePr>
          <p:nvPr>
            <p:extLst>
              <p:ext uri="{D42A27DB-BD31-4B8C-83A1-F6EECF244321}">
                <p14:modId xmlns:p14="http://schemas.microsoft.com/office/powerpoint/2010/main" val="3807332459"/>
              </p:ext>
            </p:extLst>
          </p:nvPr>
        </p:nvGraphicFramePr>
        <p:xfrm>
          <a:off x="581946" y="1667937"/>
          <a:ext cx="8238524" cy="1224136"/>
        </p:xfrm>
        <a:graphic>
          <a:graphicData uri="http://schemas.openxmlformats.org/drawingml/2006/table">
            <a:tbl>
              <a:tblPr firstRow="1" bandRow="1">
                <a:tableStyleId>{5C22544A-7EE6-4342-B048-85BDC9FD1C3A}</a:tableStyleId>
              </a:tblPr>
              <a:tblGrid>
                <a:gridCol w="2059631">
                  <a:extLst>
                    <a:ext uri="{9D8B030D-6E8A-4147-A177-3AD203B41FA5}">
                      <a16:colId xmlns:a16="http://schemas.microsoft.com/office/drawing/2014/main" val="2356897147"/>
                    </a:ext>
                  </a:extLst>
                </a:gridCol>
                <a:gridCol w="2059631">
                  <a:extLst>
                    <a:ext uri="{9D8B030D-6E8A-4147-A177-3AD203B41FA5}">
                      <a16:colId xmlns:a16="http://schemas.microsoft.com/office/drawing/2014/main" val="20000"/>
                    </a:ext>
                  </a:extLst>
                </a:gridCol>
                <a:gridCol w="2059631">
                  <a:extLst>
                    <a:ext uri="{9D8B030D-6E8A-4147-A177-3AD203B41FA5}">
                      <a16:colId xmlns:a16="http://schemas.microsoft.com/office/drawing/2014/main" val="20001"/>
                    </a:ext>
                  </a:extLst>
                </a:gridCol>
                <a:gridCol w="2059631">
                  <a:extLst>
                    <a:ext uri="{9D8B030D-6E8A-4147-A177-3AD203B41FA5}">
                      <a16:colId xmlns:a16="http://schemas.microsoft.com/office/drawing/2014/main" val="20002"/>
                    </a:ext>
                  </a:extLst>
                </a:gridCol>
              </a:tblGrid>
              <a:tr h="612068">
                <a:tc>
                  <a:txBody>
                    <a:bodyPr/>
                    <a:lstStyle/>
                    <a:p>
                      <a:pPr algn="ctr"/>
                      <a:r>
                        <a:rPr lang="fr-FR" dirty="0">
                          <a:solidFill>
                            <a:schemeClr val="bg1"/>
                          </a:solidFill>
                        </a:rPr>
                        <a:t>BP 2024</a:t>
                      </a:r>
                    </a:p>
                  </a:txBody>
                  <a:tcPr anchor="ctr">
                    <a:cell3D prstMaterial="dkEdge">
                      <a:bevel prst="coolSlant"/>
                      <a:lightRig rig="flood" dir="t"/>
                    </a:cell3D>
                    <a:solidFill>
                      <a:srgbClr val="7030A0"/>
                    </a:solidFill>
                  </a:tcPr>
                </a:tc>
                <a:tc>
                  <a:txBody>
                    <a:bodyPr/>
                    <a:lstStyle/>
                    <a:p>
                      <a:pPr algn="ctr"/>
                      <a:r>
                        <a:rPr lang="fr-FR" dirty="0">
                          <a:solidFill>
                            <a:schemeClr val="bg1"/>
                          </a:solidFill>
                        </a:rPr>
                        <a:t>CA</a:t>
                      </a:r>
                      <a:r>
                        <a:rPr lang="fr-FR" baseline="0" dirty="0">
                          <a:solidFill>
                            <a:schemeClr val="bg1"/>
                          </a:solidFill>
                        </a:rPr>
                        <a:t> 2024</a:t>
                      </a:r>
                      <a:endParaRPr lang="fr-FR" dirty="0">
                        <a:solidFill>
                          <a:schemeClr val="bg1"/>
                        </a:solidFill>
                      </a:endParaRPr>
                    </a:p>
                  </a:txBody>
                  <a:tcPr anchor="ctr">
                    <a:cell3D prstMaterial="dkEdge">
                      <a:bevel prst="coolSlant"/>
                      <a:lightRig rig="flood" dir="t"/>
                    </a:cell3D>
                    <a:solidFill>
                      <a:srgbClr val="7030A0"/>
                    </a:solidFill>
                  </a:tcPr>
                </a:tc>
                <a:tc>
                  <a:txBody>
                    <a:bodyPr/>
                    <a:lstStyle/>
                    <a:p>
                      <a:pPr algn="ctr"/>
                      <a:r>
                        <a:rPr lang="fr-FR" dirty="0">
                          <a:solidFill>
                            <a:schemeClr val="bg1"/>
                          </a:solidFill>
                        </a:rPr>
                        <a:t>Budget Primitif 2025</a:t>
                      </a:r>
                    </a:p>
                  </a:txBody>
                  <a:tcPr anchor="ctr">
                    <a:cell3D prstMaterial="dkEdge">
                      <a:bevel prst="coolSlant"/>
                      <a:lightRig rig="flood" dir="t"/>
                    </a:cell3D>
                    <a:solidFill>
                      <a:srgbClr val="7030A0"/>
                    </a:solidFill>
                  </a:tcPr>
                </a:tc>
                <a:tc>
                  <a:txBody>
                    <a:bodyPr/>
                    <a:lstStyle/>
                    <a:p>
                      <a:pPr algn="ctr"/>
                      <a:r>
                        <a:rPr lang="fr-FR" dirty="0">
                          <a:solidFill>
                            <a:schemeClr val="bg1"/>
                          </a:solidFill>
                        </a:rPr>
                        <a:t>Écart </a:t>
                      </a:r>
                    </a:p>
                    <a:p>
                      <a:pPr algn="ctr"/>
                      <a:r>
                        <a:rPr lang="fr-FR" dirty="0">
                          <a:solidFill>
                            <a:schemeClr val="bg1"/>
                          </a:solidFill>
                        </a:rPr>
                        <a:t>BP 2025/ CA 2024</a:t>
                      </a:r>
                    </a:p>
                  </a:txBody>
                  <a:tcPr anchor="ctr">
                    <a:cell3D prstMaterial="dkEdge">
                      <a:bevel prst="coolSlant"/>
                      <a:lightRig rig="flood" dir="t"/>
                    </a:cell3D>
                    <a:solidFill>
                      <a:srgbClr val="7030A0"/>
                    </a:solidFill>
                  </a:tcPr>
                </a:tc>
                <a:extLst>
                  <a:ext uri="{0D108BD9-81ED-4DB2-BD59-A6C34878D82A}">
                    <a16:rowId xmlns:a16="http://schemas.microsoft.com/office/drawing/2014/main" val="10000"/>
                  </a:ext>
                </a:extLst>
              </a:tr>
              <a:tr h="612068">
                <a:tc>
                  <a:txBody>
                    <a:bodyPr/>
                    <a:lstStyle/>
                    <a:p>
                      <a:pPr algn="ctr"/>
                      <a:r>
                        <a:rPr lang="fr-FR" dirty="0">
                          <a:solidFill>
                            <a:schemeClr val="bg1"/>
                          </a:solidFill>
                        </a:rPr>
                        <a:t>403 500,00 €</a:t>
                      </a:r>
                    </a:p>
                  </a:txBody>
                  <a:tcPr anchor="ctr">
                    <a:cell3D prstMaterial="dkEdge">
                      <a:bevel prst="coolSlant"/>
                      <a:lightRig rig="flood" dir="t"/>
                    </a:cell3D>
                    <a:solidFill>
                      <a:srgbClr val="7030A0"/>
                    </a:solidFill>
                  </a:tcPr>
                </a:tc>
                <a:tc>
                  <a:txBody>
                    <a:bodyPr/>
                    <a:lstStyle/>
                    <a:p>
                      <a:pPr algn="ctr"/>
                      <a:r>
                        <a:rPr lang="fr-FR" dirty="0">
                          <a:solidFill>
                            <a:schemeClr val="bg1"/>
                          </a:solidFill>
                        </a:rPr>
                        <a:t>477 358,05 €</a:t>
                      </a:r>
                    </a:p>
                  </a:txBody>
                  <a:tcPr anchor="ctr">
                    <a:cell3D prstMaterial="dkEdge">
                      <a:bevel prst="coolSlant"/>
                      <a:lightRig rig="flood" dir="t"/>
                    </a:cell3D>
                    <a:solidFill>
                      <a:srgbClr val="7030A0"/>
                    </a:solidFill>
                  </a:tcPr>
                </a:tc>
                <a:tc>
                  <a:txBody>
                    <a:bodyPr/>
                    <a:lstStyle/>
                    <a:p>
                      <a:pPr algn="ctr"/>
                      <a:r>
                        <a:rPr lang="fr-FR" dirty="0">
                          <a:solidFill>
                            <a:schemeClr val="bg1"/>
                          </a:solidFill>
                        </a:rPr>
                        <a:t>422 050,00 €</a:t>
                      </a:r>
                    </a:p>
                  </a:txBody>
                  <a:tcPr anchor="ctr">
                    <a:cell3D prstMaterial="dkEdge">
                      <a:bevel prst="coolSlant"/>
                      <a:lightRig rig="flood" dir="t"/>
                    </a:cell3D>
                    <a:solidFill>
                      <a:srgbClr val="7030A0"/>
                    </a:solidFill>
                  </a:tcPr>
                </a:tc>
                <a:tc>
                  <a:txBody>
                    <a:bodyPr/>
                    <a:lstStyle/>
                    <a:p>
                      <a:pPr algn="ctr"/>
                      <a:r>
                        <a:rPr lang="fr-FR" dirty="0">
                          <a:solidFill>
                            <a:schemeClr val="bg1"/>
                          </a:solidFill>
                        </a:rPr>
                        <a:t>- 55 308,05 €</a:t>
                      </a:r>
                    </a:p>
                  </a:txBody>
                  <a:tcPr anchor="ctr">
                    <a:cell3D prstMaterial="dkEdge">
                      <a:bevel prst="coolSlant"/>
                      <a:lightRig rig="flood" dir="t"/>
                    </a:cell3D>
                    <a:solidFill>
                      <a:srgbClr val="7030A0"/>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4865964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79974" y="1100076"/>
            <a:ext cx="8685216" cy="648072"/>
          </a:xfrm>
        </p:spPr>
        <p:txBody>
          <a:bodyPr>
            <a:normAutofit/>
          </a:bodyPr>
          <a:lstStyle/>
          <a:p>
            <a:pPr marL="109728" indent="0">
              <a:buNone/>
            </a:pPr>
            <a:r>
              <a:rPr lang="fr-FR" sz="2400" b="1" u="sng" dirty="0">
                <a:solidFill>
                  <a:srgbClr val="2C4D88"/>
                </a:solidFill>
              </a:rPr>
              <a:t>Chapitre 77 - Produits spécifiques</a:t>
            </a:r>
          </a:p>
        </p:txBody>
      </p:sp>
      <p:sp>
        <p:nvSpPr>
          <p:cNvPr id="4" name="Espace réservé du numéro de diapositive 3"/>
          <p:cNvSpPr>
            <a:spLocks noGrp="1"/>
          </p:cNvSpPr>
          <p:nvPr>
            <p:ph type="sldNum" sz="quarter" idx="12"/>
          </p:nvPr>
        </p:nvSpPr>
        <p:spPr/>
        <p:txBody>
          <a:bodyPr/>
          <a:lstStyle/>
          <a:p>
            <a:fld id="{6AF4F97F-837C-4708-9ADF-A6F82CB4B422}" type="slidenum">
              <a:rPr lang="fr-FR" smtClean="0"/>
              <a:pPr/>
              <a:t>21</a:t>
            </a:fld>
            <a:endParaRPr lang="fr-FR" dirty="0"/>
          </a:p>
        </p:txBody>
      </p:sp>
      <p:sp>
        <p:nvSpPr>
          <p:cNvPr id="8" name="ZoneTexte 7"/>
          <p:cNvSpPr txBox="1"/>
          <p:nvPr/>
        </p:nvSpPr>
        <p:spPr>
          <a:xfrm>
            <a:off x="611560" y="3440210"/>
            <a:ext cx="8136904" cy="830997"/>
          </a:xfrm>
          <a:prstGeom prst="rect">
            <a:avLst/>
          </a:prstGeom>
          <a:noFill/>
        </p:spPr>
        <p:txBody>
          <a:bodyPr wrap="square" rtlCol="0">
            <a:spAutoFit/>
          </a:bodyPr>
          <a:lstStyle/>
          <a:p>
            <a:pPr algn="just"/>
            <a:endParaRPr lang="fr-FR" sz="1600" dirty="0">
              <a:solidFill>
                <a:srgbClr val="2C4D88"/>
              </a:solidFill>
            </a:endParaRPr>
          </a:p>
          <a:p>
            <a:pPr marL="285750" indent="-285750" algn="just">
              <a:buFont typeface="Courier New" panose="02070309020205020404" pitchFamily="49" charset="0"/>
              <a:buChar char="o"/>
            </a:pPr>
            <a:r>
              <a:rPr lang="fr-FR" sz="1600" dirty="0">
                <a:solidFill>
                  <a:srgbClr val="2C4D88"/>
                </a:solidFill>
              </a:rPr>
              <a:t>Pour 2025, nous ne pouvons pas anticiper les sinistres en conséquence nous prévoyons une petite enveloppe forfaitaire de produits exceptionnels.</a:t>
            </a:r>
            <a:endParaRPr lang="fr-FR" dirty="0"/>
          </a:p>
        </p:txBody>
      </p:sp>
      <p:sp>
        <p:nvSpPr>
          <p:cNvPr id="5" name="Titre 4">
            <a:extLst>
              <a:ext uri="{FF2B5EF4-FFF2-40B4-BE49-F238E27FC236}">
                <a16:creationId xmlns:a16="http://schemas.microsoft.com/office/drawing/2014/main" id="{8BC5FE69-FE64-4A81-829E-47EF83B1215D}"/>
              </a:ext>
            </a:extLst>
          </p:cNvPr>
          <p:cNvSpPr>
            <a:spLocks noGrp="1"/>
          </p:cNvSpPr>
          <p:nvPr>
            <p:ph type="title"/>
          </p:nvPr>
        </p:nvSpPr>
        <p:spPr/>
        <p:txBody>
          <a:bodyPr/>
          <a:lstStyle/>
          <a:p>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endParaRPr lang="fr-FR" dirty="0"/>
          </a:p>
        </p:txBody>
      </p:sp>
      <p:sp>
        <p:nvSpPr>
          <p:cNvPr id="10" name="ZoneTexte 9">
            <a:extLst>
              <a:ext uri="{FF2B5EF4-FFF2-40B4-BE49-F238E27FC236}">
                <a16:creationId xmlns:a16="http://schemas.microsoft.com/office/drawing/2014/main" id="{1DFEBC11-5850-48E3-9E3E-DDAD25ED35CF}"/>
              </a:ext>
            </a:extLst>
          </p:cNvPr>
          <p:cNvSpPr txBox="1"/>
          <p:nvPr/>
        </p:nvSpPr>
        <p:spPr>
          <a:xfrm>
            <a:off x="5580112" y="193728"/>
            <a:ext cx="3379045" cy="369332"/>
          </a:xfrm>
          <a:prstGeom prst="rect">
            <a:avLst/>
          </a:prstGeom>
          <a:solidFill>
            <a:srgbClr val="2C4D88"/>
          </a:solidFill>
          <a:ln>
            <a:solidFill>
              <a:srgbClr val="7030A0"/>
            </a:solidFill>
          </a:ln>
        </p:spPr>
        <p:txBody>
          <a:bodyPr wrap="square">
            <a:spAutoFit/>
          </a:bodyPr>
          <a:lstStyle/>
          <a:p>
            <a:r>
              <a:rPr lang="fr-FR" dirty="0">
                <a:solidFill>
                  <a:schemeClr val="bg1"/>
                </a:solidFill>
              </a:rPr>
              <a:t>Recettes de fonctionnement (8)</a:t>
            </a:r>
          </a:p>
        </p:txBody>
      </p:sp>
      <p:graphicFrame>
        <p:nvGraphicFramePr>
          <p:cNvPr id="2" name="Tableau 1">
            <a:extLst>
              <a:ext uri="{FF2B5EF4-FFF2-40B4-BE49-F238E27FC236}">
                <a16:creationId xmlns:a16="http://schemas.microsoft.com/office/drawing/2014/main" id="{546A41B7-D6AA-EF7C-D1CC-38F0B4D454D7}"/>
              </a:ext>
            </a:extLst>
          </p:cNvPr>
          <p:cNvGraphicFramePr>
            <a:graphicFrameLocks noGrp="1"/>
          </p:cNvGraphicFramePr>
          <p:nvPr>
            <p:extLst>
              <p:ext uri="{D42A27DB-BD31-4B8C-83A1-F6EECF244321}">
                <p14:modId xmlns:p14="http://schemas.microsoft.com/office/powerpoint/2010/main" val="2678568196"/>
              </p:ext>
            </p:extLst>
          </p:nvPr>
        </p:nvGraphicFramePr>
        <p:xfrm>
          <a:off x="581944" y="1717519"/>
          <a:ext cx="8166520" cy="1224136"/>
        </p:xfrm>
        <a:graphic>
          <a:graphicData uri="http://schemas.openxmlformats.org/drawingml/2006/table">
            <a:tbl>
              <a:tblPr firstRow="1" bandRow="1">
                <a:tableStyleId>{5C22544A-7EE6-4342-B048-85BDC9FD1C3A}</a:tableStyleId>
              </a:tblPr>
              <a:tblGrid>
                <a:gridCol w="2041630">
                  <a:extLst>
                    <a:ext uri="{9D8B030D-6E8A-4147-A177-3AD203B41FA5}">
                      <a16:colId xmlns:a16="http://schemas.microsoft.com/office/drawing/2014/main" val="2356897147"/>
                    </a:ext>
                  </a:extLst>
                </a:gridCol>
                <a:gridCol w="2041630">
                  <a:extLst>
                    <a:ext uri="{9D8B030D-6E8A-4147-A177-3AD203B41FA5}">
                      <a16:colId xmlns:a16="http://schemas.microsoft.com/office/drawing/2014/main" val="20000"/>
                    </a:ext>
                  </a:extLst>
                </a:gridCol>
                <a:gridCol w="2041630">
                  <a:extLst>
                    <a:ext uri="{9D8B030D-6E8A-4147-A177-3AD203B41FA5}">
                      <a16:colId xmlns:a16="http://schemas.microsoft.com/office/drawing/2014/main" val="20001"/>
                    </a:ext>
                  </a:extLst>
                </a:gridCol>
                <a:gridCol w="2041630">
                  <a:extLst>
                    <a:ext uri="{9D8B030D-6E8A-4147-A177-3AD203B41FA5}">
                      <a16:colId xmlns:a16="http://schemas.microsoft.com/office/drawing/2014/main" val="20002"/>
                    </a:ext>
                  </a:extLst>
                </a:gridCol>
              </a:tblGrid>
              <a:tr h="612068">
                <a:tc>
                  <a:txBody>
                    <a:bodyPr/>
                    <a:lstStyle/>
                    <a:p>
                      <a:pPr algn="ctr"/>
                      <a:r>
                        <a:rPr lang="fr-FR" dirty="0">
                          <a:solidFill>
                            <a:schemeClr val="bg1"/>
                          </a:solidFill>
                        </a:rPr>
                        <a:t>BP 2024</a:t>
                      </a:r>
                    </a:p>
                  </a:txBody>
                  <a:tcPr anchor="ctr">
                    <a:cell3D prstMaterial="dkEdge">
                      <a:bevel/>
                      <a:lightRig rig="flood" dir="t"/>
                    </a:cell3D>
                    <a:solidFill>
                      <a:srgbClr val="7030A0"/>
                    </a:solidFill>
                  </a:tcPr>
                </a:tc>
                <a:tc>
                  <a:txBody>
                    <a:bodyPr/>
                    <a:lstStyle/>
                    <a:p>
                      <a:pPr algn="ctr"/>
                      <a:r>
                        <a:rPr lang="fr-FR" dirty="0">
                          <a:solidFill>
                            <a:schemeClr val="bg1"/>
                          </a:solidFill>
                        </a:rPr>
                        <a:t>CA</a:t>
                      </a:r>
                      <a:r>
                        <a:rPr lang="fr-FR" baseline="0" dirty="0">
                          <a:solidFill>
                            <a:schemeClr val="bg1"/>
                          </a:solidFill>
                        </a:rPr>
                        <a:t> 2024</a:t>
                      </a:r>
                      <a:endParaRPr lang="fr-FR" dirty="0">
                        <a:solidFill>
                          <a:schemeClr val="bg1"/>
                        </a:solidFill>
                      </a:endParaRPr>
                    </a:p>
                  </a:txBody>
                  <a:tcPr anchor="ctr">
                    <a:cell3D prstMaterial="dkEdge">
                      <a:bevel/>
                      <a:lightRig rig="flood" dir="t"/>
                    </a:cell3D>
                    <a:solidFill>
                      <a:srgbClr val="7030A0"/>
                    </a:solidFill>
                  </a:tcPr>
                </a:tc>
                <a:tc>
                  <a:txBody>
                    <a:bodyPr/>
                    <a:lstStyle/>
                    <a:p>
                      <a:pPr algn="ctr"/>
                      <a:r>
                        <a:rPr lang="fr-FR" dirty="0">
                          <a:solidFill>
                            <a:schemeClr val="bg1"/>
                          </a:solidFill>
                        </a:rPr>
                        <a:t>Budget Primitif 2025</a:t>
                      </a:r>
                    </a:p>
                  </a:txBody>
                  <a:tcPr anchor="ctr">
                    <a:cell3D prstMaterial="dkEdge">
                      <a:bevel/>
                      <a:lightRig rig="flood" dir="t"/>
                    </a:cell3D>
                    <a:solidFill>
                      <a:srgbClr val="7030A0"/>
                    </a:solidFill>
                  </a:tcPr>
                </a:tc>
                <a:tc>
                  <a:txBody>
                    <a:bodyPr/>
                    <a:lstStyle/>
                    <a:p>
                      <a:pPr algn="ctr"/>
                      <a:r>
                        <a:rPr lang="fr-FR" dirty="0">
                          <a:solidFill>
                            <a:schemeClr val="bg1"/>
                          </a:solidFill>
                        </a:rPr>
                        <a:t>Écart </a:t>
                      </a:r>
                    </a:p>
                    <a:p>
                      <a:pPr algn="ctr"/>
                      <a:r>
                        <a:rPr lang="fr-FR" dirty="0">
                          <a:solidFill>
                            <a:schemeClr val="bg1"/>
                          </a:solidFill>
                        </a:rPr>
                        <a:t>BP 2025/ CA 2024</a:t>
                      </a:r>
                    </a:p>
                  </a:txBody>
                  <a:tcPr anchor="ctr">
                    <a:cell3D prstMaterial="dkEdge">
                      <a:bevel/>
                      <a:lightRig rig="flood" dir="t"/>
                    </a:cell3D>
                    <a:solidFill>
                      <a:srgbClr val="7030A0"/>
                    </a:solidFill>
                  </a:tcPr>
                </a:tc>
                <a:extLst>
                  <a:ext uri="{0D108BD9-81ED-4DB2-BD59-A6C34878D82A}">
                    <a16:rowId xmlns:a16="http://schemas.microsoft.com/office/drawing/2014/main" val="10000"/>
                  </a:ext>
                </a:extLst>
              </a:tr>
              <a:tr h="612068">
                <a:tc>
                  <a:txBody>
                    <a:bodyPr/>
                    <a:lstStyle/>
                    <a:p>
                      <a:pPr algn="ctr"/>
                      <a:r>
                        <a:rPr lang="fr-FR" dirty="0">
                          <a:solidFill>
                            <a:schemeClr val="bg1"/>
                          </a:solidFill>
                        </a:rPr>
                        <a:t>-</a:t>
                      </a:r>
                    </a:p>
                  </a:txBody>
                  <a:tcPr anchor="ctr">
                    <a:cell3D prstMaterial="dkEdge">
                      <a:bevel/>
                      <a:lightRig rig="flood" dir="t"/>
                    </a:cell3D>
                    <a:solidFill>
                      <a:srgbClr val="7030A0"/>
                    </a:solidFill>
                  </a:tcPr>
                </a:tc>
                <a:tc>
                  <a:txBody>
                    <a:bodyPr/>
                    <a:lstStyle/>
                    <a:p>
                      <a:pPr algn="ctr"/>
                      <a:r>
                        <a:rPr lang="fr-FR" dirty="0">
                          <a:solidFill>
                            <a:schemeClr val="bg1"/>
                          </a:solidFill>
                        </a:rPr>
                        <a:t>1 459,00 €</a:t>
                      </a:r>
                    </a:p>
                  </a:txBody>
                  <a:tcPr anchor="ctr">
                    <a:cell3D prstMaterial="dkEdge">
                      <a:bevel/>
                      <a:lightRig rig="flood" dir="t"/>
                    </a:cell3D>
                    <a:solidFill>
                      <a:srgbClr val="7030A0"/>
                    </a:solidFill>
                  </a:tcPr>
                </a:tc>
                <a:tc>
                  <a:txBody>
                    <a:bodyPr/>
                    <a:lstStyle/>
                    <a:p>
                      <a:pPr algn="ctr"/>
                      <a:r>
                        <a:rPr lang="fr-FR" dirty="0">
                          <a:solidFill>
                            <a:schemeClr val="bg1"/>
                          </a:solidFill>
                        </a:rPr>
                        <a:t>1 000,00 €</a:t>
                      </a:r>
                    </a:p>
                  </a:txBody>
                  <a:tcPr anchor="ctr">
                    <a:cell3D prstMaterial="dkEdge">
                      <a:bevel/>
                      <a:lightRig rig="flood" dir="t"/>
                    </a:cell3D>
                    <a:solidFill>
                      <a:srgbClr val="7030A0"/>
                    </a:solidFill>
                  </a:tcPr>
                </a:tc>
                <a:tc>
                  <a:txBody>
                    <a:bodyPr/>
                    <a:lstStyle/>
                    <a:p>
                      <a:pPr algn="ctr"/>
                      <a:r>
                        <a:rPr lang="fr-FR" dirty="0">
                          <a:solidFill>
                            <a:schemeClr val="bg1"/>
                          </a:solidFill>
                        </a:rPr>
                        <a:t>- 459,00 €</a:t>
                      </a:r>
                    </a:p>
                  </a:txBody>
                  <a:tcPr anchor="ctr">
                    <a:cell3D prstMaterial="dkEdge">
                      <a:bevel/>
                      <a:lightRig rig="flood" dir="t"/>
                    </a:cell3D>
                    <a:solidFill>
                      <a:srgbClr val="7030A0"/>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5254041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81944" y="993228"/>
            <a:ext cx="8685216" cy="648072"/>
          </a:xfrm>
        </p:spPr>
        <p:txBody>
          <a:bodyPr>
            <a:normAutofit/>
          </a:bodyPr>
          <a:lstStyle/>
          <a:p>
            <a:pPr marL="109728" indent="0">
              <a:buNone/>
            </a:pPr>
            <a:r>
              <a:rPr lang="fr-FR" sz="2400" b="1" u="sng" dirty="0">
                <a:solidFill>
                  <a:srgbClr val="2C4D88"/>
                </a:solidFill>
              </a:rPr>
              <a:t>Chapitre 042 – Recettes d’ordre entre sections</a:t>
            </a:r>
          </a:p>
        </p:txBody>
      </p:sp>
      <p:sp>
        <p:nvSpPr>
          <p:cNvPr id="4" name="Espace réservé du numéro de diapositive 3"/>
          <p:cNvSpPr>
            <a:spLocks noGrp="1"/>
          </p:cNvSpPr>
          <p:nvPr>
            <p:ph type="sldNum" sz="quarter" idx="12"/>
          </p:nvPr>
        </p:nvSpPr>
        <p:spPr/>
        <p:txBody>
          <a:bodyPr/>
          <a:lstStyle/>
          <a:p>
            <a:fld id="{6AF4F97F-837C-4708-9ADF-A6F82CB4B422}" type="slidenum">
              <a:rPr lang="fr-FR" smtClean="0"/>
              <a:pPr/>
              <a:t>22</a:t>
            </a:fld>
            <a:endParaRPr lang="fr-FR" dirty="0"/>
          </a:p>
        </p:txBody>
      </p:sp>
      <p:sp>
        <p:nvSpPr>
          <p:cNvPr id="8" name="ZoneTexte 7"/>
          <p:cNvSpPr txBox="1"/>
          <p:nvPr/>
        </p:nvSpPr>
        <p:spPr>
          <a:xfrm>
            <a:off x="581944" y="3284984"/>
            <a:ext cx="7992888" cy="984885"/>
          </a:xfrm>
          <a:prstGeom prst="rect">
            <a:avLst/>
          </a:prstGeom>
          <a:noFill/>
        </p:spPr>
        <p:txBody>
          <a:bodyPr wrap="square" rtlCol="0">
            <a:spAutoFit/>
          </a:bodyPr>
          <a:lstStyle/>
          <a:p>
            <a:pPr marL="285750" indent="-285750" algn="just">
              <a:spcAft>
                <a:spcPts val="600"/>
              </a:spcAft>
              <a:buFont typeface="Courier New" panose="02070309020205020404" pitchFamily="49" charset="0"/>
              <a:buChar char="o"/>
            </a:pPr>
            <a:r>
              <a:rPr lang="fr-FR" sz="1600" dirty="0">
                <a:solidFill>
                  <a:srgbClr val="2C4D88"/>
                </a:solidFill>
              </a:rPr>
              <a:t>Ce chapitre porte essentiellement sur les reprises de subventions d’équipement.</a:t>
            </a:r>
          </a:p>
          <a:p>
            <a:pPr algn="just">
              <a:spcAft>
                <a:spcPts val="600"/>
              </a:spcAft>
            </a:pPr>
            <a:endParaRPr lang="fr-FR" sz="1600" dirty="0">
              <a:solidFill>
                <a:srgbClr val="2C4D88"/>
              </a:solidFill>
            </a:endParaRPr>
          </a:p>
          <a:p>
            <a:pPr marL="285750" indent="-285750" algn="just">
              <a:spcAft>
                <a:spcPts val="600"/>
              </a:spcAft>
              <a:buFont typeface="Courier New" panose="02070309020205020404" pitchFamily="49" charset="0"/>
              <a:buChar char="o"/>
            </a:pPr>
            <a:endParaRPr lang="fr-FR" sz="1600" dirty="0">
              <a:solidFill>
                <a:srgbClr val="2C4D88"/>
              </a:solidFill>
            </a:endParaRPr>
          </a:p>
        </p:txBody>
      </p:sp>
      <p:sp>
        <p:nvSpPr>
          <p:cNvPr id="5" name="Titre 4">
            <a:extLst>
              <a:ext uri="{FF2B5EF4-FFF2-40B4-BE49-F238E27FC236}">
                <a16:creationId xmlns:a16="http://schemas.microsoft.com/office/drawing/2014/main" id="{91B9F7E0-EA82-47EE-9BE1-FCB2BA3B188E}"/>
              </a:ext>
            </a:extLst>
          </p:cNvPr>
          <p:cNvSpPr>
            <a:spLocks noGrp="1"/>
          </p:cNvSpPr>
          <p:nvPr>
            <p:ph type="title"/>
          </p:nvPr>
        </p:nvSpPr>
        <p:spPr/>
        <p:txBody>
          <a:bodyPr/>
          <a:lstStyle/>
          <a:p>
            <a:br>
              <a:rPr lang="fr-FR" dirty="0"/>
            </a:br>
            <a:br>
              <a:rPr lang="fr-FR" dirty="0"/>
            </a:br>
            <a:br>
              <a:rPr lang="fr-FR" dirty="0"/>
            </a:br>
            <a:br>
              <a:rPr lang="fr-FR" dirty="0"/>
            </a:br>
            <a:br>
              <a:rPr lang="fr-FR" dirty="0"/>
            </a:br>
            <a:br>
              <a:rPr lang="fr-FR" dirty="0"/>
            </a:br>
            <a:br>
              <a:rPr lang="fr-FR" dirty="0"/>
            </a:br>
            <a:br>
              <a:rPr lang="fr-FR" dirty="0"/>
            </a:br>
            <a:br>
              <a:rPr lang="fr-FR" dirty="0"/>
            </a:br>
            <a:endParaRPr lang="fr-FR" dirty="0"/>
          </a:p>
        </p:txBody>
      </p:sp>
      <p:sp>
        <p:nvSpPr>
          <p:cNvPr id="10" name="ZoneTexte 9">
            <a:extLst>
              <a:ext uri="{FF2B5EF4-FFF2-40B4-BE49-F238E27FC236}">
                <a16:creationId xmlns:a16="http://schemas.microsoft.com/office/drawing/2014/main" id="{341D4EEA-40DC-43DF-A780-A5D29FD274F5}"/>
              </a:ext>
            </a:extLst>
          </p:cNvPr>
          <p:cNvSpPr txBox="1"/>
          <p:nvPr/>
        </p:nvSpPr>
        <p:spPr>
          <a:xfrm>
            <a:off x="5580112" y="193728"/>
            <a:ext cx="3379045" cy="369332"/>
          </a:xfrm>
          <a:prstGeom prst="rect">
            <a:avLst/>
          </a:prstGeom>
          <a:solidFill>
            <a:srgbClr val="2C4D88"/>
          </a:solidFill>
          <a:ln>
            <a:solidFill>
              <a:srgbClr val="7030A0"/>
            </a:solidFill>
          </a:ln>
        </p:spPr>
        <p:txBody>
          <a:bodyPr wrap="square">
            <a:spAutoFit/>
          </a:bodyPr>
          <a:lstStyle/>
          <a:p>
            <a:r>
              <a:rPr lang="fr-FR" dirty="0">
                <a:solidFill>
                  <a:schemeClr val="bg1"/>
                </a:solidFill>
              </a:rPr>
              <a:t>Recettes de fonctionnement (9)</a:t>
            </a:r>
          </a:p>
        </p:txBody>
      </p:sp>
      <p:graphicFrame>
        <p:nvGraphicFramePr>
          <p:cNvPr id="2" name="Tableau 1">
            <a:extLst>
              <a:ext uri="{FF2B5EF4-FFF2-40B4-BE49-F238E27FC236}">
                <a16:creationId xmlns:a16="http://schemas.microsoft.com/office/drawing/2014/main" id="{ADF7E89A-DDF1-5507-C0EB-B3852F971A98}"/>
              </a:ext>
            </a:extLst>
          </p:cNvPr>
          <p:cNvGraphicFramePr>
            <a:graphicFrameLocks noGrp="1"/>
          </p:cNvGraphicFramePr>
          <p:nvPr>
            <p:extLst>
              <p:ext uri="{D42A27DB-BD31-4B8C-83A1-F6EECF244321}">
                <p14:modId xmlns:p14="http://schemas.microsoft.com/office/powerpoint/2010/main" val="3220714563"/>
              </p:ext>
            </p:extLst>
          </p:nvPr>
        </p:nvGraphicFramePr>
        <p:xfrm>
          <a:off x="581944" y="1594676"/>
          <a:ext cx="7992888" cy="1224136"/>
        </p:xfrm>
        <a:graphic>
          <a:graphicData uri="http://schemas.openxmlformats.org/drawingml/2006/table">
            <a:tbl>
              <a:tblPr firstRow="1" bandRow="1">
                <a:tableStyleId>{5C22544A-7EE6-4342-B048-85BDC9FD1C3A}</a:tableStyleId>
              </a:tblPr>
              <a:tblGrid>
                <a:gridCol w="1998222">
                  <a:extLst>
                    <a:ext uri="{9D8B030D-6E8A-4147-A177-3AD203B41FA5}">
                      <a16:colId xmlns:a16="http://schemas.microsoft.com/office/drawing/2014/main" val="2356897147"/>
                    </a:ext>
                  </a:extLst>
                </a:gridCol>
                <a:gridCol w="1998222">
                  <a:extLst>
                    <a:ext uri="{9D8B030D-6E8A-4147-A177-3AD203B41FA5}">
                      <a16:colId xmlns:a16="http://schemas.microsoft.com/office/drawing/2014/main" val="20000"/>
                    </a:ext>
                  </a:extLst>
                </a:gridCol>
                <a:gridCol w="1998222">
                  <a:extLst>
                    <a:ext uri="{9D8B030D-6E8A-4147-A177-3AD203B41FA5}">
                      <a16:colId xmlns:a16="http://schemas.microsoft.com/office/drawing/2014/main" val="20001"/>
                    </a:ext>
                  </a:extLst>
                </a:gridCol>
                <a:gridCol w="1998222">
                  <a:extLst>
                    <a:ext uri="{9D8B030D-6E8A-4147-A177-3AD203B41FA5}">
                      <a16:colId xmlns:a16="http://schemas.microsoft.com/office/drawing/2014/main" val="20002"/>
                    </a:ext>
                  </a:extLst>
                </a:gridCol>
              </a:tblGrid>
              <a:tr h="612068">
                <a:tc>
                  <a:txBody>
                    <a:bodyPr/>
                    <a:lstStyle/>
                    <a:p>
                      <a:pPr algn="ctr"/>
                      <a:r>
                        <a:rPr lang="fr-FR" dirty="0">
                          <a:solidFill>
                            <a:schemeClr val="bg1"/>
                          </a:solidFill>
                        </a:rPr>
                        <a:t>BP 2024</a:t>
                      </a:r>
                    </a:p>
                  </a:txBody>
                  <a:tcPr anchor="ctr">
                    <a:cell3D prstMaterial="dkEdge">
                      <a:bevel/>
                      <a:lightRig rig="flood" dir="t"/>
                    </a:cell3D>
                    <a:solidFill>
                      <a:srgbClr val="7030A0"/>
                    </a:solidFill>
                  </a:tcPr>
                </a:tc>
                <a:tc>
                  <a:txBody>
                    <a:bodyPr/>
                    <a:lstStyle/>
                    <a:p>
                      <a:pPr algn="ctr"/>
                      <a:r>
                        <a:rPr lang="fr-FR" dirty="0">
                          <a:solidFill>
                            <a:schemeClr val="bg1"/>
                          </a:solidFill>
                        </a:rPr>
                        <a:t>CA</a:t>
                      </a:r>
                      <a:r>
                        <a:rPr lang="fr-FR" baseline="0" dirty="0">
                          <a:solidFill>
                            <a:schemeClr val="bg1"/>
                          </a:solidFill>
                        </a:rPr>
                        <a:t> 2024</a:t>
                      </a:r>
                      <a:endParaRPr lang="fr-FR" dirty="0">
                        <a:solidFill>
                          <a:schemeClr val="bg1"/>
                        </a:solidFill>
                      </a:endParaRPr>
                    </a:p>
                  </a:txBody>
                  <a:tcPr anchor="ctr">
                    <a:cell3D prstMaterial="dkEdge">
                      <a:bevel/>
                      <a:lightRig rig="flood" dir="t"/>
                    </a:cell3D>
                    <a:solidFill>
                      <a:srgbClr val="7030A0"/>
                    </a:solidFill>
                  </a:tcPr>
                </a:tc>
                <a:tc>
                  <a:txBody>
                    <a:bodyPr/>
                    <a:lstStyle/>
                    <a:p>
                      <a:pPr algn="ctr"/>
                      <a:r>
                        <a:rPr lang="fr-FR" dirty="0">
                          <a:solidFill>
                            <a:schemeClr val="bg1"/>
                          </a:solidFill>
                        </a:rPr>
                        <a:t>Budget Primitif 2025</a:t>
                      </a:r>
                    </a:p>
                  </a:txBody>
                  <a:tcPr anchor="ctr">
                    <a:cell3D prstMaterial="dkEdge">
                      <a:bevel/>
                      <a:lightRig rig="flood" dir="t"/>
                    </a:cell3D>
                    <a:solidFill>
                      <a:srgbClr val="7030A0"/>
                    </a:solidFill>
                  </a:tcPr>
                </a:tc>
                <a:tc>
                  <a:txBody>
                    <a:bodyPr/>
                    <a:lstStyle/>
                    <a:p>
                      <a:pPr algn="ctr"/>
                      <a:r>
                        <a:rPr lang="fr-FR" dirty="0">
                          <a:solidFill>
                            <a:schemeClr val="bg1"/>
                          </a:solidFill>
                        </a:rPr>
                        <a:t>Écart </a:t>
                      </a:r>
                    </a:p>
                    <a:p>
                      <a:pPr algn="ctr"/>
                      <a:r>
                        <a:rPr lang="fr-FR" dirty="0">
                          <a:solidFill>
                            <a:schemeClr val="bg1"/>
                          </a:solidFill>
                        </a:rPr>
                        <a:t>BP 2025/ CA 2024</a:t>
                      </a:r>
                    </a:p>
                  </a:txBody>
                  <a:tcPr anchor="ctr">
                    <a:cell3D prstMaterial="dkEdge">
                      <a:bevel/>
                      <a:lightRig rig="flood" dir="t"/>
                    </a:cell3D>
                    <a:solidFill>
                      <a:srgbClr val="7030A0"/>
                    </a:solidFill>
                  </a:tcPr>
                </a:tc>
                <a:extLst>
                  <a:ext uri="{0D108BD9-81ED-4DB2-BD59-A6C34878D82A}">
                    <a16:rowId xmlns:a16="http://schemas.microsoft.com/office/drawing/2014/main" val="10000"/>
                  </a:ext>
                </a:extLst>
              </a:tr>
              <a:tr h="612068">
                <a:tc>
                  <a:txBody>
                    <a:bodyPr/>
                    <a:lstStyle/>
                    <a:p>
                      <a:pPr algn="ctr"/>
                      <a:r>
                        <a:rPr lang="fr-FR" dirty="0">
                          <a:solidFill>
                            <a:schemeClr val="bg1"/>
                          </a:solidFill>
                        </a:rPr>
                        <a:t>7 000,00 €</a:t>
                      </a:r>
                    </a:p>
                  </a:txBody>
                  <a:tcPr anchor="ctr">
                    <a:cell3D prstMaterial="dkEdge">
                      <a:bevel/>
                      <a:lightRig rig="flood" dir="t"/>
                    </a:cell3D>
                    <a:solidFill>
                      <a:srgbClr val="7030A0"/>
                    </a:solidFill>
                  </a:tcPr>
                </a:tc>
                <a:tc>
                  <a:txBody>
                    <a:bodyPr/>
                    <a:lstStyle/>
                    <a:p>
                      <a:pPr algn="ctr"/>
                      <a:r>
                        <a:rPr lang="fr-FR" dirty="0">
                          <a:solidFill>
                            <a:schemeClr val="bg1"/>
                          </a:solidFill>
                        </a:rPr>
                        <a:t>9 028,34 €</a:t>
                      </a:r>
                    </a:p>
                  </a:txBody>
                  <a:tcPr anchor="ctr">
                    <a:cell3D prstMaterial="dkEdge">
                      <a:bevel/>
                      <a:lightRig rig="flood" dir="t"/>
                    </a:cell3D>
                    <a:solidFill>
                      <a:srgbClr val="7030A0"/>
                    </a:solidFill>
                  </a:tcPr>
                </a:tc>
                <a:tc>
                  <a:txBody>
                    <a:bodyPr/>
                    <a:lstStyle/>
                    <a:p>
                      <a:pPr algn="ctr"/>
                      <a:r>
                        <a:rPr lang="fr-FR" dirty="0">
                          <a:solidFill>
                            <a:schemeClr val="bg1"/>
                          </a:solidFill>
                        </a:rPr>
                        <a:t>6 000,00 €</a:t>
                      </a:r>
                    </a:p>
                  </a:txBody>
                  <a:tcPr anchor="ctr">
                    <a:cell3D prstMaterial="dkEdge">
                      <a:bevel/>
                      <a:lightRig rig="flood" dir="t"/>
                    </a:cell3D>
                    <a:solidFill>
                      <a:srgbClr val="7030A0"/>
                    </a:solidFill>
                  </a:tcPr>
                </a:tc>
                <a:tc>
                  <a:txBody>
                    <a:bodyPr/>
                    <a:lstStyle/>
                    <a:p>
                      <a:pPr algn="ctr"/>
                      <a:r>
                        <a:rPr lang="fr-FR" dirty="0">
                          <a:solidFill>
                            <a:schemeClr val="bg1"/>
                          </a:solidFill>
                        </a:rPr>
                        <a:t>- 3 028,34 €</a:t>
                      </a:r>
                    </a:p>
                  </a:txBody>
                  <a:tcPr anchor="ctr">
                    <a:cell3D prstMaterial="dkEdge">
                      <a:bevel/>
                      <a:lightRig rig="flood" dir="t"/>
                    </a:cell3D>
                    <a:solidFill>
                      <a:srgbClr val="7030A0"/>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0996144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6AF4F97F-837C-4708-9ADF-A6F82CB4B422}" type="slidenum">
              <a:rPr lang="fr-FR" smtClean="0"/>
              <a:pPr/>
              <a:t>23</a:t>
            </a:fld>
            <a:endParaRPr lang="fr-FR" dirty="0"/>
          </a:p>
        </p:txBody>
      </p:sp>
      <p:sp>
        <p:nvSpPr>
          <p:cNvPr id="13" name="Espace réservé du contenu 12">
            <a:extLst>
              <a:ext uri="{FF2B5EF4-FFF2-40B4-BE49-F238E27FC236}">
                <a16:creationId xmlns:a16="http://schemas.microsoft.com/office/drawing/2014/main" id="{E522DEBC-52D6-466B-A7CB-08835EE951A6}"/>
              </a:ext>
            </a:extLst>
          </p:cNvPr>
          <p:cNvSpPr>
            <a:spLocks noGrp="1"/>
          </p:cNvSpPr>
          <p:nvPr>
            <p:ph idx="1"/>
          </p:nvPr>
        </p:nvSpPr>
        <p:spPr/>
        <p:txBody>
          <a:bodyPr/>
          <a:lstStyle/>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p:txBody>
      </p:sp>
      <p:sp>
        <p:nvSpPr>
          <p:cNvPr id="14" name="ZoneTexte 13">
            <a:extLst>
              <a:ext uri="{FF2B5EF4-FFF2-40B4-BE49-F238E27FC236}">
                <a16:creationId xmlns:a16="http://schemas.microsoft.com/office/drawing/2014/main" id="{71218907-93AF-40AE-B8FB-6D79A43B364F}"/>
              </a:ext>
            </a:extLst>
          </p:cNvPr>
          <p:cNvSpPr txBox="1"/>
          <p:nvPr/>
        </p:nvSpPr>
        <p:spPr>
          <a:xfrm>
            <a:off x="539552" y="2348880"/>
            <a:ext cx="8229600" cy="615553"/>
          </a:xfrm>
          <a:prstGeom prst="rect">
            <a:avLst/>
          </a:prstGeom>
          <a:solidFill>
            <a:srgbClr val="2C4D88"/>
          </a:solidFill>
          <a:ln>
            <a:noFill/>
          </a:ln>
        </p:spPr>
        <p:txBody>
          <a:bodyPr wrap="square">
            <a:spAutoFit/>
          </a:bodyPr>
          <a:lstStyle/>
          <a:p>
            <a:pPr algn="ctr"/>
            <a:r>
              <a:rPr lang="fr-FR" sz="3400" dirty="0">
                <a:solidFill>
                  <a:schemeClr val="bg1"/>
                </a:solidFill>
              </a:rPr>
              <a:t>SYNTHESE SECTION DE FONCTIONNEMENT</a:t>
            </a:r>
          </a:p>
        </p:txBody>
      </p:sp>
      <p:sp>
        <p:nvSpPr>
          <p:cNvPr id="16" name="Titre 15">
            <a:extLst>
              <a:ext uri="{FF2B5EF4-FFF2-40B4-BE49-F238E27FC236}">
                <a16:creationId xmlns:a16="http://schemas.microsoft.com/office/drawing/2014/main" id="{544903D3-9AF7-413D-A13F-3D7860A8F43D}"/>
              </a:ext>
            </a:extLst>
          </p:cNvPr>
          <p:cNvSpPr>
            <a:spLocks noGrp="1"/>
          </p:cNvSpPr>
          <p:nvPr>
            <p:ph type="title"/>
          </p:nvPr>
        </p:nvSpPr>
        <p:spPr/>
        <p:txBody>
          <a:bodyPr/>
          <a:lstStyle/>
          <a:p>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endParaRPr lang="fr-FR" dirty="0"/>
          </a:p>
        </p:txBody>
      </p:sp>
    </p:spTree>
    <p:extLst>
      <p:ext uri="{BB962C8B-B14F-4D97-AF65-F5344CB8AC3E}">
        <p14:creationId xmlns:p14="http://schemas.microsoft.com/office/powerpoint/2010/main" val="14370235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6AF4F97F-837C-4708-9ADF-A6F82CB4B422}" type="slidenum">
              <a:rPr lang="fr-FR">
                <a:solidFill>
                  <a:prstClr val="black"/>
                </a:solidFill>
                <a:latin typeface="Lucida Sans Unicode"/>
              </a:rPr>
              <a:pPr/>
              <a:t>24</a:t>
            </a:fld>
            <a:endParaRPr lang="fr-FR" dirty="0">
              <a:solidFill>
                <a:prstClr val="black"/>
              </a:solidFill>
              <a:latin typeface="Lucida Sans Unicode"/>
            </a:endParaRPr>
          </a:p>
        </p:txBody>
      </p:sp>
      <p:graphicFrame>
        <p:nvGraphicFramePr>
          <p:cNvPr id="5" name="Tableau 4">
            <a:extLst>
              <a:ext uri="{FF2B5EF4-FFF2-40B4-BE49-F238E27FC236}">
                <a16:creationId xmlns:a16="http://schemas.microsoft.com/office/drawing/2014/main" id="{0FE021A7-5616-4B59-96D0-5DBDEE550246}"/>
              </a:ext>
            </a:extLst>
          </p:cNvPr>
          <p:cNvGraphicFramePr>
            <a:graphicFrameLocks noGrp="1"/>
          </p:cNvGraphicFramePr>
          <p:nvPr>
            <p:extLst>
              <p:ext uri="{D42A27DB-BD31-4B8C-83A1-F6EECF244321}">
                <p14:modId xmlns:p14="http://schemas.microsoft.com/office/powerpoint/2010/main" val="3599979016"/>
              </p:ext>
            </p:extLst>
          </p:nvPr>
        </p:nvGraphicFramePr>
        <p:xfrm>
          <a:off x="611560" y="764704"/>
          <a:ext cx="8208911" cy="3960438"/>
        </p:xfrm>
        <a:graphic>
          <a:graphicData uri="http://schemas.openxmlformats.org/drawingml/2006/table">
            <a:tbl>
              <a:tblPr>
                <a:tableStyleId>{5C22544A-7EE6-4342-B048-85BDC9FD1C3A}</a:tableStyleId>
              </a:tblPr>
              <a:tblGrid>
                <a:gridCol w="4160681">
                  <a:extLst>
                    <a:ext uri="{9D8B030D-6E8A-4147-A177-3AD203B41FA5}">
                      <a16:colId xmlns:a16="http://schemas.microsoft.com/office/drawing/2014/main" val="3825317287"/>
                    </a:ext>
                  </a:extLst>
                </a:gridCol>
                <a:gridCol w="2024115">
                  <a:extLst>
                    <a:ext uri="{9D8B030D-6E8A-4147-A177-3AD203B41FA5}">
                      <a16:colId xmlns:a16="http://schemas.microsoft.com/office/drawing/2014/main" val="1222562741"/>
                    </a:ext>
                  </a:extLst>
                </a:gridCol>
                <a:gridCol w="2024115">
                  <a:extLst>
                    <a:ext uri="{9D8B030D-6E8A-4147-A177-3AD203B41FA5}">
                      <a16:colId xmlns:a16="http://schemas.microsoft.com/office/drawing/2014/main" val="1665151046"/>
                    </a:ext>
                  </a:extLst>
                </a:gridCol>
              </a:tblGrid>
              <a:tr h="513799">
                <a:tc>
                  <a:txBody>
                    <a:bodyPr/>
                    <a:lstStyle/>
                    <a:p>
                      <a:pPr marL="0" algn="ctr" defTabSz="685800" rtl="0" eaLnBrk="1" fontAlgn="ctr" latinLnBrk="0" hangingPunct="1"/>
                      <a:r>
                        <a:rPr lang="fr-FR" sz="1500" b="1" kern="1200" dirty="0">
                          <a:solidFill>
                            <a:schemeClr val="bg1"/>
                          </a:solidFill>
                          <a:latin typeface="+mn-lt"/>
                          <a:ea typeface="+mn-ea"/>
                          <a:cs typeface="+mn-cs"/>
                        </a:rPr>
                        <a:t>CHAPITRES</a:t>
                      </a:r>
                    </a:p>
                  </a:txBody>
                  <a:tcPr marL="108000" marR="1800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coolSlant"/>
                      <a:lightRig rig="flood" dir="t"/>
                    </a:cell3D>
                    <a:solidFill>
                      <a:srgbClr val="7030A0"/>
                    </a:solidFill>
                  </a:tcPr>
                </a:tc>
                <a:tc>
                  <a:txBody>
                    <a:bodyPr/>
                    <a:lstStyle/>
                    <a:p>
                      <a:pPr marL="0" algn="ctr" defTabSz="685800" rtl="0" eaLnBrk="1" fontAlgn="ctr" latinLnBrk="0" hangingPunct="1"/>
                      <a:r>
                        <a:rPr lang="fr-FR" sz="1500" b="1" kern="1200" dirty="0">
                          <a:solidFill>
                            <a:schemeClr val="bg1"/>
                          </a:solidFill>
                          <a:latin typeface="+mn-lt"/>
                          <a:ea typeface="+mn-ea"/>
                          <a:cs typeface="+mn-cs"/>
                        </a:rPr>
                        <a:t>  PROPOSITION DE BUDGET 2025 </a:t>
                      </a:r>
                    </a:p>
                  </a:txBody>
                  <a:tcPr marL="72000" marR="1800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coolSlant"/>
                      <a:lightRig rig="flood" dir="t"/>
                    </a:cell3D>
                    <a:solidFill>
                      <a:srgbClr val="7030A0"/>
                    </a:solidFill>
                  </a:tcPr>
                </a:tc>
                <a:tc>
                  <a:txBody>
                    <a:bodyPr/>
                    <a:lstStyle/>
                    <a:p>
                      <a:pPr marL="0" algn="ctr" defTabSz="685800" rtl="0" eaLnBrk="1" fontAlgn="ctr" latinLnBrk="0" hangingPunct="1"/>
                      <a:r>
                        <a:rPr lang="fr-FR" sz="1500" b="1" kern="1200" dirty="0">
                          <a:solidFill>
                            <a:schemeClr val="bg1"/>
                          </a:solidFill>
                          <a:latin typeface="+mn-lt"/>
                          <a:ea typeface="+mn-ea"/>
                          <a:cs typeface="+mn-cs"/>
                        </a:rPr>
                        <a:t>BUDGET 2024</a:t>
                      </a:r>
                    </a:p>
                  </a:txBody>
                  <a:tcPr marL="72000" marR="1800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coolSlant"/>
                      <a:lightRig rig="flood" dir="t"/>
                    </a:cell3D>
                    <a:solidFill>
                      <a:srgbClr val="7030A0"/>
                    </a:solidFill>
                  </a:tcPr>
                </a:tc>
                <a:extLst>
                  <a:ext uri="{0D108BD9-81ED-4DB2-BD59-A6C34878D82A}">
                    <a16:rowId xmlns:a16="http://schemas.microsoft.com/office/drawing/2014/main" val="941278789"/>
                  </a:ext>
                </a:extLst>
              </a:tr>
              <a:tr h="293284">
                <a:tc>
                  <a:txBody>
                    <a:bodyPr/>
                    <a:lstStyle/>
                    <a:p>
                      <a:pPr marL="0" lvl="0" algn="l" defTabSz="685800" rtl="0" eaLnBrk="1" fontAlgn="ctr" latinLnBrk="0" hangingPunct="1"/>
                      <a:r>
                        <a:rPr lang="fr-FR" sz="1400" b="0" kern="1200" dirty="0">
                          <a:solidFill>
                            <a:schemeClr val="bg1"/>
                          </a:solidFill>
                          <a:latin typeface="+mn-lt"/>
                          <a:ea typeface="+mn-ea"/>
                          <a:cs typeface="+mn-cs"/>
                        </a:rPr>
                        <a:t>013 - ATTENUATIONS DE CHARGES</a:t>
                      </a:r>
                    </a:p>
                  </a:txBody>
                  <a:tcPr marL="180000" marR="1800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cell3D prstMaterial="dkEdge">
                      <a:bevel prst="coolSlant"/>
                      <a:lightRig rig="flood" dir="t"/>
                    </a:cell3D>
                    <a:solidFill>
                      <a:srgbClr val="7030A0"/>
                    </a:solidFill>
                  </a:tcPr>
                </a:tc>
                <a:tc>
                  <a:txBody>
                    <a:bodyPr/>
                    <a:lstStyle/>
                    <a:p>
                      <a:pPr marL="0" lvl="0" algn="r" defTabSz="685800" rtl="0" eaLnBrk="1" fontAlgn="ctr" latinLnBrk="0" hangingPunct="1"/>
                      <a:r>
                        <a:rPr lang="fr-FR" sz="1500" b="0" kern="1200" dirty="0">
                          <a:solidFill>
                            <a:schemeClr val="bg1"/>
                          </a:solidFill>
                          <a:latin typeface="+mn-lt"/>
                          <a:ea typeface="+mn-ea"/>
                          <a:cs typeface="+mn-cs"/>
                        </a:rPr>
                        <a:t>60 000,00 €</a:t>
                      </a:r>
                    </a:p>
                  </a:txBody>
                  <a:tcPr marL="72000" marR="7200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cell3D prstMaterial="dkEdge">
                      <a:bevel prst="coolSlant"/>
                      <a:lightRig rig="flood" dir="t"/>
                    </a:cell3D>
                    <a:solidFill>
                      <a:srgbClr val="7030A0"/>
                    </a:solidFill>
                  </a:tcPr>
                </a:tc>
                <a:tc>
                  <a:txBody>
                    <a:bodyPr/>
                    <a:lstStyle/>
                    <a:p>
                      <a:pPr marL="0" lvl="0" algn="r" defTabSz="685800" rtl="0" eaLnBrk="1" fontAlgn="ctr" latinLnBrk="0" hangingPunct="1"/>
                      <a:r>
                        <a:rPr lang="fr-FR" sz="1500" b="0" kern="1200" dirty="0">
                          <a:solidFill>
                            <a:schemeClr val="bg1"/>
                          </a:solidFill>
                          <a:latin typeface="+mn-lt"/>
                          <a:ea typeface="+mn-ea"/>
                          <a:cs typeface="+mn-cs"/>
                        </a:rPr>
                        <a:t>48 700,00 €</a:t>
                      </a:r>
                    </a:p>
                  </a:txBody>
                  <a:tcPr marL="72000" marR="7200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cell3D prstMaterial="dkEdge">
                      <a:bevel prst="coolSlant"/>
                      <a:lightRig rig="flood" dir="t"/>
                    </a:cell3D>
                    <a:solidFill>
                      <a:srgbClr val="7030A0"/>
                    </a:solidFill>
                  </a:tcPr>
                </a:tc>
                <a:extLst>
                  <a:ext uri="{0D108BD9-81ED-4DB2-BD59-A6C34878D82A}">
                    <a16:rowId xmlns:a16="http://schemas.microsoft.com/office/drawing/2014/main" val="1532361490"/>
                  </a:ext>
                </a:extLst>
              </a:tr>
              <a:tr h="293284">
                <a:tc>
                  <a:txBody>
                    <a:bodyPr/>
                    <a:lstStyle/>
                    <a:p>
                      <a:pPr marL="0" lvl="0" algn="l" defTabSz="685800" rtl="0" eaLnBrk="1" fontAlgn="ctr" latinLnBrk="0" hangingPunct="1"/>
                      <a:r>
                        <a:rPr lang="fr-FR" sz="1400" b="0" kern="1200" dirty="0">
                          <a:solidFill>
                            <a:schemeClr val="bg1"/>
                          </a:solidFill>
                          <a:latin typeface="+mn-lt"/>
                          <a:ea typeface="+mn-ea"/>
                          <a:cs typeface="+mn-cs"/>
                        </a:rPr>
                        <a:t>70 - PRODUITS DES SERVICES</a:t>
                      </a:r>
                    </a:p>
                  </a:txBody>
                  <a:tcPr marL="180000" marR="1800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cell3D prstMaterial="dkEdge">
                      <a:bevel prst="coolSlant"/>
                      <a:lightRig rig="flood" dir="t"/>
                    </a:cell3D>
                    <a:solidFill>
                      <a:srgbClr val="7030A0"/>
                    </a:solidFill>
                  </a:tcPr>
                </a:tc>
                <a:tc>
                  <a:txBody>
                    <a:bodyPr/>
                    <a:lstStyle/>
                    <a:p>
                      <a:pPr marL="0" lvl="0" algn="r" defTabSz="685800" rtl="0" eaLnBrk="1" fontAlgn="ctr" latinLnBrk="0" hangingPunct="1"/>
                      <a:r>
                        <a:rPr lang="fr-FR" sz="1500" b="0" kern="1200" dirty="0">
                          <a:solidFill>
                            <a:schemeClr val="bg1"/>
                          </a:solidFill>
                          <a:latin typeface="+mn-lt"/>
                          <a:ea typeface="+mn-ea"/>
                          <a:cs typeface="+mn-cs"/>
                        </a:rPr>
                        <a:t>662 000,00 €</a:t>
                      </a:r>
                    </a:p>
                  </a:txBody>
                  <a:tcPr marL="72000" marR="7200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cell3D prstMaterial="dkEdge">
                      <a:bevel prst="coolSlant"/>
                      <a:lightRig rig="flood" dir="t"/>
                    </a:cell3D>
                    <a:solidFill>
                      <a:srgbClr val="7030A0"/>
                    </a:solidFill>
                  </a:tcPr>
                </a:tc>
                <a:tc>
                  <a:txBody>
                    <a:bodyPr/>
                    <a:lstStyle/>
                    <a:p>
                      <a:pPr marL="0" lvl="0" algn="r" defTabSz="685800" rtl="0" eaLnBrk="1" fontAlgn="ctr" latinLnBrk="0" hangingPunct="1"/>
                      <a:r>
                        <a:rPr lang="fr-FR" sz="1500" b="0" kern="1200" dirty="0">
                          <a:solidFill>
                            <a:schemeClr val="bg1"/>
                          </a:solidFill>
                          <a:latin typeface="+mn-lt"/>
                          <a:ea typeface="+mn-ea"/>
                          <a:cs typeface="+mn-cs"/>
                        </a:rPr>
                        <a:t>568 000,00 €</a:t>
                      </a:r>
                    </a:p>
                  </a:txBody>
                  <a:tcPr marL="72000" marR="7200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cell3D prstMaterial="dkEdge">
                      <a:bevel prst="coolSlant"/>
                      <a:lightRig rig="flood" dir="t"/>
                    </a:cell3D>
                    <a:solidFill>
                      <a:srgbClr val="7030A0"/>
                    </a:solidFill>
                  </a:tcPr>
                </a:tc>
                <a:extLst>
                  <a:ext uri="{0D108BD9-81ED-4DB2-BD59-A6C34878D82A}">
                    <a16:rowId xmlns:a16="http://schemas.microsoft.com/office/drawing/2014/main" val="1517874950"/>
                  </a:ext>
                </a:extLst>
              </a:tr>
              <a:tr h="293284">
                <a:tc>
                  <a:txBody>
                    <a:bodyPr/>
                    <a:lstStyle/>
                    <a:p>
                      <a:pPr marL="0" lvl="0" algn="l" defTabSz="685800" rtl="0" eaLnBrk="1" fontAlgn="ctr" latinLnBrk="0" hangingPunct="1"/>
                      <a:r>
                        <a:rPr lang="fr-FR" sz="1400" b="0" kern="1200" dirty="0">
                          <a:solidFill>
                            <a:schemeClr val="bg1"/>
                          </a:solidFill>
                          <a:latin typeface="+mn-lt"/>
                          <a:ea typeface="+mn-ea"/>
                          <a:cs typeface="+mn-cs"/>
                        </a:rPr>
                        <a:t>73 - IMPOTS ET TAXES</a:t>
                      </a:r>
                    </a:p>
                  </a:txBody>
                  <a:tcPr marL="180000" marR="1800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cell3D prstMaterial="dkEdge">
                      <a:bevel prst="coolSlant"/>
                      <a:lightRig rig="flood" dir="t"/>
                    </a:cell3D>
                    <a:solidFill>
                      <a:srgbClr val="7030A0"/>
                    </a:solidFill>
                  </a:tcPr>
                </a:tc>
                <a:tc>
                  <a:txBody>
                    <a:bodyPr/>
                    <a:lstStyle/>
                    <a:p>
                      <a:pPr marL="0" lvl="0" algn="r" defTabSz="685800" rtl="0" eaLnBrk="1" fontAlgn="ctr" latinLnBrk="0" hangingPunct="1"/>
                      <a:r>
                        <a:rPr lang="fr-FR" sz="1500" b="0" kern="1200" dirty="0">
                          <a:solidFill>
                            <a:schemeClr val="bg1"/>
                          </a:solidFill>
                          <a:latin typeface="+mn-lt"/>
                          <a:ea typeface="+mn-ea"/>
                          <a:cs typeface="+mn-cs"/>
                        </a:rPr>
                        <a:t>690 639,00 €</a:t>
                      </a:r>
                    </a:p>
                  </a:txBody>
                  <a:tcPr marL="72000" marR="7200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cell3D prstMaterial="dkEdge">
                      <a:bevel prst="coolSlant"/>
                      <a:lightRig rig="flood" dir="t"/>
                    </a:cell3D>
                    <a:solidFill>
                      <a:srgbClr val="7030A0"/>
                    </a:solidFill>
                  </a:tcPr>
                </a:tc>
                <a:tc>
                  <a:txBody>
                    <a:bodyPr/>
                    <a:lstStyle/>
                    <a:p>
                      <a:pPr marL="0" lvl="0" algn="r" defTabSz="685800" rtl="0" eaLnBrk="1" fontAlgn="ctr" latinLnBrk="0" hangingPunct="1"/>
                      <a:r>
                        <a:rPr lang="fr-FR" sz="1500" b="0" kern="1200" dirty="0">
                          <a:solidFill>
                            <a:schemeClr val="bg1"/>
                          </a:solidFill>
                          <a:latin typeface="+mn-lt"/>
                          <a:ea typeface="+mn-ea"/>
                          <a:cs typeface="+mn-cs"/>
                        </a:rPr>
                        <a:t>240 639,00 €</a:t>
                      </a:r>
                    </a:p>
                  </a:txBody>
                  <a:tcPr marL="72000" marR="7200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cell3D prstMaterial="dkEdge">
                      <a:bevel prst="coolSlant"/>
                      <a:lightRig rig="flood" dir="t"/>
                    </a:cell3D>
                    <a:solidFill>
                      <a:srgbClr val="7030A0"/>
                    </a:solidFill>
                  </a:tcPr>
                </a:tc>
                <a:extLst>
                  <a:ext uri="{0D108BD9-81ED-4DB2-BD59-A6C34878D82A}">
                    <a16:rowId xmlns:a16="http://schemas.microsoft.com/office/drawing/2014/main" val="2623064844"/>
                  </a:ext>
                </a:extLst>
              </a:tr>
              <a:tr h="293284">
                <a:tc>
                  <a:txBody>
                    <a:bodyPr/>
                    <a:lstStyle/>
                    <a:p>
                      <a:pPr marL="0" lvl="0" algn="l" defTabSz="685800" rtl="0" eaLnBrk="1" fontAlgn="ctr" latinLnBrk="0" hangingPunct="1"/>
                      <a:r>
                        <a:rPr lang="fr-FR" sz="1400" b="0" kern="1200" dirty="0">
                          <a:solidFill>
                            <a:schemeClr val="bg1"/>
                          </a:solidFill>
                          <a:latin typeface="+mn-lt"/>
                          <a:ea typeface="+mn-ea"/>
                          <a:cs typeface="+mn-cs"/>
                        </a:rPr>
                        <a:t>731 – FISCALITE LOCALE</a:t>
                      </a:r>
                    </a:p>
                  </a:txBody>
                  <a:tcPr marL="180000" marR="1800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cell3D prstMaterial="dkEdge">
                      <a:bevel prst="coolSlant"/>
                      <a:lightRig rig="flood" dir="t"/>
                    </a:cell3D>
                    <a:solidFill>
                      <a:srgbClr val="7030A0"/>
                    </a:solidFill>
                  </a:tcPr>
                </a:tc>
                <a:tc>
                  <a:txBody>
                    <a:bodyPr/>
                    <a:lstStyle/>
                    <a:p>
                      <a:pPr marL="0" lvl="0" algn="r" defTabSz="685800" rtl="0" eaLnBrk="1" fontAlgn="ctr" latinLnBrk="0" hangingPunct="1"/>
                      <a:r>
                        <a:rPr lang="fr-FR" sz="1500" b="0" kern="1200" dirty="0">
                          <a:solidFill>
                            <a:schemeClr val="bg1"/>
                          </a:solidFill>
                          <a:latin typeface="+mn-lt"/>
                          <a:ea typeface="+mn-ea"/>
                          <a:cs typeface="+mn-cs"/>
                        </a:rPr>
                        <a:t>3 083 000,00 €</a:t>
                      </a:r>
                    </a:p>
                  </a:txBody>
                  <a:tcPr marL="72000" marR="7200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cell3D prstMaterial="dkEdge">
                      <a:bevel prst="coolSlant"/>
                      <a:lightRig rig="flood" dir="t"/>
                    </a:cell3D>
                    <a:solidFill>
                      <a:srgbClr val="7030A0"/>
                    </a:solidFill>
                  </a:tcPr>
                </a:tc>
                <a:tc>
                  <a:txBody>
                    <a:bodyPr/>
                    <a:lstStyle/>
                    <a:p>
                      <a:pPr marL="0" lvl="0" algn="r" defTabSz="685800" rtl="0" eaLnBrk="1" fontAlgn="ctr" latinLnBrk="0" hangingPunct="1"/>
                      <a:r>
                        <a:rPr lang="fr-FR" sz="1500" b="0" kern="1200" dirty="0">
                          <a:solidFill>
                            <a:schemeClr val="bg1"/>
                          </a:solidFill>
                          <a:latin typeface="+mn-lt"/>
                          <a:ea typeface="+mn-ea"/>
                          <a:cs typeface="+mn-cs"/>
                        </a:rPr>
                        <a:t>2 947 000,00 €</a:t>
                      </a:r>
                    </a:p>
                  </a:txBody>
                  <a:tcPr marL="72000" marR="7200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cell3D prstMaterial="dkEdge">
                      <a:bevel prst="coolSlant"/>
                      <a:lightRig rig="flood" dir="t"/>
                    </a:cell3D>
                    <a:solidFill>
                      <a:srgbClr val="7030A0"/>
                    </a:solidFill>
                  </a:tcPr>
                </a:tc>
                <a:extLst>
                  <a:ext uri="{0D108BD9-81ED-4DB2-BD59-A6C34878D82A}">
                    <a16:rowId xmlns:a16="http://schemas.microsoft.com/office/drawing/2014/main" val="1718789867"/>
                  </a:ext>
                </a:extLst>
              </a:tr>
              <a:tr h="293284">
                <a:tc>
                  <a:txBody>
                    <a:bodyPr/>
                    <a:lstStyle/>
                    <a:p>
                      <a:pPr marL="0" lvl="0" algn="l" defTabSz="685800" rtl="0" eaLnBrk="1" fontAlgn="ctr" latinLnBrk="0" hangingPunct="1"/>
                      <a:r>
                        <a:rPr lang="fr-FR" sz="1400" b="0" kern="1200" dirty="0">
                          <a:solidFill>
                            <a:schemeClr val="bg1"/>
                          </a:solidFill>
                          <a:latin typeface="+mn-lt"/>
                          <a:ea typeface="+mn-ea"/>
                          <a:cs typeface="+mn-cs"/>
                        </a:rPr>
                        <a:t>74 - DOTATIONS SUBVENTIONS ET PARTICIPATIONS</a:t>
                      </a:r>
                    </a:p>
                  </a:txBody>
                  <a:tcPr marL="180000" marR="1800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cell3D prstMaterial="dkEdge">
                      <a:bevel prst="coolSlant"/>
                      <a:lightRig rig="flood" dir="t"/>
                    </a:cell3D>
                    <a:solidFill>
                      <a:srgbClr val="7030A0"/>
                    </a:solidFill>
                  </a:tcPr>
                </a:tc>
                <a:tc>
                  <a:txBody>
                    <a:bodyPr/>
                    <a:lstStyle/>
                    <a:p>
                      <a:pPr marL="0" lvl="0" algn="r" defTabSz="685800" rtl="0" eaLnBrk="1" fontAlgn="ctr" latinLnBrk="0" hangingPunct="1"/>
                      <a:r>
                        <a:rPr lang="fr-FR" sz="1500" b="0" kern="1200" dirty="0">
                          <a:solidFill>
                            <a:schemeClr val="bg1"/>
                          </a:solidFill>
                          <a:latin typeface="+mn-lt"/>
                          <a:ea typeface="+mn-ea"/>
                          <a:cs typeface="+mn-cs"/>
                        </a:rPr>
                        <a:t>2 341 400,00 €</a:t>
                      </a:r>
                    </a:p>
                  </a:txBody>
                  <a:tcPr marL="72000" marR="7200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cell3D prstMaterial="dkEdge">
                      <a:bevel prst="coolSlant"/>
                      <a:lightRig rig="flood" dir="t"/>
                    </a:cell3D>
                    <a:solidFill>
                      <a:srgbClr val="7030A0"/>
                    </a:solidFill>
                  </a:tcPr>
                </a:tc>
                <a:tc>
                  <a:txBody>
                    <a:bodyPr/>
                    <a:lstStyle/>
                    <a:p>
                      <a:pPr marL="0" lvl="0" algn="r" defTabSz="685800" rtl="0" eaLnBrk="1" fontAlgn="ctr" latinLnBrk="0" hangingPunct="1"/>
                      <a:r>
                        <a:rPr lang="fr-FR" sz="1500" b="0" kern="1200" dirty="0">
                          <a:solidFill>
                            <a:schemeClr val="bg1"/>
                          </a:solidFill>
                          <a:latin typeface="+mn-lt"/>
                          <a:ea typeface="+mn-ea"/>
                          <a:cs typeface="+mn-cs"/>
                        </a:rPr>
                        <a:t>2 305 700,00 €</a:t>
                      </a:r>
                    </a:p>
                  </a:txBody>
                  <a:tcPr marL="72000" marR="7200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cell3D prstMaterial="dkEdge">
                      <a:bevel prst="coolSlant"/>
                      <a:lightRig rig="flood" dir="t"/>
                    </a:cell3D>
                    <a:solidFill>
                      <a:srgbClr val="7030A0"/>
                    </a:solidFill>
                  </a:tcPr>
                </a:tc>
                <a:extLst>
                  <a:ext uri="{0D108BD9-81ED-4DB2-BD59-A6C34878D82A}">
                    <a16:rowId xmlns:a16="http://schemas.microsoft.com/office/drawing/2014/main" val="3494238510"/>
                  </a:ext>
                </a:extLst>
              </a:tr>
              <a:tr h="293284">
                <a:tc>
                  <a:txBody>
                    <a:bodyPr/>
                    <a:lstStyle/>
                    <a:p>
                      <a:pPr marL="0" lvl="0" algn="l" defTabSz="685800" rtl="0" eaLnBrk="1" fontAlgn="ctr" latinLnBrk="0" hangingPunct="1"/>
                      <a:r>
                        <a:rPr lang="fr-FR" sz="1400" b="0" kern="1200" dirty="0">
                          <a:solidFill>
                            <a:schemeClr val="bg1"/>
                          </a:solidFill>
                          <a:latin typeface="+mn-lt"/>
                          <a:ea typeface="+mn-ea"/>
                          <a:cs typeface="+mn-cs"/>
                        </a:rPr>
                        <a:t>75 - AUTRES PRODUITS DE GESTION COURANTES</a:t>
                      </a:r>
                    </a:p>
                  </a:txBody>
                  <a:tcPr marL="180000" marR="1800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cell3D prstMaterial="dkEdge">
                      <a:bevel prst="coolSlant"/>
                      <a:lightRig rig="flood" dir="t"/>
                    </a:cell3D>
                    <a:solidFill>
                      <a:srgbClr val="7030A0"/>
                    </a:solidFill>
                  </a:tcPr>
                </a:tc>
                <a:tc>
                  <a:txBody>
                    <a:bodyPr/>
                    <a:lstStyle/>
                    <a:p>
                      <a:pPr marL="0" lvl="0" algn="r" defTabSz="685800" rtl="0" eaLnBrk="1" fontAlgn="ctr" latinLnBrk="0" hangingPunct="1"/>
                      <a:r>
                        <a:rPr lang="fr-FR" sz="1500" b="0" kern="1200" dirty="0">
                          <a:solidFill>
                            <a:schemeClr val="bg1"/>
                          </a:solidFill>
                          <a:latin typeface="+mn-lt"/>
                          <a:ea typeface="+mn-ea"/>
                          <a:cs typeface="+mn-cs"/>
                        </a:rPr>
                        <a:t>422 050,00 €</a:t>
                      </a:r>
                    </a:p>
                  </a:txBody>
                  <a:tcPr marL="72000" marR="7200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cell3D prstMaterial="dkEdge">
                      <a:bevel prst="coolSlant"/>
                      <a:lightRig rig="flood" dir="t"/>
                    </a:cell3D>
                    <a:solidFill>
                      <a:srgbClr val="7030A0"/>
                    </a:solidFill>
                  </a:tcPr>
                </a:tc>
                <a:tc>
                  <a:txBody>
                    <a:bodyPr/>
                    <a:lstStyle/>
                    <a:p>
                      <a:pPr marL="0" lvl="0" algn="r" defTabSz="685800" rtl="0" eaLnBrk="1" fontAlgn="ctr" latinLnBrk="0" hangingPunct="1"/>
                      <a:r>
                        <a:rPr lang="fr-FR" sz="1500" b="0" kern="1200" dirty="0">
                          <a:solidFill>
                            <a:schemeClr val="bg1"/>
                          </a:solidFill>
                          <a:latin typeface="+mn-lt"/>
                          <a:ea typeface="+mn-ea"/>
                          <a:cs typeface="+mn-cs"/>
                        </a:rPr>
                        <a:t>403 500,00 €</a:t>
                      </a:r>
                    </a:p>
                  </a:txBody>
                  <a:tcPr marL="72000" marR="7200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cell3D prstMaterial="dkEdge">
                      <a:bevel prst="coolSlant"/>
                      <a:lightRig rig="flood" dir="t"/>
                    </a:cell3D>
                    <a:solidFill>
                      <a:srgbClr val="7030A0"/>
                    </a:solidFill>
                  </a:tcPr>
                </a:tc>
                <a:extLst>
                  <a:ext uri="{0D108BD9-81ED-4DB2-BD59-A6C34878D82A}">
                    <a16:rowId xmlns:a16="http://schemas.microsoft.com/office/drawing/2014/main" val="151271139"/>
                  </a:ext>
                </a:extLst>
              </a:tr>
              <a:tr h="293284">
                <a:tc>
                  <a:txBody>
                    <a:bodyPr/>
                    <a:lstStyle/>
                    <a:p>
                      <a:pPr marL="0" lvl="0" algn="l" defTabSz="685800" rtl="0" eaLnBrk="1" fontAlgn="ctr" latinLnBrk="0" hangingPunct="1"/>
                      <a:r>
                        <a:rPr lang="fr-FR" sz="1400" b="0" kern="1200" dirty="0">
                          <a:solidFill>
                            <a:schemeClr val="bg1"/>
                          </a:solidFill>
                          <a:latin typeface="+mn-lt"/>
                          <a:ea typeface="+mn-ea"/>
                          <a:cs typeface="+mn-cs"/>
                        </a:rPr>
                        <a:t>77 - PRODUITS EXCEPTIONNELS</a:t>
                      </a:r>
                    </a:p>
                  </a:txBody>
                  <a:tcPr marL="180000" marR="1800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cell3D prstMaterial="dkEdge">
                      <a:bevel prst="coolSlant"/>
                      <a:lightRig rig="flood" dir="t"/>
                    </a:cell3D>
                    <a:solidFill>
                      <a:srgbClr val="7030A0"/>
                    </a:solidFill>
                  </a:tcPr>
                </a:tc>
                <a:tc>
                  <a:txBody>
                    <a:bodyPr/>
                    <a:lstStyle/>
                    <a:p>
                      <a:pPr marL="0" lvl="0" algn="r" defTabSz="685800" rtl="0" eaLnBrk="1" fontAlgn="ctr" latinLnBrk="0" hangingPunct="1"/>
                      <a:r>
                        <a:rPr lang="fr-FR" sz="1500" b="0" kern="1200" dirty="0">
                          <a:solidFill>
                            <a:schemeClr val="bg1"/>
                          </a:solidFill>
                          <a:latin typeface="+mn-lt"/>
                          <a:ea typeface="+mn-ea"/>
                          <a:cs typeface="+mn-cs"/>
                        </a:rPr>
                        <a:t>1 000,00 €</a:t>
                      </a:r>
                    </a:p>
                  </a:txBody>
                  <a:tcPr marL="72000" marR="7200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cell3D prstMaterial="dkEdge">
                      <a:bevel prst="coolSlant"/>
                      <a:lightRig rig="flood" dir="t"/>
                    </a:cell3D>
                    <a:solidFill>
                      <a:srgbClr val="7030A0"/>
                    </a:solidFill>
                  </a:tcPr>
                </a:tc>
                <a:tc>
                  <a:txBody>
                    <a:bodyPr/>
                    <a:lstStyle/>
                    <a:p>
                      <a:pPr marL="0" lvl="0" algn="r" defTabSz="685800" rtl="0" eaLnBrk="1" fontAlgn="ctr" latinLnBrk="0" hangingPunct="1"/>
                      <a:r>
                        <a:rPr lang="fr-FR" sz="1500" b="0" kern="1200" dirty="0">
                          <a:solidFill>
                            <a:schemeClr val="bg1"/>
                          </a:solidFill>
                          <a:latin typeface="+mn-lt"/>
                          <a:ea typeface="+mn-ea"/>
                          <a:cs typeface="+mn-cs"/>
                        </a:rPr>
                        <a:t>0,00 €</a:t>
                      </a:r>
                    </a:p>
                  </a:txBody>
                  <a:tcPr marL="72000" marR="7200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cell3D prstMaterial="dkEdge">
                      <a:bevel prst="coolSlant"/>
                      <a:lightRig rig="flood" dir="t"/>
                    </a:cell3D>
                    <a:solidFill>
                      <a:srgbClr val="7030A0"/>
                    </a:solidFill>
                  </a:tcPr>
                </a:tc>
                <a:extLst>
                  <a:ext uri="{0D108BD9-81ED-4DB2-BD59-A6C34878D82A}">
                    <a16:rowId xmlns:a16="http://schemas.microsoft.com/office/drawing/2014/main" val="2742181199"/>
                  </a:ext>
                </a:extLst>
              </a:tr>
              <a:tr h="293284">
                <a:tc>
                  <a:txBody>
                    <a:bodyPr/>
                    <a:lstStyle/>
                    <a:p>
                      <a:pPr marL="0" lvl="0" algn="l" defTabSz="685800" rtl="0" eaLnBrk="1" fontAlgn="ctr" latinLnBrk="0" hangingPunct="1"/>
                      <a:r>
                        <a:rPr lang="fr-FR" sz="1400" b="0" kern="1200" dirty="0">
                          <a:solidFill>
                            <a:schemeClr val="bg1"/>
                          </a:solidFill>
                          <a:latin typeface="+mn-lt"/>
                          <a:ea typeface="+mn-ea"/>
                          <a:cs typeface="+mn-cs"/>
                        </a:rPr>
                        <a:t>042 - OPERATIONS D'ORDRE ENTRE SECTIONS</a:t>
                      </a:r>
                    </a:p>
                  </a:txBody>
                  <a:tcPr marL="180000" marR="1800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cell3D prstMaterial="dkEdge">
                      <a:bevel prst="coolSlant"/>
                      <a:lightRig rig="flood" dir="t"/>
                    </a:cell3D>
                    <a:solidFill>
                      <a:srgbClr val="7030A0"/>
                    </a:solidFill>
                  </a:tcPr>
                </a:tc>
                <a:tc>
                  <a:txBody>
                    <a:bodyPr/>
                    <a:lstStyle/>
                    <a:p>
                      <a:pPr marL="0" lvl="0" algn="r" defTabSz="685800" rtl="0" eaLnBrk="1" fontAlgn="ctr" latinLnBrk="0" hangingPunct="1"/>
                      <a:r>
                        <a:rPr lang="fr-FR" sz="1500" b="0" kern="1200" dirty="0">
                          <a:solidFill>
                            <a:schemeClr val="bg1"/>
                          </a:solidFill>
                          <a:latin typeface="+mn-lt"/>
                          <a:ea typeface="+mn-ea"/>
                          <a:cs typeface="+mn-cs"/>
                        </a:rPr>
                        <a:t>6 000,00 €</a:t>
                      </a:r>
                    </a:p>
                  </a:txBody>
                  <a:tcPr marL="72000" marR="7200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cell3D prstMaterial="dkEdge">
                      <a:bevel prst="coolSlant"/>
                      <a:lightRig rig="flood" dir="t"/>
                    </a:cell3D>
                    <a:solidFill>
                      <a:srgbClr val="7030A0"/>
                    </a:solidFill>
                  </a:tcPr>
                </a:tc>
                <a:tc>
                  <a:txBody>
                    <a:bodyPr/>
                    <a:lstStyle/>
                    <a:p>
                      <a:pPr marL="0" lvl="0" algn="r" defTabSz="685800" rtl="0" eaLnBrk="1" fontAlgn="ctr" latinLnBrk="0" hangingPunct="1"/>
                      <a:r>
                        <a:rPr lang="fr-FR" sz="1500" b="0" kern="1200" dirty="0">
                          <a:solidFill>
                            <a:schemeClr val="bg1"/>
                          </a:solidFill>
                          <a:latin typeface="+mn-lt"/>
                          <a:ea typeface="+mn-ea"/>
                          <a:cs typeface="+mn-cs"/>
                        </a:rPr>
                        <a:t>7 000,00 €</a:t>
                      </a:r>
                    </a:p>
                  </a:txBody>
                  <a:tcPr marL="72000" marR="7200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cell3D prstMaterial="dkEdge">
                      <a:bevel prst="coolSlant"/>
                      <a:lightRig rig="flood" dir="t"/>
                    </a:cell3D>
                    <a:solidFill>
                      <a:srgbClr val="7030A0"/>
                    </a:solidFill>
                  </a:tcPr>
                </a:tc>
                <a:extLst>
                  <a:ext uri="{0D108BD9-81ED-4DB2-BD59-A6C34878D82A}">
                    <a16:rowId xmlns:a16="http://schemas.microsoft.com/office/drawing/2014/main" val="3924885167"/>
                  </a:ext>
                </a:extLst>
              </a:tr>
              <a:tr h="293284">
                <a:tc>
                  <a:txBody>
                    <a:bodyPr/>
                    <a:lstStyle/>
                    <a:p>
                      <a:pPr marL="0" lvl="0" algn="l" defTabSz="685800" rtl="0" eaLnBrk="1" fontAlgn="ctr" latinLnBrk="0" hangingPunct="1"/>
                      <a:r>
                        <a:rPr lang="fr-FR" sz="1400" b="1" i="1" kern="1200" dirty="0">
                          <a:solidFill>
                            <a:schemeClr val="bg1"/>
                          </a:solidFill>
                          <a:effectLst>
                            <a:outerShdw blurRad="38100" dist="38100" dir="2700000" algn="tl">
                              <a:srgbClr val="000000">
                                <a:alpha val="43137"/>
                              </a:srgbClr>
                            </a:outerShdw>
                          </a:effectLst>
                          <a:latin typeface="+mn-lt"/>
                          <a:ea typeface="+mn-ea"/>
                          <a:cs typeface="+mn-cs"/>
                        </a:rPr>
                        <a:t>RECETTES DE FONCTIONNEMENT 2023</a:t>
                      </a:r>
                    </a:p>
                  </a:txBody>
                  <a:tcPr marL="180000" marR="1800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cell3D prstMaterial="dkEdge">
                      <a:bevel prst="coolSlant"/>
                      <a:lightRig rig="flood" dir="t"/>
                    </a:cell3D>
                    <a:solidFill>
                      <a:srgbClr val="7030A0"/>
                    </a:solidFill>
                  </a:tcPr>
                </a:tc>
                <a:tc>
                  <a:txBody>
                    <a:bodyPr/>
                    <a:lstStyle/>
                    <a:p>
                      <a:pPr marL="0" lvl="0" algn="r" defTabSz="685800" rtl="0" eaLnBrk="1" fontAlgn="ctr" latinLnBrk="0" hangingPunct="1"/>
                      <a:r>
                        <a:rPr lang="fr-FR" sz="1500" b="1" i="1" kern="1200" dirty="0">
                          <a:solidFill>
                            <a:schemeClr val="bg1"/>
                          </a:solidFill>
                          <a:effectLst>
                            <a:outerShdw blurRad="38100" dist="38100" dir="2700000" algn="tl">
                              <a:srgbClr val="000000">
                                <a:alpha val="43137"/>
                              </a:srgbClr>
                            </a:outerShdw>
                          </a:effectLst>
                          <a:latin typeface="+mn-lt"/>
                          <a:ea typeface="+mn-ea"/>
                          <a:cs typeface="+mn-cs"/>
                        </a:rPr>
                        <a:t>7 266 089,00 €</a:t>
                      </a:r>
                    </a:p>
                  </a:txBody>
                  <a:tcPr marL="72000" marR="7200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cell3D prstMaterial="dkEdge">
                      <a:bevel prst="coolSlant"/>
                      <a:lightRig rig="flood" dir="t"/>
                    </a:cell3D>
                    <a:solidFill>
                      <a:srgbClr val="7030A0"/>
                    </a:solidFill>
                  </a:tcPr>
                </a:tc>
                <a:tc>
                  <a:txBody>
                    <a:bodyPr/>
                    <a:lstStyle/>
                    <a:p>
                      <a:pPr marL="0" lvl="0" algn="r" defTabSz="685800" rtl="0" eaLnBrk="1" fontAlgn="ctr" latinLnBrk="0" hangingPunct="1"/>
                      <a:r>
                        <a:rPr lang="fr-FR" sz="1500" b="1" i="1" kern="1200" dirty="0">
                          <a:solidFill>
                            <a:schemeClr val="bg1"/>
                          </a:solidFill>
                          <a:effectLst>
                            <a:outerShdw blurRad="38100" dist="38100" dir="2700000" algn="tl">
                              <a:srgbClr val="000000">
                                <a:alpha val="43137"/>
                              </a:srgbClr>
                            </a:outerShdw>
                          </a:effectLst>
                          <a:latin typeface="+mn-lt"/>
                          <a:ea typeface="+mn-ea"/>
                          <a:cs typeface="+mn-cs"/>
                        </a:rPr>
                        <a:t>6 520 539,00 €</a:t>
                      </a:r>
                    </a:p>
                  </a:txBody>
                  <a:tcPr marL="72000" marR="7200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cell3D prstMaterial="dkEdge">
                      <a:bevel prst="coolSlant"/>
                      <a:lightRig rig="flood" dir="t"/>
                    </a:cell3D>
                    <a:solidFill>
                      <a:srgbClr val="7030A0"/>
                    </a:solidFill>
                  </a:tcPr>
                </a:tc>
                <a:extLst>
                  <a:ext uri="{0D108BD9-81ED-4DB2-BD59-A6C34878D82A}">
                    <a16:rowId xmlns:a16="http://schemas.microsoft.com/office/drawing/2014/main" val="2198433672"/>
                  </a:ext>
                </a:extLst>
              </a:tr>
              <a:tr h="293284">
                <a:tc>
                  <a:txBody>
                    <a:bodyPr/>
                    <a:lstStyle/>
                    <a:p>
                      <a:pPr marL="0" lvl="0" algn="l" defTabSz="685800" rtl="0" eaLnBrk="1" fontAlgn="ctr" latinLnBrk="0" hangingPunct="1"/>
                      <a:r>
                        <a:rPr lang="fr-FR" sz="1400" b="0" kern="1200" dirty="0">
                          <a:solidFill>
                            <a:schemeClr val="bg1"/>
                          </a:solidFill>
                          <a:latin typeface="+mn-lt"/>
                          <a:ea typeface="+mn-ea"/>
                          <a:cs typeface="+mn-cs"/>
                        </a:rPr>
                        <a:t>002 - RESULTAT DE FONCTIONNEMENT REPORTE</a:t>
                      </a:r>
                    </a:p>
                  </a:txBody>
                  <a:tcPr marL="180000" marR="1800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cell3D prstMaterial="dkEdge">
                      <a:bevel prst="coolSlant"/>
                      <a:lightRig rig="flood" dir="t"/>
                    </a:cell3D>
                    <a:solidFill>
                      <a:srgbClr val="7030A0"/>
                    </a:solidFill>
                  </a:tcPr>
                </a:tc>
                <a:tc>
                  <a:txBody>
                    <a:bodyPr/>
                    <a:lstStyle/>
                    <a:p>
                      <a:pPr marL="0" lvl="0" algn="r" defTabSz="685800" rtl="0" eaLnBrk="1" fontAlgn="ctr" latinLnBrk="0" hangingPunct="1"/>
                      <a:r>
                        <a:rPr lang="fr-FR" sz="1500" b="0" kern="1200" dirty="0">
                          <a:solidFill>
                            <a:schemeClr val="bg1"/>
                          </a:solidFill>
                          <a:latin typeface="+mn-lt"/>
                          <a:ea typeface="+mn-ea"/>
                          <a:cs typeface="+mn-cs"/>
                        </a:rPr>
                        <a:t>3 000 804,77 €</a:t>
                      </a:r>
                    </a:p>
                  </a:txBody>
                  <a:tcPr marL="72000" marR="7200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cell3D prstMaterial="dkEdge">
                      <a:bevel prst="coolSlant"/>
                      <a:lightRig rig="flood" dir="t"/>
                    </a:cell3D>
                    <a:solidFill>
                      <a:srgbClr val="7030A0"/>
                    </a:solidFill>
                  </a:tcPr>
                </a:tc>
                <a:tc>
                  <a:txBody>
                    <a:bodyPr/>
                    <a:lstStyle/>
                    <a:p>
                      <a:pPr marL="0" lvl="0" algn="r" defTabSz="685800" rtl="0" eaLnBrk="1" fontAlgn="ctr" latinLnBrk="0" hangingPunct="1"/>
                      <a:r>
                        <a:rPr lang="fr-FR" sz="1500" b="0" kern="1200" dirty="0">
                          <a:solidFill>
                            <a:schemeClr val="bg1"/>
                          </a:solidFill>
                          <a:latin typeface="+mn-lt"/>
                          <a:ea typeface="+mn-ea"/>
                          <a:cs typeface="+mn-cs"/>
                        </a:rPr>
                        <a:t>3 412 704,89 €  </a:t>
                      </a:r>
                    </a:p>
                  </a:txBody>
                  <a:tcPr marL="72000" marR="7200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cell3D prstMaterial="dkEdge">
                      <a:bevel prst="coolSlant"/>
                      <a:lightRig rig="flood" dir="t"/>
                    </a:cell3D>
                    <a:solidFill>
                      <a:srgbClr val="7030A0"/>
                    </a:solidFill>
                  </a:tcPr>
                </a:tc>
                <a:extLst>
                  <a:ext uri="{0D108BD9-81ED-4DB2-BD59-A6C34878D82A}">
                    <a16:rowId xmlns:a16="http://schemas.microsoft.com/office/drawing/2014/main" val="1031554141"/>
                  </a:ext>
                </a:extLst>
              </a:tr>
              <a:tr h="513799">
                <a:tc>
                  <a:txBody>
                    <a:bodyPr/>
                    <a:lstStyle/>
                    <a:p>
                      <a:pPr marL="0" lvl="0" algn="l" defTabSz="685800" rtl="0" eaLnBrk="1" fontAlgn="ctr" latinLnBrk="0" hangingPunct="1"/>
                      <a:r>
                        <a:rPr lang="fr-FR" sz="1400" b="1" i="1" kern="1200" dirty="0">
                          <a:solidFill>
                            <a:schemeClr val="bg1"/>
                          </a:solidFill>
                          <a:effectLst>
                            <a:outerShdw blurRad="38100" dist="38100" dir="2700000" algn="tl">
                              <a:srgbClr val="000000">
                                <a:alpha val="43137"/>
                              </a:srgbClr>
                            </a:outerShdw>
                          </a:effectLst>
                          <a:latin typeface="+mn-lt"/>
                          <a:ea typeface="+mn-ea"/>
                          <a:cs typeface="+mn-cs"/>
                        </a:rPr>
                        <a:t>TOTAL RECETTES</a:t>
                      </a:r>
                    </a:p>
                  </a:txBody>
                  <a:tcPr marL="180000" marR="1800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coolSlant"/>
                      <a:lightRig rig="flood" dir="t"/>
                    </a:cell3D>
                    <a:solidFill>
                      <a:srgbClr val="7030A0"/>
                    </a:solidFill>
                  </a:tcPr>
                </a:tc>
                <a:tc>
                  <a:txBody>
                    <a:bodyPr/>
                    <a:lstStyle/>
                    <a:p>
                      <a:pPr marL="0" lvl="0" algn="r" defTabSz="685800" rtl="0" eaLnBrk="1" fontAlgn="ctr" latinLnBrk="0" hangingPunct="1"/>
                      <a:r>
                        <a:rPr lang="fr-FR" sz="1500" b="1" i="1" kern="1200" dirty="0">
                          <a:solidFill>
                            <a:schemeClr val="bg1"/>
                          </a:solidFill>
                          <a:effectLst>
                            <a:outerShdw blurRad="38100" dist="38100" dir="2700000" algn="tl">
                              <a:srgbClr val="000000">
                                <a:alpha val="43137"/>
                              </a:srgbClr>
                            </a:outerShdw>
                          </a:effectLst>
                          <a:latin typeface="+mn-lt"/>
                          <a:ea typeface="+mn-ea"/>
                          <a:cs typeface="+mn-cs"/>
                        </a:rPr>
                        <a:t>10 266 893,77 €</a:t>
                      </a:r>
                    </a:p>
                  </a:txBody>
                  <a:tcPr marL="72000" marR="7200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coolSlant"/>
                      <a:lightRig rig="flood" dir="t"/>
                    </a:cell3D>
                    <a:solidFill>
                      <a:srgbClr val="7030A0"/>
                    </a:solidFill>
                  </a:tcPr>
                </a:tc>
                <a:tc>
                  <a:txBody>
                    <a:bodyPr/>
                    <a:lstStyle/>
                    <a:p>
                      <a:pPr marL="0" lvl="0" algn="r" defTabSz="685800" rtl="0" eaLnBrk="1" fontAlgn="ctr" latinLnBrk="0" hangingPunct="1"/>
                      <a:r>
                        <a:rPr lang="fr-FR" sz="1500" b="1" i="1" kern="1200" dirty="0">
                          <a:solidFill>
                            <a:schemeClr val="bg1"/>
                          </a:solidFill>
                          <a:effectLst>
                            <a:outerShdw blurRad="38100" dist="38100" dir="2700000" algn="tl">
                              <a:srgbClr val="000000">
                                <a:alpha val="43137"/>
                              </a:srgbClr>
                            </a:outerShdw>
                          </a:effectLst>
                          <a:latin typeface="+mn-lt"/>
                          <a:ea typeface="+mn-ea"/>
                          <a:cs typeface="+mn-cs"/>
                        </a:rPr>
                        <a:t>9 933 243,89 €</a:t>
                      </a:r>
                    </a:p>
                  </a:txBody>
                  <a:tcPr marL="72000" marR="7200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coolSlant"/>
                      <a:lightRig rig="flood" dir="t"/>
                    </a:cell3D>
                    <a:solidFill>
                      <a:srgbClr val="7030A0"/>
                    </a:solidFill>
                  </a:tcPr>
                </a:tc>
                <a:extLst>
                  <a:ext uri="{0D108BD9-81ED-4DB2-BD59-A6C34878D82A}">
                    <a16:rowId xmlns:a16="http://schemas.microsoft.com/office/drawing/2014/main" val="2119326655"/>
                  </a:ext>
                </a:extLst>
              </a:tr>
            </a:tbl>
          </a:graphicData>
        </a:graphic>
      </p:graphicFrame>
      <p:sp>
        <p:nvSpPr>
          <p:cNvPr id="6" name="ZoneTexte 5">
            <a:extLst>
              <a:ext uri="{FF2B5EF4-FFF2-40B4-BE49-F238E27FC236}">
                <a16:creationId xmlns:a16="http://schemas.microsoft.com/office/drawing/2014/main" id="{131DA491-7A14-4189-8E18-D75444B9432C}"/>
              </a:ext>
            </a:extLst>
          </p:cNvPr>
          <p:cNvSpPr txBox="1"/>
          <p:nvPr/>
        </p:nvSpPr>
        <p:spPr>
          <a:xfrm>
            <a:off x="4716015" y="165858"/>
            <a:ext cx="4099125" cy="369332"/>
          </a:xfrm>
          <a:prstGeom prst="rect">
            <a:avLst/>
          </a:prstGeom>
          <a:solidFill>
            <a:srgbClr val="2C4D88"/>
          </a:solidFill>
          <a:ln>
            <a:solidFill>
              <a:srgbClr val="7030A0"/>
            </a:solidFill>
          </a:ln>
        </p:spPr>
        <p:txBody>
          <a:bodyPr wrap="square">
            <a:spAutoFit/>
          </a:bodyPr>
          <a:lstStyle/>
          <a:p>
            <a:r>
              <a:rPr lang="fr-FR" dirty="0">
                <a:solidFill>
                  <a:schemeClr val="bg1"/>
                </a:solidFill>
                <a:effectLst>
                  <a:outerShdw blurRad="38100" dist="38100" dir="2700000" algn="tl">
                    <a:srgbClr val="000000">
                      <a:alpha val="43137"/>
                    </a:srgbClr>
                  </a:outerShdw>
                </a:effectLst>
              </a:rPr>
              <a:t>Synthèse recettes de fonctionnement (1)</a:t>
            </a:r>
          </a:p>
        </p:txBody>
      </p:sp>
      <p:sp>
        <p:nvSpPr>
          <p:cNvPr id="7" name="Titre 6">
            <a:extLst>
              <a:ext uri="{FF2B5EF4-FFF2-40B4-BE49-F238E27FC236}">
                <a16:creationId xmlns:a16="http://schemas.microsoft.com/office/drawing/2014/main" id="{DAD2B04E-815E-43CE-AA56-EE1B9DE8375F}"/>
              </a:ext>
            </a:extLst>
          </p:cNvPr>
          <p:cNvSpPr>
            <a:spLocks noGrp="1"/>
          </p:cNvSpPr>
          <p:nvPr>
            <p:ph type="title"/>
          </p:nvPr>
        </p:nvSpPr>
        <p:spPr/>
        <p:txBody>
          <a:bodyPr/>
          <a:lstStyle/>
          <a:p>
            <a:br>
              <a:rPr lang="fr-FR" dirty="0"/>
            </a:br>
            <a:br>
              <a:rPr lang="fr-FR" dirty="0"/>
            </a:br>
            <a:br>
              <a:rPr lang="fr-FR" dirty="0"/>
            </a:br>
            <a:br>
              <a:rPr lang="fr-FR" dirty="0"/>
            </a:br>
            <a:br>
              <a:rPr lang="fr-FR" dirty="0"/>
            </a:br>
            <a:br>
              <a:rPr lang="fr-FR" dirty="0"/>
            </a:br>
            <a:br>
              <a:rPr lang="fr-FR" dirty="0"/>
            </a:br>
            <a:br>
              <a:rPr lang="fr-FR" dirty="0"/>
            </a:br>
            <a:br>
              <a:rPr lang="fr-FR" dirty="0"/>
            </a:br>
            <a:endParaRPr lang="fr-FR" dirty="0"/>
          </a:p>
        </p:txBody>
      </p:sp>
      <p:sp>
        <p:nvSpPr>
          <p:cNvPr id="2" name="ZoneTexte 1">
            <a:extLst>
              <a:ext uri="{FF2B5EF4-FFF2-40B4-BE49-F238E27FC236}">
                <a16:creationId xmlns:a16="http://schemas.microsoft.com/office/drawing/2014/main" id="{B5515648-3A47-B5E2-E3AC-DD10D3EA8898}"/>
              </a:ext>
            </a:extLst>
          </p:cNvPr>
          <p:cNvSpPr txBox="1"/>
          <p:nvPr/>
        </p:nvSpPr>
        <p:spPr>
          <a:xfrm>
            <a:off x="611560" y="4970410"/>
            <a:ext cx="8136904" cy="584775"/>
          </a:xfrm>
          <a:prstGeom prst="rect">
            <a:avLst/>
          </a:prstGeom>
          <a:noFill/>
        </p:spPr>
        <p:txBody>
          <a:bodyPr wrap="square" rtlCol="0">
            <a:spAutoFit/>
          </a:bodyPr>
          <a:lstStyle/>
          <a:p>
            <a:pPr algn="just"/>
            <a:endParaRPr lang="fr-FR" sz="1600" dirty="0">
              <a:solidFill>
                <a:srgbClr val="2C4D88"/>
              </a:solidFill>
            </a:endParaRPr>
          </a:p>
          <a:p>
            <a:pPr marL="285750" indent="-285750" algn="just">
              <a:buFont typeface="Courier New" panose="02070309020205020404" pitchFamily="49" charset="0"/>
              <a:buChar char="o"/>
            </a:pPr>
            <a:r>
              <a:rPr lang="fr-FR" sz="1600" dirty="0">
                <a:solidFill>
                  <a:srgbClr val="2C4D88"/>
                </a:solidFill>
              </a:rPr>
              <a:t>Pour 2025, la section de fonctionnement est en hausse de 3,36% par rapport à 2024. </a:t>
            </a:r>
            <a:endParaRPr lang="fr-FR" dirty="0"/>
          </a:p>
        </p:txBody>
      </p:sp>
    </p:spTree>
    <p:extLst>
      <p:ext uri="{BB962C8B-B14F-4D97-AF65-F5344CB8AC3E}">
        <p14:creationId xmlns:p14="http://schemas.microsoft.com/office/powerpoint/2010/main" val="23651937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br>
              <a:rPr lang="fr-FR" sz="2800" dirty="0"/>
            </a:br>
            <a:br>
              <a:rPr lang="fr-FR" sz="2800" dirty="0"/>
            </a:br>
            <a:br>
              <a:rPr lang="fr-FR" sz="2800" dirty="0"/>
            </a:br>
            <a:br>
              <a:rPr lang="fr-FR" sz="2800" dirty="0"/>
            </a:br>
            <a:br>
              <a:rPr lang="fr-FR" sz="2800" dirty="0"/>
            </a:br>
            <a:endParaRPr lang="fr-FR" sz="2800" dirty="0"/>
          </a:p>
        </p:txBody>
      </p:sp>
      <p:sp>
        <p:nvSpPr>
          <p:cNvPr id="4" name="Espace réservé du numéro de diapositive 3"/>
          <p:cNvSpPr>
            <a:spLocks noGrp="1"/>
          </p:cNvSpPr>
          <p:nvPr>
            <p:ph type="sldNum" sz="quarter" idx="12"/>
          </p:nvPr>
        </p:nvSpPr>
        <p:spPr/>
        <p:txBody>
          <a:bodyPr/>
          <a:lstStyle/>
          <a:p>
            <a:fld id="{6AF4F97F-837C-4708-9ADF-A6F82CB4B422}" type="slidenum">
              <a:rPr lang="fr-FR">
                <a:solidFill>
                  <a:schemeClr val="tx1">
                    <a:lumMod val="50000"/>
                    <a:lumOff val="50000"/>
                  </a:schemeClr>
                </a:solidFill>
                <a:latin typeface="Lucida Sans Unicode"/>
              </a:rPr>
              <a:pPr/>
              <a:t>25</a:t>
            </a:fld>
            <a:endParaRPr lang="fr-FR" dirty="0">
              <a:solidFill>
                <a:schemeClr val="tx1">
                  <a:lumMod val="50000"/>
                  <a:lumOff val="50000"/>
                </a:schemeClr>
              </a:solidFill>
              <a:latin typeface="Lucida Sans Unicode"/>
            </a:endParaRPr>
          </a:p>
        </p:txBody>
      </p:sp>
      <p:graphicFrame>
        <p:nvGraphicFramePr>
          <p:cNvPr id="3" name="Tableau 2">
            <a:extLst>
              <a:ext uri="{FF2B5EF4-FFF2-40B4-BE49-F238E27FC236}">
                <a16:creationId xmlns:a16="http://schemas.microsoft.com/office/drawing/2014/main" id="{1A3837AF-391F-42D3-AD64-D9EEC85727F8}"/>
              </a:ext>
            </a:extLst>
          </p:cNvPr>
          <p:cNvGraphicFramePr>
            <a:graphicFrameLocks noGrp="1"/>
          </p:cNvGraphicFramePr>
          <p:nvPr>
            <p:extLst>
              <p:ext uri="{D42A27DB-BD31-4B8C-83A1-F6EECF244321}">
                <p14:modId xmlns:p14="http://schemas.microsoft.com/office/powerpoint/2010/main" val="3676494267"/>
              </p:ext>
            </p:extLst>
          </p:nvPr>
        </p:nvGraphicFramePr>
        <p:xfrm>
          <a:off x="539551" y="810328"/>
          <a:ext cx="8229601" cy="3681732"/>
        </p:xfrm>
        <a:graphic>
          <a:graphicData uri="http://schemas.openxmlformats.org/drawingml/2006/table">
            <a:tbl>
              <a:tblPr>
                <a:tableStyleId>{5C22544A-7EE6-4342-B048-85BDC9FD1C3A}</a:tableStyleId>
              </a:tblPr>
              <a:tblGrid>
                <a:gridCol w="4219711">
                  <a:extLst>
                    <a:ext uri="{9D8B030D-6E8A-4147-A177-3AD203B41FA5}">
                      <a16:colId xmlns:a16="http://schemas.microsoft.com/office/drawing/2014/main" val="2403238755"/>
                    </a:ext>
                  </a:extLst>
                </a:gridCol>
                <a:gridCol w="2004945">
                  <a:extLst>
                    <a:ext uri="{9D8B030D-6E8A-4147-A177-3AD203B41FA5}">
                      <a16:colId xmlns:a16="http://schemas.microsoft.com/office/drawing/2014/main" val="1731430695"/>
                    </a:ext>
                  </a:extLst>
                </a:gridCol>
                <a:gridCol w="2004945">
                  <a:extLst>
                    <a:ext uri="{9D8B030D-6E8A-4147-A177-3AD203B41FA5}">
                      <a16:colId xmlns:a16="http://schemas.microsoft.com/office/drawing/2014/main" val="1160147764"/>
                    </a:ext>
                  </a:extLst>
                </a:gridCol>
              </a:tblGrid>
              <a:tr h="560682">
                <a:tc>
                  <a:txBody>
                    <a:bodyPr/>
                    <a:lstStyle/>
                    <a:p>
                      <a:pPr marL="0" algn="ctr" defTabSz="685800" rtl="0" eaLnBrk="1" fontAlgn="ctr" latinLnBrk="0" hangingPunct="1"/>
                      <a:r>
                        <a:rPr lang="fr-FR" sz="1500" b="1" kern="1200" dirty="0">
                          <a:solidFill>
                            <a:schemeClr val="bg1"/>
                          </a:solidFill>
                          <a:latin typeface="+mn-lt"/>
                          <a:ea typeface="+mn-ea"/>
                          <a:cs typeface="+mn-cs"/>
                        </a:rPr>
                        <a:t>CHAPITRES</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coolSlant"/>
                      <a:lightRig rig="flood" dir="t"/>
                    </a:cell3D>
                    <a:solidFill>
                      <a:srgbClr val="7030A0"/>
                    </a:solidFill>
                  </a:tcPr>
                </a:tc>
                <a:tc>
                  <a:txBody>
                    <a:bodyPr/>
                    <a:lstStyle/>
                    <a:p>
                      <a:pPr marL="0" algn="ctr" defTabSz="685800" rtl="0" eaLnBrk="1" fontAlgn="ctr" latinLnBrk="0" hangingPunct="1"/>
                      <a:r>
                        <a:rPr lang="fr-FR" sz="1500" b="1" kern="1200" dirty="0">
                          <a:solidFill>
                            <a:schemeClr val="bg1"/>
                          </a:solidFill>
                          <a:latin typeface="+mn-lt"/>
                          <a:ea typeface="+mn-ea"/>
                          <a:cs typeface="+mn-cs"/>
                        </a:rPr>
                        <a:t>  PROPOSITION DE BUDGET  2025</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coolSlant"/>
                      <a:lightRig rig="flood" dir="t"/>
                    </a:cell3D>
                    <a:solidFill>
                      <a:srgbClr val="7030A0"/>
                    </a:solidFill>
                  </a:tcPr>
                </a:tc>
                <a:tc>
                  <a:txBody>
                    <a:bodyPr/>
                    <a:lstStyle/>
                    <a:p>
                      <a:pPr marL="0" algn="ctr" defTabSz="685800" rtl="0" eaLnBrk="1" fontAlgn="ctr" latinLnBrk="0" hangingPunct="1"/>
                      <a:r>
                        <a:rPr lang="fr-FR" sz="1500" b="1" kern="1200" dirty="0">
                          <a:solidFill>
                            <a:schemeClr val="bg1"/>
                          </a:solidFill>
                          <a:latin typeface="+mn-lt"/>
                          <a:ea typeface="+mn-ea"/>
                          <a:cs typeface="+mn-cs"/>
                        </a:rPr>
                        <a:t>BUDGET 2024</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coolSlant"/>
                      <a:lightRig rig="flood" dir="t"/>
                    </a:cell3D>
                    <a:solidFill>
                      <a:srgbClr val="7030A0"/>
                    </a:solidFill>
                  </a:tcPr>
                </a:tc>
                <a:extLst>
                  <a:ext uri="{0D108BD9-81ED-4DB2-BD59-A6C34878D82A}">
                    <a16:rowId xmlns:a16="http://schemas.microsoft.com/office/drawing/2014/main" val="2292144890"/>
                  </a:ext>
                </a:extLst>
              </a:tr>
              <a:tr h="320046">
                <a:tc>
                  <a:txBody>
                    <a:bodyPr/>
                    <a:lstStyle/>
                    <a:p>
                      <a:pPr marL="0" lvl="2" algn="l" defTabSz="685800" rtl="0" eaLnBrk="1" fontAlgn="ctr" latinLnBrk="0" hangingPunct="1"/>
                      <a:r>
                        <a:rPr lang="fr-FR" sz="1500" b="0" kern="1200" dirty="0">
                          <a:solidFill>
                            <a:schemeClr val="bg1"/>
                          </a:solidFill>
                          <a:latin typeface="+mn-lt"/>
                          <a:ea typeface="+mn-ea"/>
                          <a:cs typeface="+mn-cs"/>
                        </a:rPr>
                        <a:t>011 - CHARGES A CARACTERE GENERAL</a:t>
                      </a:r>
                    </a:p>
                  </a:txBody>
                  <a:tcPr marL="18000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cell3D prstMaterial="dkEdge">
                      <a:bevel prst="coolSlant"/>
                      <a:lightRig rig="flood" dir="t"/>
                    </a:cell3D>
                    <a:solidFill>
                      <a:srgbClr val="7030A0"/>
                    </a:solidFill>
                  </a:tcPr>
                </a:tc>
                <a:tc>
                  <a:txBody>
                    <a:bodyPr/>
                    <a:lstStyle/>
                    <a:p>
                      <a:pPr marL="0" lvl="0" algn="r" defTabSz="685800" rtl="0" eaLnBrk="1" fontAlgn="ctr" latinLnBrk="0" hangingPunct="1"/>
                      <a:r>
                        <a:rPr lang="fr-FR" sz="1500" b="0" kern="1200" dirty="0">
                          <a:solidFill>
                            <a:schemeClr val="bg1"/>
                          </a:solidFill>
                          <a:latin typeface="+mn-lt"/>
                          <a:ea typeface="+mn-ea"/>
                          <a:cs typeface="+mn-cs"/>
                        </a:rPr>
                        <a:t>1 365 090,00 €</a:t>
                      </a:r>
                    </a:p>
                  </a:txBody>
                  <a:tcPr marL="7620" marR="7200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cell3D prstMaterial="dkEdge">
                      <a:bevel prst="coolSlant"/>
                      <a:lightRig rig="flood" dir="t"/>
                    </a:cell3D>
                    <a:solidFill>
                      <a:srgbClr val="7030A0"/>
                    </a:solidFill>
                  </a:tcPr>
                </a:tc>
                <a:tc>
                  <a:txBody>
                    <a:bodyPr/>
                    <a:lstStyle/>
                    <a:p>
                      <a:pPr marL="0" lvl="0" algn="r" defTabSz="685800" rtl="0" eaLnBrk="1" fontAlgn="ctr" latinLnBrk="0" hangingPunct="1"/>
                      <a:r>
                        <a:rPr lang="fr-FR" sz="1500" b="0" kern="1200" dirty="0">
                          <a:solidFill>
                            <a:schemeClr val="bg1"/>
                          </a:solidFill>
                          <a:latin typeface="+mn-lt"/>
                          <a:ea typeface="+mn-ea"/>
                          <a:cs typeface="+mn-cs"/>
                        </a:rPr>
                        <a:t>1 365 500,00 €</a:t>
                      </a:r>
                    </a:p>
                  </a:txBody>
                  <a:tcPr marL="7620" marR="7200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cell3D prstMaterial="dkEdge">
                      <a:bevel prst="coolSlant"/>
                      <a:lightRig rig="flood" dir="t"/>
                    </a:cell3D>
                    <a:solidFill>
                      <a:srgbClr val="7030A0"/>
                    </a:solidFill>
                  </a:tcPr>
                </a:tc>
                <a:extLst>
                  <a:ext uri="{0D108BD9-81ED-4DB2-BD59-A6C34878D82A}">
                    <a16:rowId xmlns:a16="http://schemas.microsoft.com/office/drawing/2014/main" val="2559797067"/>
                  </a:ext>
                </a:extLst>
              </a:tr>
              <a:tr h="320046">
                <a:tc>
                  <a:txBody>
                    <a:bodyPr/>
                    <a:lstStyle/>
                    <a:p>
                      <a:pPr marL="0" lvl="2" algn="l" defTabSz="685800" rtl="0" eaLnBrk="1" fontAlgn="ctr" latinLnBrk="0" hangingPunct="1"/>
                      <a:r>
                        <a:rPr lang="fr-FR" sz="1500" b="0" kern="1200" dirty="0">
                          <a:solidFill>
                            <a:schemeClr val="bg1"/>
                          </a:solidFill>
                          <a:latin typeface="+mn-lt"/>
                          <a:ea typeface="+mn-ea"/>
                          <a:cs typeface="+mn-cs"/>
                        </a:rPr>
                        <a:t>012 - CHARGES DE PERSONNEL ET ASSIMILEES</a:t>
                      </a:r>
                    </a:p>
                  </a:txBody>
                  <a:tcPr marL="18000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cell3D prstMaterial="dkEdge">
                      <a:bevel prst="coolSlant"/>
                      <a:lightRig rig="flood" dir="t"/>
                    </a:cell3D>
                    <a:solidFill>
                      <a:srgbClr val="7030A0"/>
                    </a:solidFill>
                  </a:tcPr>
                </a:tc>
                <a:tc>
                  <a:txBody>
                    <a:bodyPr/>
                    <a:lstStyle/>
                    <a:p>
                      <a:pPr marL="0" lvl="0" algn="r" defTabSz="685800" rtl="0" eaLnBrk="1" fontAlgn="ctr" latinLnBrk="0" hangingPunct="1"/>
                      <a:r>
                        <a:rPr lang="fr-FR" sz="1500" b="0" kern="1200" dirty="0">
                          <a:solidFill>
                            <a:schemeClr val="bg1"/>
                          </a:solidFill>
                          <a:latin typeface="+mn-lt"/>
                          <a:ea typeface="+mn-ea"/>
                          <a:cs typeface="+mn-cs"/>
                        </a:rPr>
                        <a:t>3 076 350,00 €</a:t>
                      </a:r>
                    </a:p>
                  </a:txBody>
                  <a:tcPr marL="7620" marR="7200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cell3D prstMaterial="dkEdge">
                      <a:bevel prst="coolSlant"/>
                      <a:lightRig rig="flood" dir="t"/>
                    </a:cell3D>
                    <a:solidFill>
                      <a:srgbClr val="7030A0"/>
                    </a:solidFill>
                  </a:tcPr>
                </a:tc>
                <a:tc>
                  <a:txBody>
                    <a:bodyPr/>
                    <a:lstStyle/>
                    <a:p>
                      <a:pPr marL="0" lvl="0" algn="r" defTabSz="685800" rtl="0" eaLnBrk="1" fontAlgn="ctr" latinLnBrk="0" hangingPunct="1"/>
                      <a:r>
                        <a:rPr lang="fr-FR" sz="1500" b="0" kern="1200" dirty="0">
                          <a:solidFill>
                            <a:schemeClr val="bg1"/>
                          </a:solidFill>
                          <a:latin typeface="+mn-lt"/>
                          <a:ea typeface="+mn-ea"/>
                          <a:cs typeface="+mn-cs"/>
                        </a:rPr>
                        <a:t>2 828 100,00 €</a:t>
                      </a:r>
                    </a:p>
                  </a:txBody>
                  <a:tcPr marL="7620" marR="7200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cell3D prstMaterial="dkEdge">
                      <a:bevel prst="coolSlant"/>
                      <a:lightRig rig="flood" dir="t"/>
                    </a:cell3D>
                    <a:solidFill>
                      <a:srgbClr val="7030A0"/>
                    </a:solidFill>
                  </a:tcPr>
                </a:tc>
                <a:extLst>
                  <a:ext uri="{0D108BD9-81ED-4DB2-BD59-A6C34878D82A}">
                    <a16:rowId xmlns:a16="http://schemas.microsoft.com/office/drawing/2014/main" val="2551671843"/>
                  </a:ext>
                </a:extLst>
              </a:tr>
              <a:tr h="320046">
                <a:tc>
                  <a:txBody>
                    <a:bodyPr/>
                    <a:lstStyle/>
                    <a:p>
                      <a:pPr marL="0" lvl="2" algn="l" defTabSz="685800" rtl="0" eaLnBrk="1" fontAlgn="ctr" latinLnBrk="0" hangingPunct="1"/>
                      <a:r>
                        <a:rPr lang="fr-FR" sz="1500" b="0" kern="1200" dirty="0">
                          <a:solidFill>
                            <a:schemeClr val="bg1"/>
                          </a:solidFill>
                          <a:latin typeface="+mn-lt"/>
                          <a:ea typeface="+mn-ea"/>
                          <a:cs typeface="+mn-cs"/>
                        </a:rPr>
                        <a:t>014 - ATTENUATIONS DE PRODUITS</a:t>
                      </a:r>
                    </a:p>
                  </a:txBody>
                  <a:tcPr marL="18000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cell3D prstMaterial="dkEdge">
                      <a:bevel prst="coolSlant"/>
                      <a:lightRig rig="flood" dir="t"/>
                    </a:cell3D>
                    <a:solidFill>
                      <a:srgbClr val="7030A0"/>
                    </a:solidFill>
                  </a:tcPr>
                </a:tc>
                <a:tc>
                  <a:txBody>
                    <a:bodyPr/>
                    <a:lstStyle/>
                    <a:p>
                      <a:pPr marL="0" lvl="0" algn="r" defTabSz="685800" rtl="0" eaLnBrk="1" fontAlgn="ctr" latinLnBrk="0" hangingPunct="1"/>
                      <a:r>
                        <a:rPr lang="fr-FR" sz="1500" b="0" kern="1200" dirty="0">
                          <a:solidFill>
                            <a:schemeClr val="bg1"/>
                          </a:solidFill>
                          <a:latin typeface="+mn-lt"/>
                          <a:ea typeface="+mn-ea"/>
                          <a:cs typeface="+mn-cs"/>
                        </a:rPr>
                        <a:t>444 000,00 €</a:t>
                      </a:r>
                    </a:p>
                  </a:txBody>
                  <a:tcPr marL="7620" marR="7200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cell3D prstMaterial="dkEdge">
                      <a:bevel prst="coolSlant"/>
                      <a:lightRig rig="flood" dir="t"/>
                    </a:cell3D>
                    <a:solidFill>
                      <a:srgbClr val="7030A0"/>
                    </a:solidFill>
                  </a:tcPr>
                </a:tc>
                <a:tc>
                  <a:txBody>
                    <a:bodyPr/>
                    <a:lstStyle/>
                    <a:p>
                      <a:pPr marL="0" lvl="0" algn="r" defTabSz="685800" rtl="0" eaLnBrk="1" fontAlgn="ctr" latinLnBrk="0" hangingPunct="1"/>
                      <a:r>
                        <a:rPr lang="fr-FR" sz="1500" b="0" kern="1200" dirty="0">
                          <a:solidFill>
                            <a:schemeClr val="bg1"/>
                          </a:solidFill>
                          <a:latin typeface="+mn-lt"/>
                          <a:ea typeface="+mn-ea"/>
                          <a:cs typeface="+mn-cs"/>
                        </a:rPr>
                        <a:t>442 300,00 €</a:t>
                      </a:r>
                    </a:p>
                  </a:txBody>
                  <a:tcPr marL="7620" marR="7200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cell3D prstMaterial="dkEdge">
                      <a:bevel prst="coolSlant"/>
                      <a:lightRig rig="flood" dir="t"/>
                    </a:cell3D>
                    <a:solidFill>
                      <a:srgbClr val="7030A0"/>
                    </a:solidFill>
                  </a:tcPr>
                </a:tc>
                <a:extLst>
                  <a:ext uri="{0D108BD9-81ED-4DB2-BD59-A6C34878D82A}">
                    <a16:rowId xmlns:a16="http://schemas.microsoft.com/office/drawing/2014/main" val="2766026643"/>
                  </a:ext>
                </a:extLst>
              </a:tr>
              <a:tr h="320046">
                <a:tc>
                  <a:txBody>
                    <a:bodyPr/>
                    <a:lstStyle/>
                    <a:p>
                      <a:pPr marL="0" lvl="2" algn="l" defTabSz="685800" rtl="0" eaLnBrk="1" fontAlgn="ctr" latinLnBrk="0" hangingPunct="1"/>
                      <a:r>
                        <a:rPr lang="fr-FR" sz="1500" b="0" kern="1200" dirty="0">
                          <a:solidFill>
                            <a:schemeClr val="bg1"/>
                          </a:solidFill>
                          <a:latin typeface="+mn-lt"/>
                          <a:ea typeface="+mn-ea"/>
                          <a:cs typeface="+mn-cs"/>
                        </a:rPr>
                        <a:t>65 - AUTRES CHARGES DE GESTION COURANTE</a:t>
                      </a:r>
                    </a:p>
                  </a:txBody>
                  <a:tcPr marL="18000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cell3D prstMaterial="dkEdge">
                      <a:bevel prst="coolSlant"/>
                      <a:lightRig rig="flood" dir="t"/>
                    </a:cell3D>
                    <a:solidFill>
                      <a:srgbClr val="7030A0"/>
                    </a:solidFill>
                  </a:tcPr>
                </a:tc>
                <a:tc>
                  <a:txBody>
                    <a:bodyPr/>
                    <a:lstStyle/>
                    <a:p>
                      <a:pPr marL="0" lvl="0" algn="r" defTabSz="685800" rtl="0" eaLnBrk="1" fontAlgn="ctr" latinLnBrk="0" hangingPunct="1"/>
                      <a:r>
                        <a:rPr lang="fr-FR" sz="1500" b="0" kern="1200" dirty="0">
                          <a:solidFill>
                            <a:schemeClr val="bg1"/>
                          </a:solidFill>
                          <a:latin typeface="+mn-lt"/>
                          <a:ea typeface="+mn-ea"/>
                          <a:cs typeface="+mn-cs"/>
                        </a:rPr>
                        <a:t>952 500,00 € </a:t>
                      </a:r>
                    </a:p>
                  </a:txBody>
                  <a:tcPr marL="7620" marR="7200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cell3D prstMaterial="dkEdge">
                      <a:bevel prst="coolSlant"/>
                      <a:lightRig rig="flood" dir="t"/>
                    </a:cell3D>
                    <a:solidFill>
                      <a:srgbClr val="7030A0"/>
                    </a:solidFill>
                  </a:tcPr>
                </a:tc>
                <a:tc>
                  <a:txBody>
                    <a:bodyPr/>
                    <a:lstStyle/>
                    <a:p>
                      <a:pPr marL="0" lvl="0" algn="r" defTabSz="685800" rtl="0" eaLnBrk="1" fontAlgn="ctr" latinLnBrk="0" hangingPunct="1"/>
                      <a:r>
                        <a:rPr lang="fr-FR" sz="1500" b="0" kern="1200" dirty="0">
                          <a:solidFill>
                            <a:schemeClr val="bg1"/>
                          </a:solidFill>
                          <a:latin typeface="+mn-lt"/>
                          <a:ea typeface="+mn-ea"/>
                          <a:cs typeface="+mn-cs"/>
                        </a:rPr>
                        <a:t>688 850,00 €</a:t>
                      </a:r>
                    </a:p>
                  </a:txBody>
                  <a:tcPr marL="7620" marR="7200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cell3D prstMaterial="dkEdge">
                      <a:bevel prst="coolSlant"/>
                      <a:lightRig rig="flood" dir="t"/>
                    </a:cell3D>
                    <a:solidFill>
                      <a:srgbClr val="7030A0"/>
                    </a:solidFill>
                  </a:tcPr>
                </a:tc>
                <a:extLst>
                  <a:ext uri="{0D108BD9-81ED-4DB2-BD59-A6C34878D82A}">
                    <a16:rowId xmlns:a16="http://schemas.microsoft.com/office/drawing/2014/main" val="2080377034"/>
                  </a:ext>
                </a:extLst>
              </a:tr>
              <a:tr h="320046">
                <a:tc>
                  <a:txBody>
                    <a:bodyPr/>
                    <a:lstStyle/>
                    <a:p>
                      <a:pPr marL="0" lvl="2" algn="l" defTabSz="685800" rtl="0" eaLnBrk="1" fontAlgn="ctr" latinLnBrk="0" hangingPunct="1"/>
                      <a:r>
                        <a:rPr lang="fr-FR" sz="1500" b="0" kern="1200" dirty="0">
                          <a:solidFill>
                            <a:schemeClr val="bg1"/>
                          </a:solidFill>
                          <a:latin typeface="+mn-lt"/>
                          <a:ea typeface="+mn-ea"/>
                          <a:cs typeface="+mn-cs"/>
                        </a:rPr>
                        <a:t>66 - CHARGES FINANCIERES</a:t>
                      </a:r>
                    </a:p>
                  </a:txBody>
                  <a:tcPr marL="18000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cell3D prstMaterial="dkEdge">
                      <a:bevel prst="coolSlant"/>
                      <a:lightRig rig="flood" dir="t"/>
                    </a:cell3D>
                    <a:solidFill>
                      <a:srgbClr val="7030A0"/>
                    </a:solidFill>
                  </a:tcPr>
                </a:tc>
                <a:tc>
                  <a:txBody>
                    <a:bodyPr/>
                    <a:lstStyle/>
                    <a:p>
                      <a:pPr marL="0" lvl="0" algn="r" defTabSz="685800" rtl="0" eaLnBrk="1" fontAlgn="ctr" latinLnBrk="0" hangingPunct="1"/>
                      <a:r>
                        <a:rPr lang="fr-FR" sz="1500" b="0" kern="1200" dirty="0">
                          <a:solidFill>
                            <a:schemeClr val="bg1"/>
                          </a:solidFill>
                          <a:latin typeface="+mn-lt"/>
                          <a:ea typeface="+mn-ea"/>
                          <a:cs typeface="+mn-cs"/>
                        </a:rPr>
                        <a:t>170 000,00 €</a:t>
                      </a:r>
                    </a:p>
                  </a:txBody>
                  <a:tcPr marL="7620" marR="7200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cell3D prstMaterial="dkEdge">
                      <a:bevel prst="coolSlant"/>
                      <a:lightRig rig="flood" dir="t"/>
                    </a:cell3D>
                    <a:solidFill>
                      <a:srgbClr val="7030A0"/>
                    </a:solidFill>
                  </a:tcPr>
                </a:tc>
                <a:tc>
                  <a:txBody>
                    <a:bodyPr/>
                    <a:lstStyle/>
                    <a:p>
                      <a:pPr marL="0" lvl="0" algn="r" defTabSz="685800" rtl="0" eaLnBrk="1" fontAlgn="ctr" latinLnBrk="0" hangingPunct="1"/>
                      <a:r>
                        <a:rPr lang="fr-FR" sz="1500" b="0" kern="1200" dirty="0">
                          <a:solidFill>
                            <a:schemeClr val="bg1"/>
                          </a:solidFill>
                          <a:latin typeface="+mn-lt"/>
                          <a:ea typeface="+mn-ea"/>
                          <a:cs typeface="+mn-cs"/>
                        </a:rPr>
                        <a:t>185 000,00 €</a:t>
                      </a:r>
                    </a:p>
                  </a:txBody>
                  <a:tcPr marL="7620" marR="7200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cell3D prstMaterial="dkEdge">
                      <a:bevel prst="coolSlant"/>
                      <a:lightRig rig="flood" dir="t"/>
                    </a:cell3D>
                    <a:solidFill>
                      <a:srgbClr val="7030A0"/>
                    </a:solidFill>
                  </a:tcPr>
                </a:tc>
                <a:extLst>
                  <a:ext uri="{0D108BD9-81ED-4DB2-BD59-A6C34878D82A}">
                    <a16:rowId xmlns:a16="http://schemas.microsoft.com/office/drawing/2014/main" val="4085230134"/>
                  </a:ext>
                </a:extLst>
              </a:tr>
              <a:tr h="320046">
                <a:tc>
                  <a:txBody>
                    <a:bodyPr/>
                    <a:lstStyle/>
                    <a:p>
                      <a:pPr marL="0" lvl="2" algn="l" defTabSz="685800" rtl="0" eaLnBrk="1" fontAlgn="ctr" latinLnBrk="0" hangingPunct="1"/>
                      <a:r>
                        <a:rPr lang="fr-FR" sz="1500" b="0" kern="1200" dirty="0">
                          <a:solidFill>
                            <a:schemeClr val="bg1"/>
                          </a:solidFill>
                          <a:latin typeface="+mn-lt"/>
                          <a:ea typeface="+mn-ea"/>
                          <a:cs typeface="+mn-cs"/>
                        </a:rPr>
                        <a:t>67 - CHARGES SPECIFIQUES</a:t>
                      </a:r>
                    </a:p>
                  </a:txBody>
                  <a:tcPr marL="18000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cell3D prstMaterial="dkEdge">
                      <a:bevel prst="coolSlant"/>
                      <a:lightRig rig="flood" dir="t"/>
                    </a:cell3D>
                    <a:solidFill>
                      <a:srgbClr val="7030A0"/>
                    </a:solidFill>
                  </a:tcPr>
                </a:tc>
                <a:tc>
                  <a:txBody>
                    <a:bodyPr/>
                    <a:lstStyle/>
                    <a:p>
                      <a:pPr marL="0" lvl="0" algn="r" defTabSz="685800" rtl="0" eaLnBrk="1" fontAlgn="ctr" latinLnBrk="0" hangingPunct="1"/>
                      <a:r>
                        <a:rPr lang="fr-FR" sz="1500" b="0" kern="1200" dirty="0">
                          <a:solidFill>
                            <a:schemeClr val="bg1"/>
                          </a:solidFill>
                          <a:latin typeface="+mn-lt"/>
                          <a:ea typeface="+mn-ea"/>
                          <a:cs typeface="+mn-cs"/>
                        </a:rPr>
                        <a:t>1 270 000,00 €</a:t>
                      </a:r>
                    </a:p>
                  </a:txBody>
                  <a:tcPr marL="7620" marR="7200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cell3D prstMaterial="dkEdge">
                      <a:bevel prst="coolSlant"/>
                      <a:lightRig rig="flood" dir="t"/>
                    </a:cell3D>
                    <a:solidFill>
                      <a:srgbClr val="7030A0"/>
                    </a:solidFill>
                  </a:tcPr>
                </a:tc>
                <a:tc>
                  <a:txBody>
                    <a:bodyPr/>
                    <a:lstStyle/>
                    <a:p>
                      <a:pPr marL="0" lvl="0" algn="r" defTabSz="685800" rtl="0" eaLnBrk="1" fontAlgn="ctr" latinLnBrk="0" hangingPunct="1"/>
                      <a:r>
                        <a:rPr lang="fr-FR" sz="1500" b="0" kern="1200" dirty="0">
                          <a:solidFill>
                            <a:schemeClr val="bg1"/>
                          </a:solidFill>
                          <a:latin typeface="+mn-lt"/>
                          <a:ea typeface="+mn-ea"/>
                          <a:cs typeface="+mn-cs"/>
                        </a:rPr>
                        <a:t>1 256 999,89 €</a:t>
                      </a:r>
                    </a:p>
                  </a:txBody>
                  <a:tcPr marL="7620" marR="7200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cell3D prstMaterial="dkEdge">
                      <a:bevel prst="coolSlant"/>
                      <a:lightRig rig="flood" dir="t"/>
                    </a:cell3D>
                    <a:solidFill>
                      <a:srgbClr val="7030A0"/>
                    </a:solidFill>
                  </a:tcPr>
                </a:tc>
                <a:extLst>
                  <a:ext uri="{0D108BD9-81ED-4DB2-BD59-A6C34878D82A}">
                    <a16:rowId xmlns:a16="http://schemas.microsoft.com/office/drawing/2014/main" val="3634487744"/>
                  </a:ext>
                </a:extLst>
              </a:tr>
              <a:tr h="320046">
                <a:tc>
                  <a:txBody>
                    <a:bodyPr/>
                    <a:lstStyle/>
                    <a:p>
                      <a:pPr marL="0" lvl="2" algn="l" defTabSz="685800" rtl="0" eaLnBrk="1" fontAlgn="ctr" latinLnBrk="0" hangingPunct="1"/>
                      <a:r>
                        <a:rPr lang="fr-FR" sz="1500" b="0" kern="1200" dirty="0">
                          <a:solidFill>
                            <a:schemeClr val="bg1"/>
                          </a:solidFill>
                          <a:latin typeface="+mn-lt"/>
                          <a:ea typeface="+mn-ea"/>
                          <a:cs typeface="+mn-cs"/>
                        </a:rPr>
                        <a:t>023 - VIREMENT A LA SECTION D'INVESTISSEMENT</a:t>
                      </a:r>
                    </a:p>
                  </a:txBody>
                  <a:tcPr marL="18000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cell3D prstMaterial="dkEdge">
                      <a:bevel prst="coolSlant"/>
                      <a:lightRig rig="flood" dir="t"/>
                    </a:cell3D>
                    <a:solidFill>
                      <a:srgbClr val="7030A0"/>
                    </a:solidFill>
                  </a:tcPr>
                </a:tc>
                <a:tc>
                  <a:txBody>
                    <a:bodyPr/>
                    <a:lstStyle/>
                    <a:p>
                      <a:pPr marL="0" lvl="0" algn="r" defTabSz="685800" rtl="0" eaLnBrk="1" fontAlgn="ctr" latinLnBrk="0" hangingPunct="1"/>
                      <a:r>
                        <a:rPr lang="fr-FR" sz="1500" b="0" kern="1200" dirty="0">
                          <a:solidFill>
                            <a:schemeClr val="bg1"/>
                          </a:solidFill>
                          <a:latin typeface="+mn-lt"/>
                          <a:ea typeface="+mn-ea"/>
                          <a:cs typeface="+mn-cs"/>
                        </a:rPr>
                        <a:t>2 618 953,77 €</a:t>
                      </a:r>
                    </a:p>
                  </a:txBody>
                  <a:tcPr marL="7620" marR="7200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cell3D prstMaterial="dkEdge">
                      <a:bevel prst="coolSlant"/>
                      <a:lightRig rig="flood" dir="t"/>
                    </a:cell3D>
                    <a:solidFill>
                      <a:srgbClr val="7030A0"/>
                    </a:solidFill>
                  </a:tcPr>
                </a:tc>
                <a:tc>
                  <a:txBody>
                    <a:bodyPr/>
                    <a:lstStyle/>
                    <a:p>
                      <a:pPr marL="0" lvl="0" algn="r" defTabSz="685800" rtl="0" eaLnBrk="1" fontAlgn="ctr" latinLnBrk="0" hangingPunct="1"/>
                      <a:r>
                        <a:rPr lang="fr-FR" sz="1500" b="0" kern="1200" dirty="0">
                          <a:solidFill>
                            <a:schemeClr val="bg1"/>
                          </a:solidFill>
                          <a:latin typeface="+mn-lt"/>
                          <a:ea typeface="+mn-ea"/>
                          <a:cs typeface="+mn-cs"/>
                        </a:rPr>
                        <a:t>2 766 444,00 €</a:t>
                      </a:r>
                    </a:p>
                  </a:txBody>
                  <a:tcPr marL="7620" marR="7200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cell3D prstMaterial="dkEdge">
                      <a:bevel prst="coolSlant"/>
                      <a:lightRig rig="flood" dir="t"/>
                    </a:cell3D>
                    <a:solidFill>
                      <a:srgbClr val="7030A0"/>
                    </a:solidFill>
                  </a:tcPr>
                </a:tc>
                <a:extLst>
                  <a:ext uri="{0D108BD9-81ED-4DB2-BD59-A6C34878D82A}">
                    <a16:rowId xmlns:a16="http://schemas.microsoft.com/office/drawing/2014/main" val="838542258"/>
                  </a:ext>
                </a:extLst>
              </a:tr>
              <a:tr h="320046">
                <a:tc>
                  <a:txBody>
                    <a:bodyPr/>
                    <a:lstStyle/>
                    <a:p>
                      <a:pPr marL="0" lvl="2" algn="l" defTabSz="685800" rtl="0" eaLnBrk="1" fontAlgn="ctr" latinLnBrk="0" hangingPunct="1"/>
                      <a:r>
                        <a:rPr lang="fr-FR" sz="1500" b="0" kern="1200" dirty="0">
                          <a:solidFill>
                            <a:schemeClr val="bg1"/>
                          </a:solidFill>
                          <a:latin typeface="+mn-lt"/>
                          <a:ea typeface="+mn-ea"/>
                          <a:cs typeface="+mn-cs"/>
                        </a:rPr>
                        <a:t>042 - OPERATIONS D'ORDRE  ENTRE SECTIONS</a:t>
                      </a:r>
                    </a:p>
                  </a:txBody>
                  <a:tcPr marL="18000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cell3D prstMaterial="dkEdge">
                      <a:bevel prst="coolSlant"/>
                      <a:lightRig rig="flood" dir="t"/>
                    </a:cell3D>
                    <a:solidFill>
                      <a:srgbClr val="7030A0"/>
                    </a:solidFill>
                  </a:tcPr>
                </a:tc>
                <a:tc>
                  <a:txBody>
                    <a:bodyPr/>
                    <a:lstStyle/>
                    <a:p>
                      <a:pPr marL="0" lvl="0" algn="r" defTabSz="685800" rtl="0" eaLnBrk="1" fontAlgn="ctr" latinLnBrk="0" hangingPunct="1"/>
                      <a:r>
                        <a:rPr lang="fr-FR" sz="1500" b="0" kern="1200" dirty="0">
                          <a:solidFill>
                            <a:schemeClr val="bg1"/>
                          </a:solidFill>
                          <a:latin typeface="+mn-lt"/>
                          <a:ea typeface="+mn-ea"/>
                          <a:cs typeface="+mn-cs"/>
                        </a:rPr>
                        <a:t>370 000,00 €</a:t>
                      </a:r>
                    </a:p>
                  </a:txBody>
                  <a:tcPr marL="7620" marR="7200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cell3D prstMaterial="dkEdge">
                      <a:bevel prst="coolSlant"/>
                      <a:lightRig rig="flood" dir="t"/>
                    </a:cell3D>
                    <a:solidFill>
                      <a:srgbClr val="7030A0"/>
                    </a:solidFill>
                  </a:tcPr>
                </a:tc>
                <a:tc>
                  <a:txBody>
                    <a:bodyPr/>
                    <a:lstStyle/>
                    <a:p>
                      <a:pPr marL="0" lvl="0" algn="r" defTabSz="685800" rtl="0" eaLnBrk="1" fontAlgn="ctr" latinLnBrk="0" hangingPunct="1"/>
                      <a:r>
                        <a:rPr lang="fr-FR" sz="1500" b="0" kern="1200" dirty="0">
                          <a:solidFill>
                            <a:schemeClr val="bg1"/>
                          </a:solidFill>
                          <a:latin typeface="+mn-lt"/>
                          <a:ea typeface="+mn-ea"/>
                          <a:cs typeface="+mn-cs"/>
                        </a:rPr>
                        <a:t>400 000,00 €</a:t>
                      </a:r>
                    </a:p>
                  </a:txBody>
                  <a:tcPr marL="7620" marR="7200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cell3D prstMaterial="dkEdge">
                      <a:bevel prst="coolSlant"/>
                      <a:lightRig rig="flood" dir="t"/>
                    </a:cell3D>
                    <a:solidFill>
                      <a:srgbClr val="7030A0"/>
                    </a:solidFill>
                  </a:tcPr>
                </a:tc>
                <a:extLst>
                  <a:ext uri="{0D108BD9-81ED-4DB2-BD59-A6C34878D82A}">
                    <a16:rowId xmlns:a16="http://schemas.microsoft.com/office/drawing/2014/main" val="503821567"/>
                  </a:ext>
                </a:extLst>
              </a:tr>
              <a:tr h="560682">
                <a:tc>
                  <a:txBody>
                    <a:bodyPr/>
                    <a:lstStyle/>
                    <a:p>
                      <a:pPr marL="0" lvl="2" algn="l" defTabSz="685800" rtl="0" eaLnBrk="1" fontAlgn="ctr" latinLnBrk="0" hangingPunct="1"/>
                      <a:r>
                        <a:rPr lang="fr-FR" sz="1500" b="1" i="1" kern="1200" dirty="0">
                          <a:solidFill>
                            <a:schemeClr val="bg1"/>
                          </a:solidFill>
                          <a:effectLst>
                            <a:outerShdw blurRad="38100" dist="38100" dir="2700000" algn="tl">
                              <a:srgbClr val="000000">
                                <a:alpha val="43137"/>
                              </a:srgbClr>
                            </a:outerShdw>
                          </a:effectLst>
                          <a:latin typeface="+mn-lt"/>
                          <a:ea typeface="+mn-ea"/>
                          <a:cs typeface="+mn-cs"/>
                        </a:rPr>
                        <a:t>TOTAL DEPENSES </a:t>
                      </a:r>
                    </a:p>
                  </a:txBody>
                  <a:tcPr marL="18000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coolSlant"/>
                      <a:lightRig rig="flood" dir="t"/>
                    </a:cell3D>
                    <a:solidFill>
                      <a:srgbClr val="7030A0"/>
                    </a:solidFill>
                  </a:tcPr>
                </a:tc>
                <a:tc>
                  <a:txBody>
                    <a:bodyPr/>
                    <a:lstStyle/>
                    <a:p>
                      <a:pPr marL="0" lvl="0" algn="r" defTabSz="685800" rtl="0" eaLnBrk="1" fontAlgn="ctr" latinLnBrk="0" hangingPunct="1"/>
                      <a:r>
                        <a:rPr lang="fr-FR" sz="1500" b="1" i="1" kern="1200" dirty="0">
                          <a:solidFill>
                            <a:schemeClr val="bg1"/>
                          </a:solidFill>
                          <a:effectLst>
                            <a:outerShdw blurRad="38100" dist="38100" dir="2700000" algn="tl">
                              <a:srgbClr val="000000">
                                <a:alpha val="43137"/>
                              </a:srgbClr>
                            </a:outerShdw>
                          </a:effectLst>
                          <a:latin typeface="+mn-lt"/>
                          <a:ea typeface="+mn-ea"/>
                          <a:cs typeface="+mn-cs"/>
                        </a:rPr>
                        <a:t>10 266 893,77 €</a:t>
                      </a:r>
                    </a:p>
                  </a:txBody>
                  <a:tcPr marL="7620" marR="7200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coolSlant"/>
                      <a:lightRig rig="flood" dir="t"/>
                    </a:cell3D>
                    <a:solidFill>
                      <a:srgbClr val="7030A0"/>
                    </a:solidFill>
                  </a:tcPr>
                </a:tc>
                <a:tc>
                  <a:txBody>
                    <a:bodyPr/>
                    <a:lstStyle/>
                    <a:p>
                      <a:pPr marL="0" lvl="0" algn="r" defTabSz="685800" rtl="0" eaLnBrk="1" fontAlgn="ctr" latinLnBrk="0" hangingPunct="1"/>
                      <a:r>
                        <a:rPr lang="fr-FR" sz="1500" b="1" i="1" kern="1200" dirty="0">
                          <a:solidFill>
                            <a:schemeClr val="bg1"/>
                          </a:solidFill>
                          <a:effectLst>
                            <a:outerShdw blurRad="38100" dist="38100" dir="2700000" algn="tl">
                              <a:srgbClr val="000000">
                                <a:alpha val="43137"/>
                              </a:srgbClr>
                            </a:outerShdw>
                          </a:effectLst>
                          <a:latin typeface="+mn-lt"/>
                          <a:ea typeface="+mn-ea"/>
                          <a:cs typeface="+mn-cs"/>
                        </a:rPr>
                        <a:t>9 933 243,89 €</a:t>
                      </a:r>
                    </a:p>
                  </a:txBody>
                  <a:tcPr marL="7620" marR="7200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coolSlant"/>
                      <a:lightRig rig="flood" dir="t"/>
                    </a:cell3D>
                    <a:solidFill>
                      <a:srgbClr val="7030A0"/>
                    </a:solidFill>
                  </a:tcPr>
                </a:tc>
                <a:extLst>
                  <a:ext uri="{0D108BD9-81ED-4DB2-BD59-A6C34878D82A}">
                    <a16:rowId xmlns:a16="http://schemas.microsoft.com/office/drawing/2014/main" val="1503750759"/>
                  </a:ext>
                </a:extLst>
              </a:tr>
            </a:tbl>
          </a:graphicData>
        </a:graphic>
      </p:graphicFrame>
      <p:sp>
        <p:nvSpPr>
          <p:cNvPr id="5" name="ZoneTexte 4">
            <a:extLst>
              <a:ext uri="{FF2B5EF4-FFF2-40B4-BE49-F238E27FC236}">
                <a16:creationId xmlns:a16="http://schemas.microsoft.com/office/drawing/2014/main" id="{DABD0B15-C14B-4B17-8A7F-A9204B548534}"/>
              </a:ext>
            </a:extLst>
          </p:cNvPr>
          <p:cNvSpPr txBox="1"/>
          <p:nvPr/>
        </p:nvSpPr>
        <p:spPr>
          <a:xfrm>
            <a:off x="4526011" y="283221"/>
            <a:ext cx="4243141" cy="369332"/>
          </a:xfrm>
          <a:prstGeom prst="rect">
            <a:avLst/>
          </a:prstGeom>
          <a:solidFill>
            <a:srgbClr val="2C4D88"/>
          </a:solidFill>
          <a:ln>
            <a:solidFill>
              <a:srgbClr val="7030A0"/>
            </a:solidFill>
          </a:ln>
        </p:spPr>
        <p:txBody>
          <a:bodyPr wrap="square">
            <a:spAutoFit/>
          </a:bodyPr>
          <a:lstStyle/>
          <a:p>
            <a:r>
              <a:rPr lang="fr-FR" dirty="0">
                <a:solidFill>
                  <a:schemeClr val="bg1"/>
                </a:solidFill>
                <a:effectLst>
                  <a:outerShdw blurRad="38100" dist="38100" dir="2700000" algn="tl">
                    <a:srgbClr val="000000">
                      <a:alpha val="43137"/>
                    </a:srgbClr>
                  </a:outerShdw>
                </a:effectLst>
              </a:rPr>
              <a:t>Synthèse dépenses de fonctionnement (2)</a:t>
            </a:r>
          </a:p>
        </p:txBody>
      </p:sp>
      <p:sp>
        <p:nvSpPr>
          <p:cNvPr id="6" name="ZoneTexte 5">
            <a:extLst>
              <a:ext uri="{FF2B5EF4-FFF2-40B4-BE49-F238E27FC236}">
                <a16:creationId xmlns:a16="http://schemas.microsoft.com/office/drawing/2014/main" id="{307487E1-4DAF-7DF2-3FF3-B34ED5763A2B}"/>
              </a:ext>
            </a:extLst>
          </p:cNvPr>
          <p:cNvSpPr txBox="1"/>
          <p:nvPr/>
        </p:nvSpPr>
        <p:spPr>
          <a:xfrm>
            <a:off x="503548" y="4653136"/>
            <a:ext cx="8136904" cy="1107996"/>
          </a:xfrm>
          <a:prstGeom prst="rect">
            <a:avLst/>
          </a:prstGeom>
          <a:noFill/>
        </p:spPr>
        <p:txBody>
          <a:bodyPr wrap="square" rtlCol="0">
            <a:spAutoFit/>
          </a:bodyPr>
          <a:lstStyle/>
          <a:p>
            <a:pPr marL="285750" indent="-285750" algn="just">
              <a:buFont typeface="Courier New" panose="02070309020205020404" pitchFamily="49" charset="0"/>
              <a:buChar char="o"/>
            </a:pPr>
            <a:r>
              <a:rPr lang="fr-FR" sz="1600" dirty="0">
                <a:solidFill>
                  <a:srgbClr val="2C4D88"/>
                </a:solidFill>
              </a:rPr>
              <a:t>Pour 2025, les charges sont en augmentation principalement sur les chapitres 65 et 012 ;</a:t>
            </a:r>
          </a:p>
          <a:p>
            <a:pPr marL="285750" indent="-285750" algn="just">
              <a:buFont typeface="Courier New" panose="02070309020205020404" pitchFamily="49" charset="0"/>
              <a:buChar char="o"/>
            </a:pPr>
            <a:r>
              <a:rPr lang="fr-FR" sz="1600" dirty="0">
                <a:solidFill>
                  <a:srgbClr val="2C4D88"/>
                </a:solidFill>
              </a:rPr>
              <a:t>Le chapitre 65 absorbe la hausse des contributions au profit du SIVU qui va entrer dans sa première année pleine d’exercice, elles passent de 120 K€ à 380 K€ ;</a:t>
            </a:r>
          </a:p>
          <a:p>
            <a:pPr marL="285750" indent="-285750" algn="just">
              <a:buFont typeface="Courier New" panose="02070309020205020404" pitchFamily="49" charset="0"/>
              <a:buChar char="o"/>
            </a:pPr>
            <a:r>
              <a:rPr lang="fr-FR" sz="1600" dirty="0">
                <a:solidFill>
                  <a:srgbClr val="2C4D88"/>
                </a:solidFill>
              </a:rPr>
              <a:t>Pour le chapitre 012, il accompagne la croissance de la commune.</a:t>
            </a:r>
            <a:endParaRPr lang="fr-FR" dirty="0"/>
          </a:p>
        </p:txBody>
      </p:sp>
    </p:spTree>
    <p:extLst>
      <p:ext uri="{BB962C8B-B14F-4D97-AF65-F5344CB8AC3E}">
        <p14:creationId xmlns:p14="http://schemas.microsoft.com/office/powerpoint/2010/main" val="23651937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6AF4F97F-837C-4708-9ADF-A6F82CB4B422}" type="slidenum">
              <a:rPr lang="fr-FR" smtClean="0"/>
              <a:pPr/>
              <a:t>26</a:t>
            </a:fld>
            <a:endParaRPr lang="fr-FR"/>
          </a:p>
        </p:txBody>
      </p:sp>
      <p:graphicFrame>
        <p:nvGraphicFramePr>
          <p:cNvPr id="2" name="Graphique 1"/>
          <p:cNvGraphicFramePr/>
          <p:nvPr>
            <p:extLst>
              <p:ext uri="{D42A27DB-BD31-4B8C-83A1-F6EECF244321}">
                <p14:modId xmlns:p14="http://schemas.microsoft.com/office/powerpoint/2010/main" val="4100729029"/>
              </p:ext>
            </p:extLst>
          </p:nvPr>
        </p:nvGraphicFramePr>
        <p:xfrm>
          <a:off x="611560" y="1037671"/>
          <a:ext cx="8136904" cy="3816424"/>
        </p:xfrm>
        <a:graphic>
          <a:graphicData uri="http://schemas.openxmlformats.org/drawingml/2006/chart">
            <c:chart xmlns:c="http://schemas.openxmlformats.org/drawingml/2006/chart" xmlns:r="http://schemas.openxmlformats.org/officeDocument/2006/relationships" r:id="rId2"/>
          </a:graphicData>
        </a:graphic>
      </p:graphicFrame>
      <p:sp>
        <p:nvSpPr>
          <p:cNvPr id="5" name="ZoneTexte 4">
            <a:extLst>
              <a:ext uri="{FF2B5EF4-FFF2-40B4-BE49-F238E27FC236}">
                <a16:creationId xmlns:a16="http://schemas.microsoft.com/office/drawing/2014/main" id="{5A49F846-A4D3-BBAF-FD05-C71928AF7044}"/>
              </a:ext>
            </a:extLst>
          </p:cNvPr>
          <p:cNvSpPr txBox="1"/>
          <p:nvPr/>
        </p:nvSpPr>
        <p:spPr>
          <a:xfrm>
            <a:off x="2148580" y="404664"/>
            <a:ext cx="5133906" cy="430887"/>
          </a:xfrm>
          <a:prstGeom prst="rect">
            <a:avLst/>
          </a:prstGeom>
          <a:noFill/>
          <a:ln>
            <a:solidFill>
              <a:srgbClr val="2C4D88"/>
            </a:solidFill>
          </a:ln>
        </p:spPr>
        <p:txBody>
          <a:bodyPr wrap="none" rtlCol="0">
            <a:spAutoFit/>
          </a:bodyPr>
          <a:lstStyle/>
          <a:p>
            <a:r>
              <a:rPr lang="fr-FR" sz="2200" b="1" dirty="0">
                <a:solidFill>
                  <a:srgbClr val="2C4D88"/>
                </a:solidFill>
              </a:rPr>
              <a:t>Evolution de la section de fonctionnement</a:t>
            </a:r>
          </a:p>
        </p:txBody>
      </p:sp>
      <p:sp>
        <p:nvSpPr>
          <p:cNvPr id="6" name="ZoneTexte 5">
            <a:extLst>
              <a:ext uri="{FF2B5EF4-FFF2-40B4-BE49-F238E27FC236}">
                <a16:creationId xmlns:a16="http://schemas.microsoft.com/office/drawing/2014/main" id="{749B909E-63FF-029D-5536-1F725735CD42}"/>
              </a:ext>
            </a:extLst>
          </p:cNvPr>
          <p:cNvSpPr txBox="1"/>
          <p:nvPr/>
        </p:nvSpPr>
        <p:spPr>
          <a:xfrm>
            <a:off x="611560" y="5056190"/>
            <a:ext cx="8136904" cy="584775"/>
          </a:xfrm>
          <a:prstGeom prst="rect">
            <a:avLst/>
          </a:prstGeom>
          <a:noFill/>
        </p:spPr>
        <p:txBody>
          <a:bodyPr wrap="square" rtlCol="0">
            <a:spAutoFit/>
          </a:bodyPr>
          <a:lstStyle/>
          <a:p>
            <a:pPr marL="285750" indent="-285750" algn="just">
              <a:spcAft>
                <a:spcPts val="600"/>
              </a:spcAft>
              <a:buFont typeface="Courier New" panose="02070309020205020404" pitchFamily="49" charset="0"/>
              <a:buChar char="o"/>
            </a:pPr>
            <a:r>
              <a:rPr lang="fr-FR" sz="1600" dirty="0">
                <a:solidFill>
                  <a:srgbClr val="2C4D88"/>
                </a:solidFill>
              </a:rPr>
              <a:t>L’accumulation des excédents depuis plusieurs années conjuguée à la hausse des recettes et des dépenses abouties à une augmentation de la section de fonctionnement.</a:t>
            </a:r>
          </a:p>
        </p:txBody>
      </p:sp>
    </p:spTree>
    <p:extLst>
      <p:ext uri="{BB962C8B-B14F-4D97-AF65-F5344CB8AC3E}">
        <p14:creationId xmlns:p14="http://schemas.microsoft.com/office/powerpoint/2010/main" val="12716206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6AF4F97F-837C-4708-9ADF-A6F82CB4B422}" type="slidenum">
              <a:rPr lang="fr-FR" smtClean="0"/>
              <a:pPr/>
              <a:t>27</a:t>
            </a:fld>
            <a:endParaRPr lang="fr-FR" dirty="0"/>
          </a:p>
        </p:txBody>
      </p:sp>
      <p:sp>
        <p:nvSpPr>
          <p:cNvPr id="13" name="Espace réservé du contenu 12">
            <a:extLst>
              <a:ext uri="{FF2B5EF4-FFF2-40B4-BE49-F238E27FC236}">
                <a16:creationId xmlns:a16="http://schemas.microsoft.com/office/drawing/2014/main" id="{E522DEBC-52D6-466B-A7CB-08835EE951A6}"/>
              </a:ext>
            </a:extLst>
          </p:cNvPr>
          <p:cNvSpPr>
            <a:spLocks noGrp="1"/>
          </p:cNvSpPr>
          <p:nvPr>
            <p:ph idx="1"/>
          </p:nvPr>
        </p:nvSpPr>
        <p:spPr/>
        <p:txBody>
          <a:bodyPr/>
          <a:lstStyle/>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p:txBody>
      </p:sp>
      <p:sp>
        <p:nvSpPr>
          <p:cNvPr id="14" name="ZoneTexte 13">
            <a:extLst>
              <a:ext uri="{FF2B5EF4-FFF2-40B4-BE49-F238E27FC236}">
                <a16:creationId xmlns:a16="http://schemas.microsoft.com/office/drawing/2014/main" id="{71218907-93AF-40AE-B8FB-6D79A43B364F}"/>
              </a:ext>
            </a:extLst>
          </p:cNvPr>
          <p:cNvSpPr txBox="1"/>
          <p:nvPr/>
        </p:nvSpPr>
        <p:spPr>
          <a:xfrm>
            <a:off x="539552" y="2348880"/>
            <a:ext cx="8229600" cy="646331"/>
          </a:xfrm>
          <a:prstGeom prst="rect">
            <a:avLst/>
          </a:prstGeom>
          <a:solidFill>
            <a:srgbClr val="2C4D88"/>
          </a:solidFill>
          <a:ln>
            <a:noFill/>
          </a:ln>
        </p:spPr>
        <p:txBody>
          <a:bodyPr wrap="square">
            <a:spAutoFit/>
          </a:bodyPr>
          <a:lstStyle/>
          <a:p>
            <a:pPr algn="ctr"/>
            <a:r>
              <a:rPr lang="fr-FR" sz="3600" dirty="0">
                <a:solidFill>
                  <a:schemeClr val="bg1"/>
                </a:solidFill>
              </a:rPr>
              <a:t>DEPENSES D’INVESTISSEMENT</a:t>
            </a:r>
          </a:p>
        </p:txBody>
      </p:sp>
      <p:sp>
        <p:nvSpPr>
          <p:cNvPr id="16" name="Titre 15">
            <a:extLst>
              <a:ext uri="{FF2B5EF4-FFF2-40B4-BE49-F238E27FC236}">
                <a16:creationId xmlns:a16="http://schemas.microsoft.com/office/drawing/2014/main" id="{544903D3-9AF7-413D-A13F-3D7860A8F43D}"/>
              </a:ext>
            </a:extLst>
          </p:cNvPr>
          <p:cNvSpPr>
            <a:spLocks noGrp="1"/>
          </p:cNvSpPr>
          <p:nvPr>
            <p:ph type="title"/>
          </p:nvPr>
        </p:nvSpPr>
        <p:spPr/>
        <p:txBody>
          <a:bodyPr/>
          <a:lstStyle/>
          <a:p>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endParaRPr lang="fr-FR" dirty="0"/>
          </a:p>
        </p:txBody>
      </p:sp>
    </p:spTree>
    <p:extLst>
      <p:ext uri="{BB962C8B-B14F-4D97-AF65-F5344CB8AC3E}">
        <p14:creationId xmlns:p14="http://schemas.microsoft.com/office/powerpoint/2010/main" val="15979977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90275" y="704960"/>
            <a:ext cx="8363272" cy="443663"/>
          </a:xfrm>
        </p:spPr>
        <p:txBody>
          <a:bodyPr>
            <a:normAutofit/>
          </a:bodyPr>
          <a:lstStyle/>
          <a:p>
            <a:pPr marL="109728" indent="0">
              <a:buNone/>
            </a:pPr>
            <a:r>
              <a:rPr lang="fr-FR" sz="2200" b="1" u="sng" dirty="0">
                <a:solidFill>
                  <a:srgbClr val="2C4D88"/>
                </a:solidFill>
              </a:rPr>
              <a:t>Chapitre 20 – Immobilisations incorporelles / </a:t>
            </a:r>
            <a:r>
              <a:rPr lang="fr-FR" sz="2200" b="1" u="sng" dirty="0">
                <a:solidFill>
                  <a:srgbClr val="2C4D88"/>
                </a:solidFill>
                <a:effectLst>
                  <a:outerShdw blurRad="38100" dist="38100" dir="2700000" algn="tl">
                    <a:srgbClr val="000000">
                      <a:alpha val="43137"/>
                    </a:srgbClr>
                  </a:outerShdw>
                </a:effectLst>
              </a:rPr>
              <a:t>Hors opérations</a:t>
            </a:r>
          </a:p>
        </p:txBody>
      </p:sp>
      <p:sp>
        <p:nvSpPr>
          <p:cNvPr id="4" name="Espace réservé du numéro de diapositive 3"/>
          <p:cNvSpPr>
            <a:spLocks noGrp="1"/>
          </p:cNvSpPr>
          <p:nvPr>
            <p:ph type="sldNum" sz="quarter" idx="12"/>
          </p:nvPr>
        </p:nvSpPr>
        <p:spPr/>
        <p:txBody>
          <a:bodyPr/>
          <a:lstStyle/>
          <a:p>
            <a:fld id="{6AF4F97F-837C-4708-9ADF-A6F82CB4B422}" type="slidenum">
              <a:rPr lang="fr-FR" smtClean="0"/>
              <a:pPr/>
              <a:t>28</a:t>
            </a:fld>
            <a:endParaRPr lang="fr-FR" dirty="0"/>
          </a:p>
        </p:txBody>
      </p:sp>
      <p:graphicFrame>
        <p:nvGraphicFramePr>
          <p:cNvPr id="8" name="Tableau 7">
            <a:extLst>
              <a:ext uri="{FF2B5EF4-FFF2-40B4-BE49-F238E27FC236}">
                <a16:creationId xmlns:a16="http://schemas.microsoft.com/office/drawing/2014/main" id="{AFFAE322-7B36-4E84-89F9-4980DA14F663}"/>
              </a:ext>
            </a:extLst>
          </p:cNvPr>
          <p:cNvGraphicFramePr>
            <a:graphicFrameLocks noGrp="1"/>
          </p:cNvGraphicFramePr>
          <p:nvPr>
            <p:extLst>
              <p:ext uri="{D42A27DB-BD31-4B8C-83A1-F6EECF244321}">
                <p14:modId xmlns:p14="http://schemas.microsoft.com/office/powerpoint/2010/main" val="3937658524"/>
              </p:ext>
            </p:extLst>
          </p:nvPr>
        </p:nvGraphicFramePr>
        <p:xfrm>
          <a:off x="585712" y="1148623"/>
          <a:ext cx="8034628" cy="790994"/>
        </p:xfrm>
        <a:graphic>
          <a:graphicData uri="http://schemas.openxmlformats.org/drawingml/2006/table">
            <a:tbl>
              <a:tblPr firstRow="1" bandRow="1">
                <a:tableStyleId>{5C22544A-7EE6-4342-B048-85BDC9FD1C3A}</a:tableStyleId>
              </a:tblPr>
              <a:tblGrid>
                <a:gridCol w="2008657">
                  <a:extLst>
                    <a:ext uri="{9D8B030D-6E8A-4147-A177-3AD203B41FA5}">
                      <a16:colId xmlns:a16="http://schemas.microsoft.com/office/drawing/2014/main" val="20000"/>
                    </a:ext>
                  </a:extLst>
                </a:gridCol>
                <a:gridCol w="2008657">
                  <a:extLst>
                    <a:ext uri="{9D8B030D-6E8A-4147-A177-3AD203B41FA5}">
                      <a16:colId xmlns:a16="http://schemas.microsoft.com/office/drawing/2014/main" val="20001"/>
                    </a:ext>
                  </a:extLst>
                </a:gridCol>
                <a:gridCol w="2008657">
                  <a:extLst>
                    <a:ext uri="{9D8B030D-6E8A-4147-A177-3AD203B41FA5}">
                      <a16:colId xmlns:a16="http://schemas.microsoft.com/office/drawing/2014/main" val="20002"/>
                    </a:ext>
                  </a:extLst>
                </a:gridCol>
                <a:gridCol w="2008657">
                  <a:extLst>
                    <a:ext uri="{9D8B030D-6E8A-4147-A177-3AD203B41FA5}">
                      <a16:colId xmlns:a16="http://schemas.microsoft.com/office/drawing/2014/main" val="3850105867"/>
                    </a:ext>
                  </a:extLst>
                </a:gridCol>
              </a:tblGrid>
              <a:tr h="395497">
                <a:tc>
                  <a:txBody>
                    <a:bodyPr/>
                    <a:lstStyle/>
                    <a:p>
                      <a:pPr algn="ctr"/>
                      <a:r>
                        <a:rPr lang="fr-FR" dirty="0">
                          <a:solidFill>
                            <a:schemeClr val="bg1"/>
                          </a:solidFill>
                        </a:rPr>
                        <a:t>CA</a:t>
                      </a:r>
                      <a:r>
                        <a:rPr lang="fr-FR" baseline="0" dirty="0">
                          <a:solidFill>
                            <a:schemeClr val="bg1"/>
                          </a:solidFill>
                        </a:rPr>
                        <a:t> 2024</a:t>
                      </a:r>
                      <a:endParaRPr lang="fr-FR" dirty="0">
                        <a:solidFill>
                          <a:schemeClr val="bg1"/>
                        </a:solidFill>
                      </a:endParaRPr>
                    </a:p>
                  </a:txBody>
                  <a:tcPr anchor="ctr">
                    <a:cell3D prstMaterial="dkEdge">
                      <a:bevel/>
                      <a:lightRig rig="flood" dir="t"/>
                    </a:cell3D>
                    <a:solidFill>
                      <a:srgbClr val="7030A0"/>
                    </a:solidFill>
                  </a:tcPr>
                </a:tc>
                <a:tc>
                  <a:txBody>
                    <a:bodyPr/>
                    <a:lstStyle/>
                    <a:p>
                      <a:pPr algn="ctr"/>
                      <a:r>
                        <a:rPr lang="fr-FR" dirty="0">
                          <a:solidFill>
                            <a:schemeClr val="bg1"/>
                          </a:solidFill>
                        </a:rPr>
                        <a:t>RAR 2024</a:t>
                      </a:r>
                    </a:p>
                  </a:txBody>
                  <a:tcPr anchor="ctr">
                    <a:cell3D prstMaterial="dkEdge">
                      <a:bevel/>
                      <a:lightRig rig="flood" dir="t"/>
                    </a:cell3D>
                    <a:solidFill>
                      <a:srgbClr val="7030A0"/>
                    </a:solidFill>
                  </a:tcPr>
                </a:tc>
                <a:tc>
                  <a:txBody>
                    <a:bodyPr/>
                    <a:lstStyle/>
                    <a:p>
                      <a:pPr algn="ctr"/>
                      <a:r>
                        <a:rPr lang="fr-FR" dirty="0">
                          <a:solidFill>
                            <a:schemeClr val="bg1"/>
                          </a:solidFill>
                        </a:rPr>
                        <a:t>Dépenses nouvelles 2025</a:t>
                      </a:r>
                    </a:p>
                  </a:txBody>
                  <a:tcPr anchor="ctr">
                    <a:cell3D prstMaterial="dkEdge">
                      <a:bevel/>
                      <a:lightRig rig="flood" dir="t"/>
                    </a:cell3D>
                    <a:solidFill>
                      <a:srgbClr val="7030A0"/>
                    </a:solidFill>
                  </a:tcPr>
                </a:tc>
                <a:tc>
                  <a:txBody>
                    <a:bodyPr/>
                    <a:lstStyle/>
                    <a:p>
                      <a:pPr algn="ctr"/>
                      <a:r>
                        <a:rPr lang="fr-FR" dirty="0">
                          <a:solidFill>
                            <a:schemeClr val="bg1"/>
                          </a:solidFill>
                        </a:rPr>
                        <a:t>Total 2025</a:t>
                      </a:r>
                    </a:p>
                  </a:txBody>
                  <a:tcPr anchor="ctr">
                    <a:cell3D prstMaterial="dkEdge">
                      <a:bevel/>
                      <a:lightRig rig="flood" dir="t"/>
                    </a:cell3D>
                    <a:solidFill>
                      <a:srgbClr val="7030A0"/>
                    </a:solidFill>
                  </a:tcPr>
                </a:tc>
                <a:extLst>
                  <a:ext uri="{0D108BD9-81ED-4DB2-BD59-A6C34878D82A}">
                    <a16:rowId xmlns:a16="http://schemas.microsoft.com/office/drawing/2014/main" val="10000"/>
                  </a:ext>
                </a:extLst>
              </a:tr>
              <a:tr h="395497">
                <a:tc>
                  <a:txBody>
                    <a:bodyPr/>
                    <a:lstStyle/>
                    <a:p>
                      <a:pPr algn="ctr"/>
                      <a:r>
                        <a:rPr lang="fr-FR" dirty="0">
                          <a:solidFill>
                            <a:schemeClr val="bg1"/>
                          </a:solidFill>
                        </a:rPr>
                        <a:t>14 206,64 €</a:t>
                      </a:r>
                    </a:p>
                  </a:txBody>
                  <a:tcPr anchor="ctr">
                    <a:cell3D prstMaterial="dkEdge">
                      <a:bevel/>
                      <a:lightRig rig="flood" dir="t"/>
                    </a:cell3D>
                    <a:solidFill>
                      <a:srgbClr val="7030A0"/>
                    </a:solidFill>
                  </a:tcPr>
                </a:tc>
                <a:tc>
                  <a:txBody>
                    <a:bodyPr/>
                    <a:lstStyle/>
                    <a:p>
                      <a:pPr algn="ctr"/>
                      <a:r>
                        <a:rPr lang="fr-FR" dirty="0">
                          <a:solidFill>
                            <a:schemeClr val="bg1"/>
                          </a:solidFill>
                        </a:rPr>
                        <a:t>3 456,00 €</a:t>
                      </a:r>
                    </a:p>
                  </a:txBody>
                  <a:tcPr anchor="ctr">
                    <a:cell3D prstMaterial="dkEdge">
                      <a:bevel/>
                      <a:lightRig rig="flood" dir="t"/>
                    </a:cell3D>
                    <a:solidFill>
                      <a:srgbClr val="7030A0"/>
                    </a:solidFill>
                  </a:tcPr>
                </a:tc>
                <a:tc>
                  <a:txBody>
                    <a:bodyPr/>
                    <a:lstStyle/>
                    <a:p>
                      <a:pPr algn="ctr"/>
                      <a:r>
                        <a:rPr lang="fr-FR" dirty="0">
                          <a:solidFill>
                            <a:schemeClr val="bg1"/>
                          </a:solidFill>
                        </a:rPr>
                        <a:t>- €</a:t>
                      </a:r>
                    </a:p>
                  </a:txBody>
                  <a:tcPr anchor="ctr">
                    <a:cell3D prstMaterial="dkEdge">
                      <a:bevel/>
                      <a:lightRig rig="flood" dir="t"/>
                    </a:cell3D>
                    <a:solidFill>
                      <a:srgbClr val="7030A0"/>
                    </a:solidFill>
                  </a:tcPr>
                </a:tc>
                <a:tc>
                  <a:txBody>
                    <a:bodyPr/>
                    <a:lstStyle/>
                    <a:p>
                      <a:pPr algn="ctr"/>
                      <a:r>
                        <a:rPr lang="fr-FR" dirty="0">
                          <a:solidFill>
                            <a:schemeClr val="bg1"/>
                          </a:solidFill>
                        </a:rPr>
                        <a:t>3 456,00 €</a:t>
                      </a:r>
                    </a:p>
                  </a:txBody>
                  <a:tcPr anchor="ctr">
                    <a:cell3D prstMaterial="dkEdge">
                      <a:bevel/>
                      <a:lightRig rig="flood" dir="t"/>
                    </a:cell3D>
                    <a:solidFill>
                      <a:srgbClr val="7030A0"/>
                    </a:solidFill>
                  </a:tcPr>
                </a:tc>
                <a:extLst>
                  <a:ext uri="{0D108BD9-81ED-4DB2-BD59-A6C34878D82A}">
                    <a16:rowId xmlns:a16="http://schemas.microsoft.com/office/drawing/2014/main" val="10001"/>
                  </a:ext>
                </a:extLst>
              </a:tr>
            </a:tbl>
          </a:graphicData>
        </a:graphic>
      </p:graphicFrame>
      <p:sp>
        <p:nvSpPr>
          <p:cNvPr id="9" name="Titre 8">
            <a:extLst>
              <a:ext uri="{FF2B5EF4-FFF2-40B4-BE49-F238E27FC236}">
                <a16:creationId xmlns:a16="http://schemas.microsoft.com/office/drawing/2014/main" id="{55C9272A-5FD2-485E-AF8F-9341848D28CB}"/>
              </a:ext>
            </a:extLst>
          </p:cNvPr>
          <p:cNvSpPr>
            <a:spLocks noGrp="1"/>
          </p:cNvSpPr>
          <p:nvPr>
            <p:ph type="title"/>
          </p:nvPr>
        </p:nvSpPr>
        <p:spPr/>
        <p:txBody>
          <a:bodyPr/>
          <a:lstStyle/>
          <a:p>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endParaRPr lang="fr-FR" dirty="0"/>
          </a:p>
        </p:txBody>
      </p:sp>
      <p:sp>
        <p:nvSpPr>
          <p:cNvPr id="10" name="ZoneTexte 9">
            <a:extLst>
              <a:ext uri="{FF2B5EF4-FFF2-40B4-BE49-F238E27FC236}">
                <a16:creationId xmlns:a16="http://schemas.microsoft.com/office/drawing/2014/main" id="{A44016BA-E1FE-4D29-B983-27A00242FB81}"/>
              </a:ext>
            </a:extLst>
          </p:cNvPr>
          <p:cNvSpPr txBox="1"/>
          <p:nvPr/>
        </p:nvSpPr>
        <p:spPr>
          <a:xfrm>
            <a:off x="5796136" y="206935"/>
            <a:ext cx="3075059" cy="369332"/>
          </a:xfrm>
          <a:prstGeom prst="rect">
            <a:avLst/>
          </a:prstGeom>
          <a:solidFill>
            <a:srgbClr val="2C4D88"/>
          </a:solidFill>
          <a:ln>
            <a:solidFill>
              <a:srgbClr val="7030A0"/>
            </a:solidFill>
          </a:ln>
        </p:spPr>
        <p:txBody>
          <a:bodyPr wrap="square">
            <a:spAutoFit/>
          </a:bodyPr>
          <a:lstStyle/>
          <a:p>
            <a:r>
              <a:rPr lang="fr-FR" dirty="0">
                <a:solidFill>
                  <a:schemeClr val="bg1"/>
                </a:solidFill>
              </a:rPr>
              <a:t>Dépenses d’investissement (1)</a:t>
            </a:r>
          </a:p>
        </p:txBody>
      </p:sp>
      <p:sp>
        <p:nvSpPr>
          <p:cNvPr id="2" name="Espace réservé du contenu 2">
            <a:extLst>
              <a:ext uri="{FF2B5EF4-FFF2-40B4-BE49-F238E27FC236}">
                <a16:creationId xmlns:a16="http://schemas.microsoft.com/office/drawing/2014/main" id="{B87216E8-EFD5-37F4-B2BD-0425182C484E}"/>
              </a:ext>
            </a:extLst>
          </p:cNvPr>
          <p:cNvSpPr txBox="1">
            <a:spLocks/>
          </p:cNvSpPr>
          <p:nvPr/>
        </p:nvSpPr>
        <p:spPr>
          <a:xfrm>
            <a:off x="507923" y="2233176"/>
            <a:ext cx="8363272" cy="443663"/>
          </a:xfrm>
        </p:spPr>
        <p:txBody>
          <a:bodyPr>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109728" indent="0">
              <a:buFont typeface="Arial" panose="020B0604020202020204" pitchFamily="34" charset="0"/>
              <a:buNone/>
            </a:pPr>
            <a:r>
              <a:rPr lang="fr-FR" sz="2200" b="1" u="sng" dirty="0">
                <a:solidFill>
                  <a:srgbClr val="2C4D88"/>
                </a:solidFill>
              </a:rPr>
              <a:t>Chapitre 20 – Immobilisations incorporelles / </a:t>
            </a:r>
            <a:r>
              <a:rPr lang="fr-FR" sz="2200" b="1" u="sng" dirty="0">
                <a:solidFill>
                  <a:srgbClr val="2C4D88"/>
                </a:solidFill>
                <a:effectLst>
                  <a:outerShdw blurRad="38100" dist="38100" dir="2700000" algn="tl">
                    <a:srgbClr val="000000">
                      <a:alpha val="43137"/>
                    </a:srgbClr>
                  </a:outerShdw>
                </a:effectLst>
              </a:rPr>
              <a:t>Opérations</a:t>
            </a:r>
          </a:p>
        </p:txBody>
      </p:sp>
      <p:sp>
        <p:nvSpPr>
          <p:cNvPr id="5" name="ZoneTexte 4">
            <a:extLst>
              <a:ext uri="{FF2B5EF4-FFF2-40B4-BE49-F238E27FC236}">
                <a16:creationId xmlns:a16="http://schemas.microsoft.com/office/drawing/2014/main" id="{39E6704F-846B-B8F4-206A-95782A74EA94}"/>
              </a:ext>
            </a:extLst>
          </p:cNvPr>
          <p:cNvSpPr txBox="1"/>
          <p:nvPr/>
        </p:nvSpPr>
        <p:spPr>
          <a:xfrm>
            <a:off x="619525" y="4093981"/>
            <a:ext cx="8000815" cy="307777"/>
          </a:xfrm>
          <a:prstGeom prst="rect">
            <a:avLst/>
          </a:prstGeom>
          <a:noFill/>
        </p:spPr>
        <p:txBody>
          <a:bodyPr wrap="square" rtlCol="0">
            <a:spAutoFit/>
          </a:bodyPr>
          <a:lstStyle/>
          <a:p>
            <a:pPr marL="285750" indent="-285750">
              <a:spcAft>
                <a:spcPts val="600"/>
              </a:spcAft>
              <a:buFont typeface="Courier New" panose="02070309020205020404" pitchFamily="49" charset="0"/>
              <a:buChar char="o"/>
            </a:pPr>
            <a:r>
              <a:rPr lang="fr-FR" sz="1400" dirty="0">
                <a:solidFill>
                  <a:srgbClr val="2C4D88"/>
                </a:solidFill>
              </a:rPr>
              <a:t>Il n’y a aucune dépense nouvelle sur ce chapitre au sein des opérations.</a:t>
            </a:r>
          </a:p>
        </p:txBody>
      </p:sp>
      <p:graphicFrame>
        <p:nvGraphicFramePr>
          <p:cNvPr id="6" name="Tableau 5">
            <a:extLst>
              <a:ext uri="{FF2B5EF4-FFF2-40B4-BE49-F238E27FC236}">
                <a16:creationId xmlns:a16="http://schemas.microsoft.com/office/drawing/2014/main" id="{04A5CF7C-78B3-DDA2-4E06-BC793F04EADA}"/>
              </a:ext>
            </a:extLst>
          </p:cNvPr>
          <p:cNvGraphicFramePr>
            <a:graphicFrameLocks noGrp="1"/>
          </p:cNvGraphicFramePr>
          <p:nvPr>
            <p:extLst>
              <p:ext uri="{D42A27DB-BD31-4B8C-83A1-F6EECF244321}">
                <p14:modId xmlns:p14="http://schemas.microsoft.com/office/powerpoint/2010/main" val="457365094"/>
              </p:ext>
            </p:extLst>
          </p:nvPr>
        </p:nvGraphicFramePr>
        <p:xfrm>
          <a:off x="619526" y="2689105"/>
          <a:ext cx="8000816" cy="1212800"/>
        </p:xfrm>
        <a:graphic>
          <a:graphicData uri="http://schemas.openxmlformats.org/drawingml/2006/table">
            <a:tbl>
              <a:tblPr firstRow="1" bandRow="1">
                <a:tableStyleId>{5C22544A-7EE6-4342-B048-85BDC9FD1C3A}</a:tableStyleId>
              </a:tblPr>
              <a:tblGrid>
                <a:gridCol w="2000204">
                  <a:extLst>
                    <a:ext uri="{9D8B030D-6E8A-4147-A177-3AD203B41FA5}">
                      <a16:colId xmlns:a16="http://schemas.microsoft.com/office/drawing/2014/main" val="20000"/>
                    </a:ext>
                  </a:extLst>
                </a:gridCol>
                <a:gridCol w="2000204">
                  <a:extLst>
                    <a:ext uri="{9D8B030D-6E8A-4147-A177-3AD203B41FA5}">
                      <a16:colId xmlns:a16="http://schemas.microsoft.com/office/drawing/2014/main" val="20001"/>
                    </a:ext>
                  </a:extLst>
                </a:gridCol>
                <a:gridCol w="2000204">
                  <a:extLst>
                    <a:ext uri="{9D8B030D-6E8A-4147-A177-3AD203B41FA5}">
                      <a16:colId xmlns:a16="http://schemas.microsoft.com/office/drawing/2014/main" val="20002"/>
                    </a:ext>
                  </a:extLst>
                </a:gridCol>
                <a:gridCol w="2000204">
                  <a:extLst>
                    <a:ext uri="{9D8B030D-6E8A-4147-A177-3AD203B41FA5}">
                      <a16:colId xmlns:a16="http://schemas.microsoft.com/office/drawing/2014/main" val="3850105867"/>
                    </a:ext>
                  </a:extLst>
                </a:gridCol>
              </a:tblGrid>
              <a:tr h="600732">
                <a:tc>
                  <a:txBody>
                    <a:bodyPr/>
                    <a:lstStyle/>
                    <a:p>
                      <a:pPr algn="ctr"/>
                      <a:r>
                        <a:rPr lang="fr-FR" dirty="0">
                          <a:solidFill>
                            <a:schemeClr val="bg1"/>
                          </a:solidFill>
                        </a:rPr>
                        <a:t>CA</a:t>
                      </a:r>
                      <a:r>
                        <a:rPr lang="fr-FR" baseline="0" dirty="0">
                          <a:solidFill>
                            <a:schemeClr val="bg1"/>
                          </a:solidFill>
                        </a:rPr>
                        <a:t> 2024</a:t>
                      </a:r>
                      <a:endParaRPr lang="fr-FR" dirty="0">
                        <a:solidFill>
                          <a:schemeClr val="bg1"/>
                        </a:solidFill>
                      </a:endParaRPr>
                    </a:p>
                  </a:txBody>
                  <a:tcPr anchor="ctr">
                    <a:cell3D prstMaterial="dkEdge">
                      <a:bevel/>
                      <a:lightRig rig="flood" dir="t"/>
                    </a:cell3D>
                    <a:solidFill>
                      <a:srgbClr val="7030A0"/>
                    </a:solidFill>
                  </a:tcPr>
                </a:tc>
                <a:tc>
                  <a:txBody>
                    <a:bodyPr/>
                    <a:lstStyle/>
                    <a:p>
                      <a:pPr algn="ctr"/>
                      <a:r>
                        <a:rPr lang="fr-FR" dirty="0">
                          <a:solidFill>
                            <a:schemeClr val="bg1"/>
                          </a:solidFill>
                        </a:rPr>
                        <a:t>RAR 2024</a:t>
                      </a:r>
                    </a:p>
                  </a:txBody>
                  <a:tcPr anchor="ctr">
                    <a:cell3D prstMaterial="dkEdge">
                      <a:bevel/>
                      <a:lightRig rig="flood" dir="t"/>
                    </a:cell3D>
                    <a:solidFill>
                      <a:srgbClr val="7030A0"/>
                    </a:solidFill>
                  </a:tcPr>
                </a:tc>
                <a:tc>
                  <a:txBody>
                    <a:bodyPr/>
                    <a:lstStyle/>
                    <a:p>
                      <a:pPr algn="ctr"/>
                      <a:r>
                        <a:rPr lang="fr-FR" dirty="0">
                          <a:solidFill>
                            <a:schemeClr val="bg1"/>
                          </a:solidFill>
                        </a:rPr>
                        <a:t>Dépenses nouvelles 2025</a:t>
                      </a:r>
                    </a:p>
                  </a:txBody>
                  <a:tcPr anchor="ctr">
                    <a:cell3D prstMaterial="dkEdge">
                      <a:bevel/>
                      <a:lightRig rig="flood" dir="t"/>
                    </a:cell3D>
                    <a:solidFill>
                      <a:srgbClr val="7030A0"/>
                    </a:solidFill>
                  </a:tcPr>
                </a:tc>
                <a:tc>
                  <a:txBody>
                    <a:bodyPr/>
                    <a:lstStyle/>
                    <a:p>
                      <a:pPr algn="ctr"/>
                      <a:r>
                        <a:rPr lang="fr-FR" dirty="0">
                          <a:solidFill>
                            <a:schemeClr val="bg1"/>
                          </a:solidFill>
                        </a:rPr>
                        <a:t>Total 2025</a:t>
                      </a:r>
                    </a:p>
                  </a:txBody>
                  <a:tcPr anchor="ctr">
                    <a:cell3D prstMaterial="dkEdge">
                      <a:bevel/>
                      <a:lightRig rig="flood" dir="t"/>
                    </a:cell3D>
                    <a:solidFill>
                      <a:srgbClr val="7030A0"/>
                    </a:solidFill>
                  </a:tcPr>
                </a:tc>
                <a:extLst>
                  <a:ext uri="{0D108BD9-81ED-4DB2-BD59-A6C34878D82A}">
                    <a16:rowId xmlns:a16="http://schemas.microsoft.com/office/drawing/2014/main" val="10000"/>
                  </a:ext>
                </a:extLst>
              </a:tr>
              <a:tr h="612068">
                <a:tc>
                  <a:txBody>
                    <a:bodyPr/>
                    <a:lstStyle/>
                    <a:p>
                      <a:pPr algn="ctr"/>
                      <a:r>
                        <a:rPr lang="fr-FR" dirty="0">
                          <a:solidFill>
                            <a:schemeClr val="bg1"/>
                          </a:solidFill>
                        </a:rPr>
                        <a:t>47 679,00 €</a:t>
                      </a:r>
                    </a:p>
                  </a:txBody>
                  <a:tcPr anchor="ctr">
                    <a:cell3D prstMaterial="dkEdge">
                      <a:bevel/>
                      <a:lightRig rig="flood" dir="t"/>
                    </a:cell3D>
                    <a:solidFill>
                      <a:srgbClr val="7030A0"/>
                    </a:solidFill>
                  </a:tcPr>
                </a:tc>
                <a:tc>
                  <a:txBody>
                    <a:bodyPr/>
                    <a:lstStyle/>
                    <a:p>
                      <a:pPr algn="ctr"/>
                      <a:r>
                        <a:rPr lang="fr-FR" dirty="0">
                          <a:solidFill>
                            <a:schemeClr val="bg1"/>
                          </a:solidFill>
                        </a:rPr>
                        <a:t>32 160,00 €</a:t>
                      </a:r>
                    </a:p>
                  </a:txBody>
                  <a:tcPr anchor="ctr">
                    <a:cell3D prstMaterial="dkEdge">
                      <a:bevel/>
                      <a:lightRig rig="flood" dir="t"/>
                    </a:cell3D>
                    <a:solidFill>
                      <a:srgbClr val="7030A0"/>
                    </a:solidFill>
                  </a:tcPr>
                </a:tc>
                <a:tc>
                  <a:txBody>
                    <a:bodyPr/>
                    <a:lstStyle/>
                    <a:p>
                      <a:pPr algn="ctr"/>
                      <a:r>
                        <a:rPr lang="fr-FR" dirty="0">
                          <a:solidFill>
                            <a:schemeClr val="bg1"/>
                          </a:solidFill>
                        </a:rPr>
                        <a:t>- €</a:t>
                      </a:r>
                    </a:p>
                  </a:txBody>
                  <a:tcPr anchor="ctr">
                    <a:cell3D prstMaterial="dkEdge">
                      <a:bevel/>
                      <a:lightRig rig="flood" dir="t"/>
                    </a:cell3D>
                    <a:solidFill>
                      <a:srgbClr val="7030A0"/>
                    </a:solidFill>
                  </a:tcPr>
                </a:tc>
                <a:tc>
                  <a:txBody>
                    <a:bodyPr/>
                    <a:lstStyle/>
                    <a:p>
                      <a:pPr algn="ctr"/>
                      <a:r>
                        <a:rPr lang="fr-FR" dirty="0">
                          <a:solidFill>
                            <a:schemeClr val="bg1"/>
                          </a:solidFill>
                        </a:rPr>
                        <a:t>32 160,00 €</a:t>
                      </a:r>
                    </a:p>
                  </a:txBody>
                  <a:tcPr anchor="ctr">
                    <a:cell3D prstMaterial="dkEdge">
                      <a:bevel/>
                      <a:lightRig rig="flood" dir="t"/>
                    </a:cell3D>
                    <a:solidFill>
                      <a:srgbClr val="7030A0"/>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5825680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90275" y="1011064"/>
            <a:ext cx="8363272" cy="576064"/>
          </a:xfrm>
        </p:spPr>
        <p:txBody>
          <a:bodyPr>
            <a:normAutofit fontScale="92500"/>
          </a:bodyPr>
          <a:lstStyle/>
          <a:p>
            <a:pPr marL="109728" indent="0">
              <a:buNone/>
            </a:pPr>
            <a:r>
              <a:rPr lang="fr-FR" sz="2400" b="1" u="sng" dirty="0">
                <a:solidFill>
                  <a:srgbClr val="2C4D88"/>
                </a:solidFill>
              </a:rPr>
              <a:t>Chapitre 204 – Subventions d’équipement versées / </a:t>
            </a:r>
            <a:r>
              <a:rPr lang="fr-FR" sz="2400" b="1" u="sng" dirty="0">
                <a:solidFill>
                  <a:srgbClr val="2C4D88"/>
                </a:solidFill>
                <a:effectLst>
                  <a:outerShdw blurRad="38100" dist="38100" dir="2700000" algn="tl">
                    <a:srgbClr val="000000">
                      <a:alpha val="43137"/>
                    </a:srgbClr>
                  </a:outerShdw>
                </a:effectLst>
              </a:rPr>
              <a:t>Hors opération</a:t>
            </a:r>
          </a:p>
        </p:txBody>
      </p:sp>
      <p:sp>
        <p:nvSpPr>
          <p:cNvPr id="4" name="Espace réservé du numéro de diapositive 3"/>
          <p:cNvSpPr>
            <a:spLocks noGrp="1"/>
          </p:cNvSpPr>
          <p:nvPr>
            <p:ph type="sldNum" sz="quarter" idx="12"/>
          </p:nvPr>
        </p:nvSpPr>
        <p:spPr/>
        <p:txBody>
          <a:bodyPr/>
          <a:lstStyle/>
          <a:p>
            <a:fld id="{6AF4F97F-837C-4708-9ADF-A6F82CB4B422}" type="slidenum">
              <a:rPr lang="fr-FR" smtClean="0"/>
              <a:pPr/>
              <a:t>29</a:t>
            </a:fld>
            <a:endParaRPr lang="fr-FR" dirty="0"/>
          </a:p>
        </p:txBody>
      </p:sp>
      <p:sp>
        <p:nvSpPr>
          <p:cNvPr id="7" name="ZoneTexte 6"/>
          <p:cNvSpPr txBox="1"/>
          <p:nvPr/>
        </p:nvSpPr>
        <p:spPr>
          <a:xfrm>
            <a:off x="590275" y="3099725"/>
            <a:ext cx="8064896" cy="2154436"/>
          </a:xfrm>
          <a:prstGeom prst="rect">
            <a:avLst/>
          </a:prstGeom>
          <a:noFill/>
        </p:spPr>
        <p:txBody>
          <a:bodyPr wrap="square" rtlCol="0">
            <a:spAutoFit/>
          </a:bodyPr>
          <a:lstStyle/>
          <a:p>
            <a:pPr algn="just"/>
            <a:endParaRPr lang="fr-FR" b="1" dirty="0">
              <a:solidFill>
                <a:srgbClr val="0070C0"/>
              </a:solidFill>
            </a:endParaRPr>
          </a:p>
          <a:p>
            <a:pPr marL="285750" indent="-285750" algn="just">
              <a:spcAft>
                <a:spcPts val="600"/>
              </a:spcAft>
              <a:buFont typeface="Courier New" panose="02070309020205020404" pitchFamily="49" charset="0"/>
              <a:buChar char="o"/>
            </a:pPr>
            <a:r>
              <a:rPr lang="fr-FR" sz="1600" dirty="0">
                <a:solidFill>
                  <a:srgbClr val="2C4D88"/>
                </a:solidFill>
              </a:rPr>
              <a:t>En 2025, les dépenses d’investissement réalisées par le SIEA pour le compte de la commune sont de nouveau comptabilisées dans la section d’investissement au chapitre 204.</a:t>
            </a:r>
          </a:p>
          <a:p>
            <a:pPr marL="285750" indent="-285750" algn="just">
              <a:spcAft>
                <a:spcPts val="600"/>
              </a:spcAft>
              <a:buFont typeface="Courier New" panose="02070309020205020404" pitchFamily="49" charset="0"/>
              <a:buChar char="o"/>
            </a:pPr>
            <a:r>
              <a:rPr lang="fr-FR" sz="1600" dirty="0">
                <a:solidFill>
                  <a:srgbClr val="2C4D88"/>
                </a:solidFill>
              </a:rPr>
              <a:t>L’enveloppe 2025 sera répartie de la façon suivante :</a:t>
            </a:r>
          </a:p>
          <a:p>
            <a:pPr marL="742950" lvl="1" indent="-285750" algn="just">
              <a:spcAft>
                <a:spcPts val="600"/>
              </a:spcAft>
              <a:buFont typeface="Wingdings" panose="05000000000000000000" pitchFamily="2" charset="2"/>
              <a:buChar char="Ø"/>
            </a:pPr>
            <a:r>
              <a:rPr lang="fr-FR" sz="1600" dirty="0">
                <a:solidFill>
                  <a:srgbClr val="2C4D88"/>
                </a:solidFill>
              </a:rPr>
              <a:t>Remplacement de l’éclairage public Avenue de </a:t>
            </a:r>
            <a:r>
              <a:rPr lang="fr-FR" sz="1600" dirty="0" err="1">
                <a:solidFill>
                  <a:srgbClr val="2C4D88"/>
                </a:solidFill>
              </a:rPr>
              <a:t>Vessy</a:t>
            </a:r>
            <a:r>
              <a:rPr lang="fr-FR" sz="1600" dirty="0">
                <a:solidFill>
                  <a:srgbClr val="2C4D88"/>
                </a:solidFill>
              </a:rPr>
              <a:t> pour 40 K€</a:t>
            </a:r>
          </a:p>
          <a:p>
            <a:pPr marL="742950" lvl="1" indent="-285750" algn="just">
              <a:spcAft>
                <a:spcPts val="600"/>
              </a:spcAft>
              <a:buFont typeface="Wingdings" panose="05000000000000000000" pitchFamily="2" charset="2"/>
              <a:buChar char="Ø"/>
            </a:pPr>
            <a:r>
              <a:rPr lang="fr-FR" sz="1600" dirty="0">
                <a:solidFill>
                  <a:srgbClr val="2C4D88"/>
                </a:solidFill>
              </a:rPr>
              <a:t>Remplacement de l’éclairage public à Villard Tacon pour 80 K€</a:t>
            </a:r>
          </a:p>
          <a:p>
            <a:pPr algn="just">
              <a:spcAft>
                <a:spcPts val="600"/>
              </a:spcAft>
            </a:pPr>
            <a:endParaRPr lang="fr-FR" sz="1600" dirty="0">
              <a:solidFill>
                <a:srgbClr val="2C4D88"/>
              </a:solidFill>
            </a:endParaRPr>
          </a:p>
        </p:txBody>
      </p:sp>
      <p:sp>
        <p:nvSpPr>
          <p:cNvPr id="9" name="Titre 8">
            <a:extLst>
              <a:ext uri="{FF2B5EF4-FFF2-40B4-BE49-F238E27FC236}">
                <a16:creationId xmlns:a16="http://schemas.microsoft.com/office/drawing/2014/main" id="{55C9272A-5FD2-485E-AF8F-9341848D28CB}"/>
              </a:ext>
            </a:extLst>
          </p:cNvPr>
          <p:cNvSpPr>
            <a:spLocks noGrp="1"/>
          </p:cNvSpPr>
          <p:nvPr>
            <p:ph type="title"/>
          </p:nvPr>
        </p:nvSpPr>
        <p:spPr/>
        <p:txBody>
          <a:bodyPr/>
          <a:lstStyle/>
          <a:p>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endParaRPr lang="fr-FR" dirty="0"/>
          </a:p>
        </p:txBody>
      </p:sp>
      <p:sp>
        <p:nvSpPr>
          <p:cNvPr id="10" name="ZoneTexte 9">
            <a:extLst>
              <a:ext uri="{FF2B5EF4-FFF2-40B4-BE49-F238E27FC236}">
                <a16:creationId xmlns:a16="http://schemas.microsoft.com/office/drawing/2014/main" id="{A44016BA-E1FE-4D29-B983-27A00242FB81}"/>
              </a:ext>
            </a:extLst>
          </p:cNvPr>
          <p:cNvSpPr txBox="1"/>
          <p:nvPr/>
        </p:nvSpPr>
        <p:spPr>
          <a:xfrm>
            <a:off x="5796136" y="206935"/>
            <a:ext cx="3075059" cy="369332"/>
          </a:xfrm>
          <a:prstGeom prst="rect">
            <a:avLst/>
          </a:prstGeom>
          <a:solidFill>
            <a:srgbClr val="2C4D88"/>
          </a:solidFill>
          <a:ln>
            <a:solidFill>
              <a:srgbClr val="7030A0"/>
            </a:solidFill>
          </a:ln>
        </p:spPr>
        <p:txBody>
          <a:bodyPr wrap="square">
            <a:spAutoFit/>
          </a:bodyPr>
          <a:lstStyle/>
          <a:p>
            <a:r>
              <a:rPr lang="fr-FR" dirty="0">
                <a:solidFill>
                  <a:schemeClr val="bg1"/>
                </a:solidFill>
              </a:rPr>
              <a:t>Dépenses d’investissement (2)</a:t>
            </a:r>
          </a:p>
        </p:txBody>
      </p:sp>
      <p:graphicFrame>
        <p:nvGraphicFramePr>
          <p:cNvPr id="2" name="Tableau 1">
            <a:extLst>
              <a:ext uri="{FF2B5EF4-FFF2-40B4-BE49-F238E27FC236}">
                <a16:creationId xmlns:a16="http://schemas.microsoft.com/office/drawing/2014/main" id="{8DA040B6-9255-B25E-C0F4-F03416466033}"/>
              </a:ext>
            </a:extLst>
          </p:cNvPr>
          <p:cNvGraphicFramePr>
            <a:graphicFrameLocks noGrp="1"/>
          </p:cNvGraphicFramePr>
          <p:nvPr>
            <p:extLst>
              <p:ext uri="{D42A27DB-BD31-4B8C-83A1-F6EECF244321}">
                <p14:modId xmlns:p14="http://schemas.microsoft.com/office/powerpoint/2010/main" val="1672328311"/>
              </p:ext>
            </p:extLst>
          </p:nvPr>
        </p:nvGraphicFramePr>
        <p:xfrm>
          <a:off x="590275" y="1603839"/>
          <a:ext cx="7488836" cy="1212800"/>
        </p:xfrm>
        <a:graphic>
          <a:graphicData uri="http://schemas.openxmlformats.org/drawingml/2006/table">
            <a:tbl>
              <a:tblPr firstRow="1" bandRow="1">
                <a:tableStyleId>{5C22544A-7EE6-4342-B048-85BDC9FD1C3A}</a:tableStyleId>
              </a:tblPr>
              <a:tblGrid>
                <a:gridCol w="1872209">
                  <a:extLst>
                    <a:ext uri="{9D8B030D-6E8A-4147-A177-3AD203B41FA5}">
                      <a16:colId xmlns:a16="http://schemas.microsoft.com/office/drawing/2014/main" val="20000"/>
                    </a:ext>
                  </a:extLst>
                </a:gridCol>
                <a:gridCol w="1872209">
                  <a:extLst>
                    <a:ext uri="{9D8B030D-6E8A-4147-A177-3AD203B41FA5}">
                      <a16:colId xmlns:a16="http://schemas.microsoft.com/office/drawing/2014/main" val="20001"/>
                    </a:ext>
                  </a:extLst>
                </a:gridCol>
                <a:gridCol w="1872209">
                  <a:extLst>
                    <a:ext uri="{9D8B030D-6E8A-4147-A177-3AD203B41FA5}">
                      <a16:colId xmlns:a16="http://schemas.microsoft.com/office/drawing/2014/main" val="20002"/>
                    </a:ext>
                  </a:extLst>
                </a:gridCol>
                <a:gridCol w="1872209">
                  <a:extLst>
                    <a:ext uri="{9D8B030D-6E8A-4147-A177-3AD203B41FA5}">
                      <a16:colId xmlns:a16="http://schemas.microsoft.com/office/drawing/2014/main" val="3850105867"/>
                    </a:ext>
                  </a:extLst>
                </a:gridCol>
              </a:tblGrid>
              <a:tr h="600732">
                <a:tc>
                  <a:txBody>
                    <a:bodyPr/>
                    <a:lstStyle/>
                    <a:p>
                      <a:pPr algn="ctr"/>
                      <a:r>
                        <a:rPr lang="fr-FR" dirty="0">
                          <a:solidFill>
                            <a:schemeClr val="bg1"/>
                          </a:solidFill>
                        </a:rPr>
                        <a:t>CA</a:t>
                      </a:r>
                      <a:r>
                        <a:rPr lang="fr-FR" baseline="0" dirty="0">
                          <a:solidFill>
                            <a:schemeClr val="bg1"/>
                          </a:solidFill>
                        </a:rPr>
                        <a:t> 2024</a:t>
                      </a:r>
                      <a:endParaRPr lang="fr-FR" dirty="0">
                        <a:solidFill>
                          <a:schemeClr val="bg1"/>
                        </a:solidFill>
                      </a:endParaRPr>
                    </a:p>
                  </a:txBody>
                  <a:tcPr anchor="ctr">
                    <a:cell3D prstMaterial="dkEdge">
                      <a:bevel/>
                      <a:lightRig rig="flood" dir="t"/>
                    </a:cell3D>
                    <a:solidFill>
                      <a:srgbClr val="7030A0"/>
                    </a:solidFill>
                  </a:tcPr>
                </a:tc>
                <a:tc>
                  <a:txBody>
                    <a:bodyPr/>
                    <a:lstStyle/>
                    <a:p>
                      <a:pPr algn="ctr"/>
                      <a:r>
                        <a:rPr lang="fr-FR" dirty="0">
                          <a:solidFill>
                            <a:schemeClr val="bg1"/>
                          </a:solidFill>
                        </a:rPr>
                        <a:t>RAR 2024</a:t>
                      </a:r>
                    </a:p>
                  </a:txBody>
                  <a:tcPr anchor="ctr">
                    <a:cell3D prstMaterial="dkEdge">
                      <a:bevel/>
                      <a:lightRig rig="flood" dir="t"/>
                    </a:cell3D>
                    <a:solidFill>
                      <a:srgbClr val="7030A0"/>
                    </a:solidFill>
                  </a:tcPr>
                </a:tc>
                <a:tc>
                  <a:txBody>
                    <a:bodyPr/>
                    <a:lstStyle/>
                    <a:p>
                      <a:pPr algn="ctr"/>
                      <a:r>
                        <a:rPr lang="fr-FR" dirty="0">
                          <a:solidFill>
                            <a:schemeClr val="bg1"/>
                          </a:solidFill>
                        </a:rPr>
                        <a:t>Dépenses nouvelles 2025</a:t>
                      </a:r>
                    </a:p>
                  </a:txBody>
                  <a:tcPr anchor="ctr">
                    <a:cell3D prstMaterial="dkEdge">
                      <a:bevel/>
                      <a:lightRig rig="flood" dir="t"/>
                    </a:cell3D>
                    <a:solidFill>
                      <a:srgbClr val="7030A0"/>
                    </a:solidFill>
                  </a:tcPr>
                </a:tc>
                <a:tc>
                  <a:txBody>
                    <a:bodyPr/>
                    <a:lstStyle/>
                    <a:p>
                      <a:pPr algn="ctr"/>
                      <a:r>
                        <a:rPr lang="fr-FR" dirty="0">
                          <a:solidFill>
                            <a:schemeClr val="bg1"/>
                          </a:solidFill>
                        </a:rPr>
                        <a:t>Total 2025</a:t>
                      </a:r>
                    </a:p>
                  </a:txBody>
                  <a:tcPr anchor="ctr">
                    <a:cell3D prstMaterial="dkEdge">
                      <a:bevel/>
                      <a:lightRig rig="flood" dir="t"/>
                    </a:cell3D>
                    <a:solidFill>
                      <a:srgbClr val="7030A0"/>
                    </a:solidFill>
                  </a:tcPr>
                </a:tc>
                <a:extLst>
                  <a:ext uri="{0D108BD9-81ED-4DB2-BD59-A6C34878D82A}">
                    <a16:rowId xmlns:a16="http://schemas.microsoft.com/office/drawing/2014/main" val="10000"/>
                  </a:ext>
                </a:extLst>
              </a:tr>
              <a:tr h="612068">
                <a:tc>
                  <a:txBody>
                    <a:bodyPr/>
                    <a:lstStyle/>
                    <a:p>
                      <a:pPr algn="ctr"/>
                      <a:r>
                        <a:rPr lang="fr-FR" dirty="0">
                          <a:solidFill>
                            <a:schemeClr val="bg1"/>
                          </a:solidFill>
                        </a:rPr>
                        <a:t>1 327,22 €</a:t>
                      </a:r>
                    </a:p>
                  </a:txBody>
                  <a:tcPr anchor="ctr">
                    <a:cell3D prstMaterial="dkEdge">
                      <a:bevel/>
                      <a:lightRig rig="flood" dir="t"/>
                    </a:cell3D>
                    <a:solidFill>
                      <a:srgbClr val="7030A0"/>
                    </a:solidFill>
                  </a:tcPr>
                </a:tc>
                <a:tc>
                  <a:txBody>
                    <a:bodyPr/>
                    <a:lstStyle/>
                    <a:p>
                      <a:pPr algn="ctr"/>
                      <a:r>
                        <a:rPr lang="fr-FR" dirty="0">
                          <a:solidFill>
                            <a:schemeClr val="bg1"/>
                          </a:solidFill>
                        </a:rPr>
                        <a:t>8 480,87 €</a:t>
                      </a:r>
                    </a:p>
                  </a:txBody>
                  <a:tcPr anchor="ctr">
                    <a:cell3D prstMaterial="dkEdge">
                      <a:bevel/>
                      <a:lightRig rig="flood" dir="t"/>
                    </a:cell3D>
                    <a:solidFill>
                      <a:srgbClr val="7030A0"/>
                    </a:solidFill>
                  </a:tcPr>
                </a:tc>
                <a:tc>
                  <a:txBody>
                    <a:bodyPr/>
                    <a:lstStyle/>
                    <a:p>
                      <a:pPr algn="ctr"/>
                      <a:r>
                        <a:rPr lang="fr-FR" dirty="0">
                          <a:solidFill>
                            <a:schemeClr val="bg1"/>
                          </a:solidFill>
                        </a:rPr>
                        <a:t>120 000,00 €</a:t>
                      </a:r>
                    </a:p>
                  </a:txBody>
                  <a:tcPr anchor="ctr">
                    <a:cell3D prstMaterial="dkEdge">
                      <a:bevel/>
                      <a:lightRig rig="flood" dir="t"/>
                    </a:cell3D>
                    <a:solidFill>
                      <a:srgbClr val="7030A0"/>
                    </a:solidFill>
                  </a:tcPr>
                </a:tc>
                <a:tc>
                  <a:txBody>
                    <a:bodyPr/>
                    <a:lstStyle/>
                    <a:p>
                      <a:pPr algn="ctr"/>
                      <a:r>
                        <a:rPr lang="fr-FR" dirty="0">
                          <a:solidFill>
                            <a:schemeClr val="bg1"/>
                          </a:solidFill>
                        </a:rPr>
                        <a:t>128 480,87 €</a:t>
                      </a:r>
                    </a:p>
                  </a:txBody>
                  <a:tcPr anchor="ctr">
                    <a:cell3D prstMaterial="dkEdge">
                      <a:bevel/>
                      <a:lightRig rig="flood" dir="t"/>
                    </a:cell3D>
                    <a:solidFill>
                      <a:srgbClr val="7030A0"/>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2178680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38A156-71DA-5FEA-D72A-96DC84E53F00}"/>
            </a:ext>
          </a:extLst>
        </p:cNvPr>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543DEAC9-5168-BBF3-87D3-2936AC9937B9}"/>
              </a:ext>
            </a:extLst>
          </p:cNvPr>
          <p:cNvSpPr>
            <a:spLocks noGrp="1"/>
          </p:cNvSpPr>
          <p:nvPr>
            <p:ph type="sldNum" sz="quarter" idx="12"/>
          </p:nvPr>
        </p:nvSpPr>
        <p:spPr/>
        <p:txBody>
          <a:bodyPr/>
          <a:lstStyle/>
          <a:p>
            <a:fld id="{6AF4F97F-837C-4708-9ADF-A6F82CB4B422}" type="slidenum">
              <a:rPr lang="fr-FR" smtClean="0"/>
              <a:pPr/>
              <a:t>3</a:t>
            </a:fld>
            <a:endParaRPr lang="fr-FR" dirty="0"/>
          </a:p>
        </p:txBody>
      </p:sp>
      <p:sp>
        <p:nvSpPr>
          <p:cNvPr id="7" name="ZoneTexte 6">
            <a:extLst>
              <a:ext uri="{FF2B5EF4-FFF2-40B4-BE49-F238E27FC236}">
                <a16:creationId xmlns:a16="http://schemas.microsoft.com/office/drawing/2014/main" id="{0634CAE1-F946-3C65-E311-4D86BCCD0A98}"/>
              </a:ext>
            </a:extLst>
          </p:cNvPr>
          <p:cNvSpPr txBox="1"/>
          <p:nvPr/>
        </p:nvSpPr>
        <p:spPr>
          <a:xfrm>
            <a:off x="575556" y="980728"/>
            <a:ext cx="8229600" cy="5262979"/>
          </a:xfrm>
          <a:prstGeom prst="rect">
            <a:avLst/>
          </a:prstGeom>
          <a:noFill/>
        </p:spPr>
        <p:txBody>
          <a:bodyPr wrap="square" rtlCol="0">
            <a:spAutoFit/>
          </a:bodyPr>
          <a:lstStyle/>
          <a:p>
            <a:pPr algn="just"/>
            <a:endParaRPr lang="fr-FR" sz="1400" dirty="0">
              <a:solidFill>
                <a:srgbClr val="2C4D88"/>
              </a:solidFill>
            </a:endParaRPr>
          </a:p>
          <a:p>
            <a:pPr algn="just"/>
            <a:r>
              <a:rPr lang="fr-FR" sz="1400" dirty="0">
                <a:solidFill>
                  <a:srgbClr val="2C4D88"/>
                </a:solidFill>
                <a:effectLst>
                  <a:outerShdw blurRad="38100" dist="38100" dir="2700000" algn="tl">
                    <a:srgbClr val="000000">
                      <a:alpha val="43137"/>
                    </a:srgbClr>
                  </a:outerShdw>
                </a:effectLst>
              </a:rPr>
              <a:t>Pour bâtir une stratégie financière sur un horizon de temps</a:t>
            </a:r>
            <a:r>
              <a:rPr lang="fr-FR" sz="1400" dirty="0">
                <a:solidFill>
                  <a:srgbClr val="2C4D88"/>
                </a:solidFill>
              </a:rPr>
              <a:t>, il convient d’identifier les points suivants :</a:t>
            </a:r>
          </a:p>
          <a:p>
            <a:pPr marL="742950" lvl="1" indent="-285750" algn="just">
              <a:buFont typeface="Courier New" panose="02070309020205020404" pitchFamily="49" charset="0"/>
              <a:buChar char="o"/>
            </a:pPr>
            <a:r>
              <a:rPr lang="fr-FR" sz="1400" dirty="0">
                <a:solidFill>
                  <a:srgbClr val="2C4D88"/>
                </a:solidFill>
              </a:rPr>
              <a:t>Analyser la situation de départ</a:t>
            </a:r>
          </a:p>
          <a:p>
            <a:pPr marL="742950" lvl="1" indent="-285750" algn="just">
              <a:buFont typeface="Courier New" panose="02070309020205020404" pitchFamily="49" charset="0"/>
              <a:buChar char="o"/>
            </a:pPr>
            <a:r>
              <a:rPr lang="fr-FR" sz="1400" dirty="0">
                <a:solidFill>
                  <a:srgbClr val="2C4D88"/>
                </a:solidFill>
              </a:rPr>
              <a:t>Définir les objectifs </a:t>
            </a:r>
          </a:p>
          <a:p>
            <a:pPr marL="742950" lvl="1" indent="-285750" algn="just">
              <a:buFont typeface="Courier New" panose="02070309020205020404" pitchFamily="49" charset="0"/>
              <a:buChar char="o"/>
            </a:pPr>
            <a:r>
              <a:rPr lang="fr-FR" sz="1400" dirty="0">
                <a:solidFill>
                  <a:srgbClr val="2C4D88"/>
                </a:solidFill>
              </a:rPr>
              <a:t>Déterminer les moyens pour parvenir à l’objectif</a:t>
            </a:r>
          </a:p>
          <a:p>
            <a:pPr marL="285750" indent="-285750" algn="just">
              <a:buFont typeface="Courier New" panose="02070309020205020404" pitchFamily="49" charset="0"/>
              <a:buChar char="o"/>
            </a:pPr>
            <a:endParaRPr lang="fr-FR" sz="1400" dirty="0">
              <a:solidFill>
                <a:srgbClr val="2C4D88"/>
              </a:solidFill>
            </a:endParaRPr>
          </a:p>
          <a:p>
            <a:pPr algn="just"/>
            <a:r>
              <a:rPr lang="fr-FR" sz="1400" dirty="0">
                <a:solidFill>
                  <a:srgbClr val="2C4D88"/>
                </a:solidFill>
              </a:rPr>
              <a:t>Pour 2025, </a:t>
            </a:r>
            <a:r>
              <a:rPr lang="fr-FR" sz="1400" dirty="0">
                <a:solidFill>
                  <a:srgbClr val="2C4D88"/>
                </a:solidFill>
                <a:effectLst>
                  <a:outerShdw blurRad="38100" dist="38100" dir="2700000" algn="tl">
                    <a:srgbClr val="000000">
                      <a:alpha val="43137"/>
                    </a:srgbClr>
                  </a:outerShdw>
                </a:effectLst>
              </a:rPr>
              <a:t>la situation est caractérisée par les éléments suivants </a:t>
            </a:r>
            <a:r>
              <a:rPr lang="fr-FR" sz="1400" dirty="0">
                <a:solidFill>
                  <a:srgbClr val="2C4D88"/>
                </a:solidFill>
              </a:rPr>
              <a:t>:</a:t>
            </a:r>
          </a:p>
          <a:p>
            <a:pPr marL="742950" lvl="1" indent="-285750" algn="just">
              <a:buFont typeface="Courier New" panose="02070309020205020404" pitchFamily="49" charset="0"/>
              <a:buChar char="o"/>
            </a:pPr>
            <a:r>
              <a:rPr lang="fr-FR" sz="1400" dirty="0">
                <a:solidFill>
                  <a:srgbClr val="2C4D88"/>
                </a:solidFill>
              </a:rPr>
              <a:t>Des excédents de fonctionnement très importants (4,5 M€)</a:t>
            </a:r>
          </a:p>
          <a:p>
            <a:pPr marL="742950" lvl="1" indent="-285750" algn="just">
              <a:buFont typeface="Courier New" panose="02070309020205020404" pitchFamily="49" charset="0"/>
              <a:buChar char="o"/>
            </a:pPr>
            <a:r>
              <a:rPr lang="fr-FR" sz="1400" dirty="0">
                <a:solidFill>
                  <a:srgbClr val="2C4D88"/>
                </a:solidFill>
              </a:rPr>
              <a:t>Une section de fonctionnement sous forte tension (soulte)</a:t>
            </a:r>
          </a:p>
          <a:p>
            <a:pPr marL="742950" lvl="1" indent="-285750" algn="just">
              <a:buFont typeface="Courier New" panose="02070309020205020404" pitchFamily="49" charset="0"/>
              <a:buChar char="o"/>
            </a:pPr>
            <a:r>
              <a:rPr lang="fr-FR" sz="1400" dirty="0">
                <a:solidFill>
                  <a:srgbClr val="2C4D88"/>
                </a:solidFill>
              </a:rPr>
              <a:t>Des recettes d’investissement en forte baisse (fin des PUP)</a:t>
            </a:r>
          </a:p>
          <a:p>
            <a:pPr marL="742950" lvl="1" indent="-285750" algn="just">
              <a:buFont typeface="Courier New" panose="02070309020205020404" pitchFamily="49" charset="0"/>
              <a:buChar char="o"/>
            </a:pPr>
            <a:r>
              <a:rPr lang="fr-FR" sz="1400" dirty="0">
                <a:solidFill>
                  <a:srgbClr val="2C4D88"/>
                </a:solidFill>
              </a:rPr>
              <a:t>Un niveau de dépenses d’investissement très élevé (Opération Charbonnières)</a:t>
            </a:r>
          </a:p>
          <a:p>
            <a:pPr marL="742950" lvl="1" indent="-285750" algn="just">
              <a:buFont typeface="Courier New" panose="02070309020205020404" pitchFamily="49" charset="0"/>
              <a:buChar char="o"/>
            </a:pPr>
            <a:r>
              <a:rPr lang="fr-FR" sz="1400" dirty="0">
                <a:solidFill>
                  <a:srgbClr val="2C4D88"/>
                </a:solidFill>
              </a:rPr>
              <a:t>Une dette importante qui contraint le recours à l’emprunt</a:t>
            </a:r>
          </a:p>
          <a:p>
            <a:pPr marL="742950" lvl="1" indent="-285750" algn="just">
              <a:buFont typeface="Courier New" panose="02070309020205020404" pitchFamily="49" charset="0"/>
              <a:buChar char="o"/>
            </a:pPr>
            <a:endParaRPr lang="fr-FR" sz="1400" dirty="0">
              <a:solidFill>
                <a:srgbClr val="2C4D88"/>
              </a:solidFill>
            </a:endParaRPr>
          </a:p>
          <a:p>
            <a:pPr algn="just"/>
            <a:r>
              <a:rPr lang="fr-FR" sz="1400" dirty="0">
                <a:solidFill>
                  <a:srgbClr val="2C4D88"/>
                </a:solidFill>
                <a:effectLst>
                  <a:outerShdw blurRad="38100" dist="38100" dir="2700000" algn="tl">
                    <a:srgbClr val="000000">
                      <a:alpha val="43137"/>
                    </a:srgbClr>
                  </a:outerShdw>
                </a:effectLst>
              </a:rPr>
              <a:t>Notre stratégie financière </a:t>
            </a:r>
            <a:r>
              <a:rPr lang="fr-FR" sz="1400" dirty="0">
                <a:solidFill>
                  <a:srgbClr val="2C4D88"/>
                </a:solidFill>
              </a:rPr>
              <a:t>repose sur :</a:t>
            </a:r>
          </a:p>
          <a:p>
            <a:pPr marL="742950" lvl="1" indent="-285750" algn="just">
              <a:buFont typeface="Courier New" panose="02070309020205020404" pitchFamily="49" charset="0"/>
              <a:buChar char="o"/>
            </a:pPr>
            <a:r>
              <a:rPr lang="fr-FR" sz="1400" dirty="0">
                <a:solidFill>
                  <a:srgbClr val="2C4D88"/>
                </a:solidFill>
              </a:rPr>
              <a:t>Maintenir un haut niveau d’excédents de fonctionnement pour financer les dépenses d’investissement dès 2025 ;</a:t>
            </a:r>
          </a:p>
          <a:p>
            <a:pPr marL="742950" lvl="1" indent="-285750" algn="just">
              <a:buFont typeface="Courier New" panose="02070309020205020404" pitchFamily="49" charset="0"/>
              <a:buChar char="o"/>
            </a:pPr>
            <a:r>
              <a:rPr lang="fr-FR" sz="1400" dirty="0">
                <a:solidFill>
                  <a:srgbClr val="2C4D88"/>
                </a:solidFill>
              </a:rPr>
              <a:t>Ne pas mobiliser d’emprunt pour laisser la dette s’amortir suffisamment ;</a:t>
            </a:r>
          </a:p>
          <a:p>
            <a:pPr marL="742950" lvl="1" indent="-285750" algn="just">
              <a:buFont typeface="Courier New" panose="02070309020205020404" pitchFamily="49" charset="0"/>
              <a:buChar char="o"/>
            </a:pPr>
            <a:r>
              <a:rPr lang="fr-FR" sz="1400" dirty="0">
                <a:solidFill>
                  <a:srgbClr val="2C4D88"/>
                </a:solidFill>
              </a:rPr>
              <a:t>Une stricte maitrise des dépenses de fonctionnement en 2026 pour reconstituer les excédents qui viendront aider la section d’investissement (projet école des Bois) dès 2027 ;</a:t>
            </a:r>
          </a:p>
          <a:p>
            <a:pPr marL="742950" lvl="1" indent="-285750" algn="just">
              <a:buFont typeface="Courier New" panose="02070309020205020404" pitchFamily="49" charset="0"/>
              <a:buChar char="o"/>
            </a:pPr>
            <a:r>
              <a:rPr lang="fr-FR" sz="1400" dirty="0">
                <a:solidFill>
                  <a:srgbClr val="2C4D88"/>
                </a:solidFill>
              </a:rPr>
              <a:t>Actualiser la prospective financière en mesurant objectivement les risques potentiels.</a:t>
            </a:r>
          </a:p>
          <a:p>
            <a:pPr algn="just"/>
            <a:endParaRPr lang="fr-FR" sz="1400" dirty="0">
              <a:solidFill>
                <a:srgbClr val="2C4D88"/>
              </a:solidFill>
            </a:endParaRPr>
          </a:p>
          <a:p>
            <a:pPr algn="just"/>
            <a:endParaRPr lang="fr-FR" sz="1400" dirty="0">
              <a:solidFill>
                <a:srgbClr val="2C4D88"/>
              </a:solidFill>
            </a:endParaRPr>
          </a:p>
          <a:p>
            <a:pPr algn="just"/>
            <a:endParaRPr lang="fr-FR" sz="1400" dirty="0">
              <a:solidFill>
                <a:srgbClr val="2C4D88"/>
              </a:solidFill>
            </a:endParaRPr>
          </a:p>
          <a:p>
            <a:pPr algn="just"/>
            <a:endParaRPr lang="fr-FR" sz="1400" dirty="0">
              <a:solidFill>
                <a:srgbClr val="2C4D88"/>
              </a:solidFill>
            </a:endParaRPr>
          </a:p>
        </p:txBody>
      </p:sp>
      <p:sp>
        <p:nvSpPr>
          <p:cNvPr id="6" name="Titre 5">
            <a:extLst>
              <a:ext uri="{FF2B5EF4-FFF2-40B4-BE49-F238E27FC236}">
                <a16:creationId xmlns:a16="http://schemas.microsoft.com/office/drawing/2014/main" id="{A3886CA0-7F37-4A91-77A6-0804C76129A3}"/>
              </a:ext>
            </a:extLst>
          </p:cNvPr>
          <p:cNvSpPr>
            <a:spLocks noGrp="1"/>
          </p:cNvSpPr>
          <p:nvPr>
            <p:ph type="title"/>
          </p:nvPr>
        </p:nvSpPr>
        <p:spPr/>
        <p:txBody>
          <a:bodyPr/>
          <a:lstStyle/>
          <a:p>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endParaRPr lang="fr-FR" dirty="0"/>
          </a:p>
        </p:txBody>
      </p:sp>
      <p:sp>
        <p:nvSpPr>
          <p:cNvPr id="10" name="ZoneTexte 9">
            <a:extLst>
              <a:ext uri="{FF2B5EF4-FFF2-40B4-BE49-F238E27FC236}">
                <a16:creationId xmlns:a16="http://schemas.microsoft.com/office/drawing/2014/main" id="{AAC48C39-A8D3-10C0-7AD2-43A451A83A19}"/>
              </a:ext>
            </a:extLst>
          </p:cNvPr>
          <p:cNvSpPr txBox="1"/>
          <p:nvPr/>
        </p:nvSpPr>
        <p:spPr>
          <a:xfrm>
            <a:off x="1835696" y="188640"/>
            <a:ext cx="6969460" cy="584775"/>
          </a:xfrm>
          <a:prstGeom prst="rect">
            <a:avLst/>
          </a:prstGeom>
          <a:solidFill>
            <a:srgbClr val="2C4D88"/>
          </a:solidFill>
          <a:ln>
            <a:solidFill>
              <a:srgbClr val="7030A0"/>
            </a:solidFill>
          </a:ln>
        </p:spPr>
        <p:txBody>
          <a:bodyPr wrap="square">
            <a:spAutoFit/>
          </a:bodyPr>
          <a:lstStyle/>
          <a:p>
            <a:pPr algn="ctr"/>
            <a:r>
              <a:rPr lang="fr-FR" sz="3200" dirty="0">
                <a:solidFill>
                  <a:schemeClr val="bg1"/>
                </a:solidFill>
              </a:rPr>
              <a:t>Stratégie financière</a:t>
            </a:r>
          </a:p>
        </p:txBody>
      </p:sp>
      <p:sp>
        <p:nvSpPr>
          <p:cNvPr id="8" name="Espace réservé du contenu 7">
            <a:extLst>
              <a:ext uri="{FF2B5EF4-FFF2-40B4-BE49-F238E27FC236}">
                <a16:creationId xmlns:a16="http://schemas.microsoft.com/office/drawing/2014/main" id="{FFFC167F-F32E-AC1C-4139-17800BC244E4}"/>
              </a:ext>
            </a:extLst>
          </p:cNvPr>
          <p:cNvSpPr>
            <a:spLocks noGrp="1"/>
          </p:cNvSpPr>
          <p:nvPr>
            <p:ph idx="1"/>
          </p:nvPr>
        </p:nvSpPr>
        <p:spPr/>
        <p:txBody>
          <a:bodyPr/>
          <a:lstStyle/>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p:txBody>
      </p:sp>
    </p:spTree>
    <p:extLst>
      <p:ext uri="{BB962C8B-B14F-4D97-AF65-F5344CB8AC3E}">
        <p14:creationId xmlns:p14="http://schemas.microsoft.com/office/powerpoint/2010/main" val="216469985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780728" y="710567"/>
            <a:ext cx="8363272" cy="369332"/>
          </a:xfrm>
        </p:spPr>
        <p:txBody>
          <a:bodyPr>
            <a:normAutofit fontScale="92500" lnSpcReduction="10000"/>
          </a:bodyPr>
          <a:lstStyle/>
          <a:p>
            <a:pPr marL="109728" indent="0">
              <a:buNone/>
            </a:pPr>
            <a:r>
              <a:rPr lang="fr-FR" sz="2400" b="1" u="sng" dirty="0">
                <a:solidFill>
                  <a:srgbClr val="2C4D88"/>
                </a:solidFill>
              </a:rPr>
              <a:t>Chapitre 21 - Immobilisation corporelles / Hors opérations</a:t>
            </a:r>
          </a:p>
        </p:txBody>
      </p:sp>
      <p:sp>
        <p:nvSpPr>
          <p:cNvPr id="4" name="Espace réservé du numéro de diapositive 3"/>
          <p:cNvSpPr>
            <a:spLocks noGrp="1"/>
          </p:cNvSpPr>
          <p:nvPr>
            <p:ph type="sldNum" sz="quarter" idx="12"/>
          </p:nvPr>
        </p:nvSpPr>
        <p:spPr/>
        <p:txBody>
          <a:bodyPr/>
          <a:lstStyle/>
          <a:p>
            <a:fld id="{6AF4F97F-837C-4708-9ADF-A6F82CB4B422}" type="slidenum">
              <a:rPr lang="fr-FR" smtClean="0"/>
              <a:pPr/>
              <a:t>30</a:t>
            </a:fld>
            <a:endParaRPr lang="fr-FR" dirty="0"/>
          </a:p>
        </p:txBody>
      </p:sp>
      <p:sp>
        <p:nvSpPr>
          <p:cNvPr id="10" name="ZoneTexte 9">
            <a:extLst>
              <a:ext uri="{FF2B5EF4-FFF2-40B4-BE49-F238E27FC236}">
                <a16:creationId xmlns:a16="http://schemas.microsoft.com/office/drawing/2014/main" id="{6DFC5BA3-C735-4631-A2EA-7CB2BCF96EE1}"/>
              </a:ext>
            </a:extLst>
          </p:cNvPr>
          <p:cNvSpPr txBox="1"/>
          <p:nvPr/>
        </p:nvSpPr>
        <p:spPr>
          <a:xfrm>
            <a:off x="5724128" y="178977"/>
            <a:ext cx="3168352" cy="369332"/>
          </a:xfrm>
          <a:prstGeom prst="rect">
            <a:avLst/>
          </a:prstGeom>
          <a:solidFill>
            <a:srgbClr val="2C4D88"/>
          </a:solidFill>
          <a:ln>
            <a:solidFill>
              <a:srgbClr val="7030A0"/>
            </a:solidFill>
          </a:ln>
        </p:spPr>
        <p:txBody>
          <a:bodyPr wrap="square">
            <a:spAutoFit/>
          </a:bodyPr>
          <a:lstStyle/>
          <a:p>
            <a:r>
              <a:rPr lang="fr-FR" dirty="0">
                <a:solidFill>
                  <a:schemeClr val="bg1"/>
                </a:solidFill>
              </a:rPr>
              <a:t>Dépenses d’investissement (3)</a:t>
            </a:r>
          </a:p>
        </p:txBody>
      </p:sp>
      <p:sp>
        <p:nvSpPr>
          <p:cNvPr id="5" name="Titre 4">
            <a:extLst>
              <a:ext uri="{FF2B5EF4-FFF2-40B4-BE49-F238E27FC236}">
                <a16:creationId xmlns:a16="http://schemas.microsoft.com/office/drawing/2014/main" id="{90012BEA-8155-4992-821B-771AEFC8A5F3}"/>
              </a:ext>
            </a:extLst>
          </p:cNvPr>
          <p:cNvSpPr>
            <a:spLocks noGrp="1"/>
          </p:cNvSpPr>
          <p:nvPr>
            <p:ph type="title"/>
          </p:nvPr>
        </p:nvSpPr>
        <p:spPr/>
        <p:txBody>
          <a:bodyPr/>
          <a:lstStyle/>
          <a:p>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endParaRPr lang="fr-FR" dirty="0"/>
          </a:p>
        </p:txBody>
      </p:sp>
      <p:graphicFrame>
        <p:nvGraphicFramePr>
          <p:cNvPr id="2" name="Tableau 1">
            <a:extLst>
              <a:ext uri="{FF2B5EF4-FFF2-40B4-BE49-F238E27FC236}">
                <a16:creationId xmlns:a16="http://schemas.microsoft.com/office/drawing/2014/main" id="{5794EAD2-66C2-8897-30C0-6CFBAD6187A9}"/>
              </a:ext>
            </a:extLst>
          </p:cNvPr>
          <p:cNvGraphicFramePr>
            <a:graphicFrameLocks noGrp="1"/>
          </p:cNvGraphicFramePr>
          <p:nvPr>
            <p:extLst>
              <p:ext uri="{D42A27DB-BD31-4B8C-83A1-F6EECF244321}">
                <p14:modId xmlns:p14="http://schemas.microsoft.com/office/powerpoint/2010/main" val="4174462238"/>
              </p:ext>
            </p:extLst>
          </p:nvPr>
        </p:nvGraphicFramePr>
        <p:xfrm>
          <a:off x="574545" y="1180481"/>
          <a:ext cx="8302208" cy="791109"/>
        </p:xfrm>
        <a:graphic>
          <a:graphicData uri="http://schemas.openxmlformats.org/drawingml/2006/table">
            <a:tbl>
              <a:tblPr firstRow="1" bandRow="1">
                <a:tableStyleId>{5C22544A-7EE6-4342-B048-85BDC9FD1C3A}</a:tableStyleId>
              </a:tblPr>
              <a:tblGrid>
                <a:gridCol w="2075552">
                  <a:extLst>
                    <a:ext uri="{9D8B030D-6E8A-4147-A177-3AD203B41FA5}">
                      <a16:colId xmlns:a16="http://schemas.microsoft.com/office/drawing/2014/main" val="20000"/>
                    </a:ext>
                  </a:extLst>
                </a:gridCol>
                <a:gridCol w="2075552">
                  <a:extLst>
                    <a:ext uri="{9D8B030D-6E8A-4147-A177-3AD203B41FA5}">
                      <a16:colId xmlns:a16="http://schemas.microsoft.com/office/drawing/2014/main" val="20001"/>
                    </a:ext>
                  </a:extLst>
                </a:gridCol>
                <a:gridCol w="2075552">
                  <a:extLst>
                    <a:ext uri="{9D8B030D-6E8A-4147-A177-3AD203B41FA5}">
                      <a16:colId xmlns:a16="http://schemas.microsoft.com/office/drawing/2014/main" val="20002"/>
                    </a:ext>
                  </a:extLst>
                </a:gridCol>
                <a:gridCol w="2075552">
                  <a:extLst>
                    <a:ext uri="{9D8B030D-6E8A-4147-A177-3AD203B41FA5}">
                      <a16:colId xmlns:a16="http://schemas.microsoft.com/office/drawing/2014/main" val="3850105867"/>
                    </a:ext>
                  </a:extLst>
                </a:gridCol>
              </a:tblGrid>
              <a:tr h="391857">
                <a:tc>
                  <a:txBody>
                    <a:bodyPr/>
                    <a:lstStyle/>
                    <a:p>
                      <a:pPr algn="ctr"/>
                      <a:r>
                        <a:rPr lang="fr-FR" dirty="0">
                          <a:solidFill>
                            <a:schemeClr val="bg1"/>
                          </a:solidFill>
                        </a:rPr>
                        <a:t>CA</a:t>
                      </a:r>
                      <a:r>
                        <a:rPr lang="fr-FR" baseline="0" dirty="0">
                          <a:solidFill>
                            <a:schemeClr val="bg1"/>
                          </a:solidFill>
                        </a:rPr>
                        <a:t> 2024</a:t>
                      </a:r>
                      <a:endParaRPr lang="fr-FR" dirty="0">
                        <a:solidFill>
                          <a:schemeClr val="bg1"/>
                        </a:solidFill>
                      </a:endParaRPr>
                    </a:p>
                  </a:txBody>
                  <a:tcPr anchor="ctr">
                    <a:cell3D prstMaterial="dkEdge">
                      <a:bevel/>
                      <a:lightRig rig="flood" dir="t"/>
                    </a:cell3D>
                    <a:solidFill>
                      <a:srgbClr val="7030A0"/>
                    </a:solidFill>
                  </a:tcPr>
                </a:tc>
                <a:tc>
                  <a:txBody>
                    <a:bodyPr/>
                    <a:lstStyle/>
                    <a:p>
                      <a:pPr algn="ctr"/>
                      <a:r>
                        <a:rPr lang="fr-FR" dirty="0">
                          <a:solidFill>
                            <a:schemeClr val="bg1"/>
                          </a:solidFill>
                        </a:rPr>
                        <a:t>RAR 2024</a:t>
                      </a:r>
                    </a:p>
                  </a:txBody>
                  <a:tcPr anchor="ctr">
                    <a:cell3D prstMaterial="dkEdge">
                      <a:bevel/>
                      <a:lightRig rig="flood" dir="t"/>
                    </a:cell3D>
                    <a:solidFill>
                      <a:srgbClr val="7030A0"/>
                    </a:solidFill>
                  </a:tcPr>
                </a:tc>
                <a:tc>
                  <a:txBody>
                    <a:bodyPr/>
                    <a:lstStyle/>
                    <a:p>
                      <a:pPr algn="ctr"/>
                      <a:r>
                        <a:rPr lang="fr-FR" dirty="0">
                          <a:solidFill>
                            <a:schemeClr val="bg1"/>
                          </a:solidFill>
                        </a:rPr>
                        <a:t>Dépenses nouvelles 2025</a:t>
                      </a:r>
                    </a:p>
                  </a:txBody>
                  <a:tcPr anchor="ctr">
                    <a:cell3D prstMaterial="dkEdge">
                      <a:bevel/>
                      <a:lightRig rig="flood" dir="t"/>
                    </a:cell3D>
                    <a:solidFill>
                      <a:srgbClr val="7030A0"/>
                    </a:solidFill>
                  </a:tcPr>
                </a:tc>
                <a:tc>
                  <a:txBody>
                    <a:bodyPr/>
                    <a:lstStyle/>
                    <a:p>
                      <a:pPr algn="ctr"/>
                      <a:r>
                        <a:rPr lang="fr-FR" dirty="0">
                          <a:solidFill>
                            <a:schemeClr val="bg1"/>
                          </a:solidFill>
                        </a:rPr>
                        <a:t>Total 2025</a:t>
                      </a:r>
                    </a:p>
                  </a:txBody>
                  <a:tcPr anchor="ctr">
                    <a:cell3D prstMaterial="dkEdge">
                      <a:bevel/>
                      <a:lightRig rig="flood" dir="t"/>
                    </a:cell3D>
                    <a:solidFill>
                      <a:srgbClr val="7030A0"/>
                    </a:solidFill>
                  </a:tcPr>
                </a:tc>
                <a:extLst>
                  <a:ext uri="{0D108BD9-81ED-4DB2-BD59-A6C34878D82A}">
                    <a16:rowId xmlns:a16="http://schemas.microsoft.com/office/drawing/2014/main" val="10000"/>
                  </a:ext>
                </a:extLst>
              </a:tr>
              <a:tr h="399252">
                <a:tc>
                  <a:txBody>
                    <a:bodyPr/>
                    <a:lstStyle/>
                    <a:p>
                      <a:pPr algn="ctr"/>
                      <a:r>
                        <a:rPr lang="fr-FR" dirty="0">
                          <a:solidFill>
                            <a:schemeClr val="bg1"/>
                          </a:solidFill>
                        </a:rPr>
                        <a:t>305 414,01 €</a:t>
                      </a:r>
                    </a:p>
                  </a:txBody>
                  <a:tcPr anchor="ctr">
                    <a:cell3D prstMaterial="dkEdge">
                      <a:bevel/>
                      <a:lightRig rig="flood" dir="t"/>
                    </a:cell3D>
                    <a:solidFill>
                      <a:srgbClr val="7030A0"/>
                    </a:solidFill>
                  </a:tcPr>
                </a:tc>
                <a:tc>
                  <a:txBody>
                    <a:bodyPr/>
                    <a:lstStyle/>
                    <a:p>
                      <a:pPr algn="ctr"/>
                      <a:r>
                        <a:rPr lang="fr-FR" dirty="0">
                          <a:solidFill>
                            <a:schemeClr val="bg1"/>
                          </a:solidFill>
                        </a:rPr>
                        <a:t>619 654,87 €</a:t>
                      </a:r>
                    </a:p>
                  </a:txBody>
                  <a:tcPr anchor="ctr">
                    <a:cell3D prstMaterial="dkEdge">
                      <a:bevel/>
                      <a:lightRig rig="flood" dir="t"/>
                    </a:cell3D>
                    <a:solidFill>
                      <a:srgbClr val="7030A0"/>
                    </a:solidFill>
                  </a:tcPr>
                </a:tc>
                <a:tc>
                  <a:txBody>
                    <a:bodyPr/>
                    <a:lstStyle/>
                    <a:p>
                      <a:pPr algn="ctr"/>
                      <a:r>
                        <a:rPr lang="fr-FR" dirty="0">
                          <a:solidFill>
                            <a:schemeClr val="bg1"/>
                          </a:solidFill>
                        </a:rPr>
                        <a:t>513 950,00 €</a:t>
                      </a:r>
                    </a:p>
                  </a:txBody>
                  <a:tcPr anchor="ctr">
                    <a:cell3D prstMaterial="dkEdge">
                      <a:bevel/>
                      <a:lightRig rig="flood" dir="t"/>
                    </a:cell3D>
                    <a:solidFill>
                      <a:srgbClr val="7030A0"/>
                    </a:solidFill>
                  </a:tcPr>
                </a:tc>
                <a:tc>
                  <a:txBody>
                    <a:bodyPr/>
                    <a:lstStyle/>
                    <a:p>
                      <a:pPr algn="ctr"/>
                      <a:r>
                        <a:rPr lang="fr-FR" dirty="0">
                          <a:solidFill>
                            <a:schemeClr val="bg1"/>
                          </a:solidFill>
                        </a:rPr>
                        <a:t>1 133 604,87 €</a:t>
                      </a:r>
                    </a:p>
                  </a:txBody>
                  <a:tcPr anchor="ctr">
                    <a:cell3D prstMaterial="dkEdge">
                      <a:bevel/>
                      <a:lightRig rig="flood" dir="t"/>
                    </a:cell3D>
                    <a:solidFill>
                      <a:srgbClr val="7030A0"/>
                    </a:solidFill>
                  </a:tcPr>
                </a:tc>
                <a:extLst>
                  <a:ext uri="{0D108BD9-81ED-4DB2-BD59-A6C34878D82A}">
                    <a16:rowId xmlns:a16="http://schemas.microsoft.com/office/drawing/2014/main" val="10001"/>
                  </a:ext>
                </a:extLst>
              </a:tr>
            </a:tbl>
          </a:graphicData>
        </a:graphic>
      </p:graphicFrame>
      <p:graphicFrame>
        <p:nvGraphicFramePr>
          <p:cNvPr id="11" name="Graphique 10">
            <a:extLst>
              <a:ext uri="{FF2B5EF4-FFF2-40B4-BE49-F238E27FC236}">
                <a16:creationId xmlns:a16="http://schemas.microsoft.com/office/drawing/2014/main" id="{9FA7FB3C-3DBA-ECF5-F3AB-04CD04303E8A}"/>
              </a:ext>
            </a:extLst>
          </p:cNvPr>
          <p:cNvGraphicFramePr/>
          <p:nvPr>
            <p:extLst>
              <p:ext uri="{D42A27DB-BD31-4B8C-83A1-F6EECF244321}">
                <p14:modId xmlns:p14="http://schemas.microsoft.com/office/powerpoint/2010/main" val="4205988759"/>
              </p:ext>
            </p:extLst>
          </p:nvPr>
        </p:nvGraphicFramePr>
        <p:xfrm>
          <a:off x="590272" y="2072172"/>
          <a:ext cx="8302208" cy="378804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454037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90274" y="718743"/>
            <a:ext cx="8363272" cy="576064"/>
          </a:xfrm>
        </p:spPr>
        <p:txBody>
          <a:bodyPr>
            <a:normAutofit/>
          </a:bodyPr>
          <a:lstStyle/>
          <a:p>
            <a:pPr marL="109728" indent="0">
              <a:buNone/>
            </a:pPr>
            <a:r>
              <a:rPr lang="fr-FR" sz="2400" b="1" u="sng" dirty="0">
                <a:solidFill>
                  <a:srgbClr val="2C4D88"/>
                </a:solidFill>
              </a:rPr>
              <a:t>Chapitre 21 - Immobilisation corporelles / Opérations</a:t>
            </a:r>
          </a:p>
        </p:txBody>
      </p:sp>
      <p:sp>
        <p:nvSpPr>
          <p:cNvPr id="4" name="Espace réservé du numéro de diapositive 3"/>
          <p:cNvSpPr>
            <a:spLocks noGrp="1"/>
          </p:cNvSpPr>
          <p:nvPr>
            <p:ph type="sldNum" sz="quarter" idx="12"/>
          </p:nvPr>
        </p:nvSpPr>
        <p:spPr/>
        <p:txBody>
          <a:bodyPr/>
          <a:lstStyle/>
          <a:p>
            <a:fld id="{6AF4F97F-837C-4708-9ADF-A6F82CB4B422}" type="slidenum">
              <a:rPr lang="fr-FR" smtClean="0"/>
              <a:pPr/>
              <a:t>31</a:t>
            </a:fld>
            <a:endParaRPr lang="fr-FR" dirty="0"/>
          </a:p>
        </p:txBody>
      </p:sp>
      <p:sp>
        <p:nvSpPr>
          <p:cNvPr id="9" name="ZoneTexte 8"/>
          <p:cNvSpPr txBox="1"/>
          <p:nvPr/>
        </p:nvSpPr>
        <p:spPr>
          <a:xfrm>
            <a:off x="5580111" y="2252092"/>
            <a:ext cx="3312369" cy="3108543"/>
          </a:xfrm>
          <a:prstGeom prst="rect">
            <a:avLst/>
          </a:prstGeom>
          <a:noFill/>
        </p:spPr>
        <p:txBody>
          <a:bodyPr wrap="square" rtlCol="0">
            <a:spAutoFit/>
          </a:bodyPr>
          <a:lstStyle/>
          <a:p>
            <a:pPr marL="285750" indent="-285750" algn="just">
              <a:spcAft>
                <a:spcPts val="600"/>
              </a:spcAft>
              <a:buFont typeface="Courier New" panose="02070309020205020404" pitchFamily="49" charset="0"/>
              <a:buChar char="o"/>
            </a:pPr>
            <a:r>
              <a:rPr lang="fr-FR" sz="1200" dirty="0">
                <a:solidFill>
                  <a:srgbClr val="2C4D88"/>
                </a:solidFill>
              </a:rPr>
              <a:t>Pour 2025, les opérations concernées sont :</a:t>
            </a:r>
          </a:p>
          <a:p>
            <a:pPr marL="742950" lvl="1" indent="-285750" algn="just">
              <a:spcAft>
                <a:spcPts val="600"/>
              </a:spcAft>
              <a:buFont typeface="Wingdings" panose="05000000000000000000" pitchFamily="2" charset="2"/>
              <a:buChar char="Ø"/>
            </a:pPr>
            <a:r>
              <a:rPr lang="fr-FR" sz="1200" dirty="0">
                <a:solidFill>
                  <a:srgbClr val="2C4D88"/>
                </a:solidFill>
              </a:rPr>
              <a:t>Ecole des Bois : mise aux normes électrique</a:t>
            </a:r>
          </a:p>
          <a:p>
            <a:pPr marL="742950" lvl="1" indent="-285750" algn="just">
              <a:spcAft>
                <a:spcPts val="600"/>
              </a:spcAft>
              <a:buFont typeface="Wingdings" panose="05000000000000000000" pitchFamily="2" charset="2"/>
              <a:buChar char="Ø"/>
            </a:pPr>
            <a:r>
              <a:rPr lang="fr-FR" sz="1200" dirty="0">
                <a:solidFill>
                  <a:srgbClr val="2C4D88"/>
                </a:solidFill>
              </a:rPr>
              <a:t>Mobilité douce : acquisition foncière</a:t>
            </a:r>
          </a:p>
          <a:p>
            <a:pPr marL="742950" lvl="1" indent="-285750" algn="just">
              <a:spcAft>
                <a:spcPts val="600"/>
              </a:spcAft>
              <a:buFont typeface="Wingdings" panose="05000000000000000000" pitchFamily="2" charset="2"/>
              <a:buChar char="Ø"/>
            </a:pPr>
            <a:r>
              <a:rPr lang="fr-FR" sz="1200" dirty="0">
                <a:solidFill>
                  <a:srgbClr val="2C4D88"/>
                </a:solidFill>
              </a:rPr>
              <a:t>Ecole Arc en Ciel : stores et bancs dans la cour</a:t>
            </a:r>
          </a:p>
          <a:p>
            <a:pPr marL="742950" lvl="1" indent="-285750" algn="just">
              <a:spcAft>
                <a:spcPts val="600"/>
              </a:spcAft>
              <a:buFont typeface="Wingdings" panose="05000000000000000000" pitchFamily="2" charset="2"/>
              <a:buChar char="Ø"/>
            </a:pPr>
            <a:r>
              <a:rPr lang="fr-FR" sz="1200" dirty="0">
                <a:solidFill>
                  <a:srgbClr val="2C4D88"/>
                </a:solidFill>
              </a:rPr>
              <a:t>Parc des Hérissons : aménagements divers</a:t>
            </a:r>
          </a:p>
          <a:p>
            <a:pPr marL="742950" lvl="1" indent="-285750" algn="just">
              <a:spcAft>
                <a:spcPts val="600"/>
              </a:spcAft>
              <a:buFont typeface="Wingdings" panose="05000000000000000000" pitchFamily="2" charset="2"/>
              <a:buChar char="Ø"/>
            </a:pPr>
            <a:r>
              <a:rPr lang="fr-FR" sz="1200" dirty="0">
                <a:solidFill>
                  <a:srgbClr val="2C4D88"/>
                </a:solidFill>
              </a:rPr>
              <a:t>Centre Bourg : achat de mobilier</a:t>
            </a:r>
          </a:p>
          <a:p>
            <a:pPr marL="742950" lvl="1" indent="-285750" algn="just">
              <a:spcAft>
                <a:spcPts val="600"/>
              </a:spcAft>
              <a:buFont typeface="Wingdings" panose="05000000000000000000" pitchFamily="2" charset="2"/>
              <a:buChar char="Ø"/>
            </a:pPr>
            <a:r>
              <a:rPr lang="fr-FR" sz="1200" dirty="0">
                <a:solidFill>
                  <a:srgbClr val="2C4D88"/>
                </a:solidFill>
              </a:rPr>
              <a:t>Espaces jeunes : investissements divers</a:t>
            </a:r>
          </a:p>
          <a:p>
            <a:pPr marL="742950" lvl="1" indent="-285750" algn="just">
              <a:spcAft>
                <a:spcPts val="600"/>
              </a:spcAft>
              <a:buFont typeface="Wingdings" panose="05000000000000000000" pitchFamily="2" charset="2"/>
              <a:buChar char="Ø"/>
            </a:pPr>
            <a:r>
              <a:rPr lang="fr-FR" sz="1200" dirty="0">
                <a:solidFill>
                  <a:srgbClr val="2C4D88"/>
                </a:solidFill>
              </a:rPr>
              <a:t>Budget participatif </a:t>
            </a:r>
          </a:p>
          <a:p>
            <a:pPr marL="742950" lvl="1" indent="-285750" algn="just">
              <a:spcAft>
                <a:spcPts val="600"/>
              </a:spcAft>
              <a:buFont typeface="Wingdings" panose="05000000000000000000" pitchFamily="2" charset="2"/>
              <a:buChar char="Ø"/>
            </a:pPr>
            <a:r>
              <a:rPr lang="fr-FR" sz="1200" dirty="0">
                <a:solidFill>
                  <a:srgbClr val="2C4D88"/>
                </a:solidFill>
              </a:rPr>
              <a:t>Gendarmerie : alarme et brise vue</a:t>
            </a:r>
          </a:p>
        </p:txBody>
      </p:sp>
      <p:sp>
        <p:nvSpPr>
          <p:cNvPr id="10" name="ZoneTexte 9">
            <a:extLst>
              <a:ext uri="{FF2B5EF4-FFF2-40B4-BE49-F238E27FC236}">
                <a16:creationId xmlns:a16="http://schemas.microsoft.com/office/drawing/2014/main" id="{6DFC5BA3-C735-4631-A2EA-7CB2BCF96EE1}"/>
              </a:ext>
            </a:extLst>
          </p:cNvPr>
          <p:cNvSpPr txBox="1"/>
          <p:nvPr/>
        </p:nvSpPr>
        <p:spPr>
          <a:xfrm>
            <a:off x="5724128" y="178977"/>
            <a:ext cx="3168352" cy="369332"/>
          </a:xfrm>
          <a:prstGeom prst="rect">
            <a:avLst/>
          </a:prstGeom>
          <a:solidFill>
            <a:srgbClr val="2C4D88"/>
          </a:solidFill>
          <a:ln>
            <a:solidFill>
              <a:srgbClr val="7030A0"/>
            </a:solidFill>
          </a:ln>
        </p:spPr>
        <p:txBody>
          <a:bodyPr wrap="square">
            <a:spAutoFit/>
          </a:bodyPr>
          <a:lstStyle/>
          <a:p>
            <a:r>
              <a:rPr lang="fr-FR" dirty="0">
                <a:solidFill>
                  <a:schemeClr val="bg1"/>
                </a:solidFill>
              </a:rPr>
              <a:t>Dépenses d’investissement (4)</a:t>
            </a:r>
          </a:p>
        </p:txBody>
      </p:sp>
      <p:sp>
        <p:nvSpPr>
          <p:cNvPr id="5" name="Titre 4">
            <a:extLst>
              <a:ext uri="{FF2B5EF4-FFF2-40B4-BE49-F238E27FC236}">
                <a16:creationId xmlns:a16="http://schemas.microsoft.com/office/drawing/2014/main" id="{90012BEA-8155-4992-821B-771AEFC8A5F3}"/>
              </a:ext>
            </a:extLst>
          </p:cNvPr>
          <p:cNvSpPr>
            <a:spLocks noGrp="1"/>
          </p:cNvSpPr>
          <p:nvPr>
            <p:ph type="title"/>
          </p:nvPr>
        </p:nvSpPr>
        <p:spPr/>
        <p:txBody>
          <a:bodyPr/>
          <a:lstStyle/>
          <a:p>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endParaRPr lang="fr-FR" dirty="0"/>
          </a:p>
        </p:txBody>
      </p:sp>
      <p:graphicFrame>
        <p:nvGraphicFramePr>
          <p:cNvPr id="2" name="Tableau 1">
            <a:extLst>
              <a:ext uri="{FF2B5EF4-FFF2-40B4-BE49-F238E27FC236}">
                <a16:creationId xmlns:a16="http://schemas.microsoft.com/office/drawing/2014/main" id="{00DEACC6-DF83-1F39-47F0-25916AEA5E9B}"/>
              </a:ext>
            </a:extLst>
          </p:cNvPr>
          <p:cNvGraphicFramePr>
            <a:graphicFrameLocks noGrp="1"/>
          </p:cNvGraphicFramePr>
          <p:nvPr>
            <p:extLst>
              <p:ext uri="{D42A27DB-BD31-4B8C-83A1-F6EECF244321}">
                <p14:modId xmlns:p14="http://schemas.microsoft.com/office/powerpoint/2010/main" val="3098171443"/>
              </p:ext>
            </p:extLst>
          </p:nvPr>
        </p:nvGraphicFramePr>
        <p:xfrm>
          <a:off x="590274" y="1185175"/>
          <a:ext cx="8302208" cy="803665"/>
        </p:xfrm>
        <a:graphic>
          <a:graphicData uri="http://schemas.openxmlformats.org/drawingml/2006/table">
            <a:tbl>
              <a:tblPr firstRow="1" bandRow="1">
                <a:tableStyleId>{5C22544A-7EE6-4342-B048-85BDC9FD1C3A}</a:tableStyleId>
              </a:tblPr>
              <a:tblGrid>
                <a:gridCol w="2075552">
                  <a:extLst>
                    <a:ext uri="{9D8B030D-6E8A-4147-A177-3AD203B41FA5}">
                      <a16:colId xmlns:a16="http://schemas.microsoft.com/office/drawing/2014/main" val="20000"/>
                    </a:ext>
                  </a:extLst>
                </a:gridCol>
                <a:gridCol w="2075552">
                  <a:extLst>
                    <a:ext uri="{9D8B030D-6E8A-4147-A177-3AD203B41FA5}">
                      <a16:colId xmlns:a16="http://schemas.microsoft.com/office/drawing/2014/main" val="20001"/>
                    </a:ext>
                  </a:extLst>
                </a:gridCol>
                <a:gridCol w="2075552">
                  <a:extLst>
                    <a:ext uri="{9D8B030D-6E8A-4147-A177-3AD203B41FA5}">
                      <a16:colId xmlns:a16="http://schemas.microsoft.com/office/drawing/2014/main" val="20002"/>
                    </a:ext>
                  </a:extLst>
                </a:gridCol>
                <a:gridCol w="2075552">
                  <a:extLst>
                    <a:ext uri="{9D8B030D-6E8A-4147-A177-3AD203B41FA5}">
                      <a16:colId xmlns:a16="http://schemas.microsoft.com/office/drawing/2014/main" val="3850105867"/>
                    </a:ext>
                  </a:extLst>
                </a:gridCol>
              </a:tblGrid>
              <a:tr h="398076">
                <a:tc>
                  <a:txBody>
                    <a:bodyPr/>
                    <a:lstStyle/>
                    <a:p>
                      <a:pPr algn="ctr"/>
                      <a:r>
                        <a:rPr lang="fr-FR" dirty="0">
                          <a:solidFill>
                            <a:schemeClr val="bg1"/>
                          </a:solidFill>
                        </a:rPr>
                        <a:t>CA</a:t>
                      </a:r>
                      <a:r>
                        <a:rPr lang="fr-FR" baseline="0" dirty="0">
                          <a:solidFill>
                            <a:schemeClr val="bg1"/>
                          </a:solidFill>
                        </a:rPr>
                        <a:t> 2024</a:t>
                      </a:r>
                      <a:endParaRPr lang="fr-FR" dirty="0">
                        <a:solidFill>
                          <a:schemeClr val="bg1"/>
                        </a:solidFill>
                      </a:endParaRPr>
                    </a:p>
                  </a:txBody>
                  <a:tcPr anchor="ctr">
                    <a:cell3D prstMaterial="dkEdge">
                      <a:bevel/>
                      <a:lightRig rig="flood" dir="t"/>
                    </a:cell3D>
                    <a:solidFill>
                      <a:srgbClr val="7030A0"/>
                    </a:solidFill>
                  </a:tcPr>
                </a:tc>
                <a:tc>
                  <a:txBody>
                    <a:bodyPr/>
                    <a:lstStyle/>
                    <a:p>
                      <a:pPr algn="ctr"/>
                      <a:r>
                        <a:rPr lang="fr-FR" dirty="0">
                          <a:solidFill>
                            <a:schemeClr val="bg1"/>
                          </a:solidFill>
                        </a:rPr>
                        <a:t>RAR 2024</a:t>
                      </a:r>
                    </a:p>
                  </a:txBody>
                  <a:tcPr anchor="ctr">
                    <a:cell3D prstMaterial="dkEdge">
                      <a:bevel/>
                      <a:lightRig rig="flood" dir="t"/>
                    </a:cell3D>
                    <a:solidFill>
                      <a:srgbClr val="7030A0"/>
                    </a:solidFill>
                  </a:tcPr>
                </a:tc>
                <a:tc>
                  <a:txBody>
                    <a:bodyPr/>
                    <a:lstStyle/>
                    <a:p>
                      <a:pPr algn="ctr"/>
                      <a:r>
                        <a:rPr lang="fr-FR" dirty="0">
                          <a:solidFill>
                            <a:schemeClr val="bg1"/>
                          </a:solidFill>
                        </a:rPr>
                        <a:t>Dépenses nouvelles 2025</a:t>
                      </a:r>
                    </a:p>
                  </a:txBody>
                  <a:tcPr anchor="ctr">
                    <a:cell3D prstMaterial="dkEdge">
                      <a:bevel/>
                      <a:lightRig rig="flood" dir="t"/>
                    </a:cell3D>
                    <a:solidFill>
                      <a:srgbClr val="7030A0"/>
                    </a:solidFill>
                  </a:tcPr>
                </a:tc>
                <a:tc>
                  <a:txBody>
                    <a:bodyPr/>
                    <a:lstStyle/>
                    <a:p>
                      <a:pPr algn="ctr"/>
                      <a:r>
                        <a:rPr lang="fr-FR" dirty="0">
                          <a:solidFill>
                            <a:schemeClr val="bg1"/>
                          </a:solidFill>
                        </a:rPr>
                        <a:t>Total 2025</a:t>
                      </a:r>
                    </a:p>
                  </a:txBody>
                  <a:tcPr anchor="ctr">
                    <a:cell3D prstMaterial="dkEdge">
                      <a:bevel/>
                      <a:lightRig rig="flood" dir="t"/>
                    </a:cell3D>
                    <a:solidFill>
                      <a:srgbClr val="7030A0"/>
                    </a:solidFill>
                  </a:tcPr>
                </a:tc>
                <a:extLst>
                  <a:ext uri="{0D108BD9-81ED-4DB2-BD59-A6C34878D82A}">
                    <a16:rowId xmlns:a16="http://schemas.microsoft.com/office/drawing/2014/main" val="10000"/>
                  </a:ext>
                </a:extLst>
              </a:tr>
              <a:tr h="405589">
                <a:tc>
                  <a:txBody>
                    <a:bodyPr/>
                    <a:lstStyle/>
                    <a:p>
                      <a:pPr algn="ctr"/>
                      <a:r>
                        <a:rPr lang="fr-FR" dirty="0">
                          <a:solidFill>
                            <a:schemeClr val="bg1"/>
                          </a:solidFill>
                        </a:rPr>
                        <a:t>162 548,03 €</a:t>
                      </a:r>
                    </a:p>
                  </a:txBody>
                  <a:tcPr anchor="ctr">
                    <a:cell3D prstMaterial="dkEdge">
                      <a:bevel/>
                      <a:lightRig rig="flood" dir="t"/>
                    </a:cell3D>
                    <a:solidFill>
                      <a:srgbClr val="7030A0"/>
                    </a:solidFill>
                  </a:tcPr>
                </a:tc>
                <a:tc>
                  <a:txBody>
                    <a:bodyPr/>
                    <a:lstStyle/>
                    <a:p>
                      <a:pPr algn="ctr"/>
                      <a:r>
                        <a:rPr lang="fr-FR" dirty="0">
                          <a:solidFill>
                            <a:schemeClr val="bg1"/>
                          </a:solidFill>
                        </a:rPr>
                        <a:t>11 394,72 €</a:t>
                      </a:r>
                    </a:p>
                  </a:txBody>
                  <a:tcPr anchor="ctr">
                    <a:cell3D prstMaterial="dkEdge">
                      <a:bevel/>
                      <a:lightRig rig="flood" dir="t"/>
                    </a:cell3D>
                    <a:solidFill>
                      <a:srgbClr val="7030A0"/>
                    </a:solidFill>
                  </a:tcPr>
                </a:tc>
                <a:tc>
                  <a:txBody>
                    <a:bodyPr/>
                    <a:lstStyle/>
                    <a:p>
                      <a:pPr algn="ctr"/>
                      <a:r>
                        <a:rPr lang="fr-FR" dirty="0">
                          <a:solidFill>
                            <a:schemeClr val="bg1"/>
                          </a:solidFill>
                        </a:rPr>
                        <a:t> 160 000,00 €</a:t>
                      </a:r>
                    </a:p>
                  </a:txBody>
                  <a:tcPr anchor="ctr">
                    <a:cell3D prstMaterial="dkEdge">
                      <a:bevel/>
                      <a:lightRig rig="flood" dir="t"/>
                    </a:cell3D>
                    <a:solidFill>
                      <a:srgbClr val="7030A0"/>
                    </a:solidFill>
                  </a:tcPr>
                </a:tc>
                <a:tc>
                  <a:txBody>
                    <a:bodyPr/>
                    <a:lstStyle/>
                    <a:p>
                      <a:pPr algn="ctr"/>
                      <a:r>
                        <a:rPr lang="fr-FR" dirty="0">
                          <a:solidFill>
                            <a:schemeClr val="bg1"/>
                          </a:solidFill>
                        </a:rPr>
                        <a:t>171 394,72 €</a:t>
                      </a:r>
                    </a:p>
                  </a:txBody>
                  <a:tcPr anchor="ctr">
                    <a:cell3D prstMaterial="dkEdge">
                      <a:bevel/>
                      <a:lightRig rig="flood" dir="t"/>
                    </a:cell3D>
                    <a:solidFill>
                      <a:srgbClr val="7030A0"/>
                    </a:solidFill>
                  </a:tcPr>
                </a:tc>
                <a:extLst>
                  <a:ext uri="{0D108BD9-81ED-4DB2-BD59-A6C34878D82A}">
                    <a16:rowId xmlns:a16="http://schemas.microsoft.com/office/drawing/2014/main" val="10001"/>
                  </a:ext>
                </a:extLst>
              </a:tr>
            </a:tbl>
          </a:graphicData>
        </a:graphic>
      </p:graphicFrame>
      <p:graphicFrame>
        <p:nvGraphicFramePr>
          <p:cNvPr id="8" name="Graphique 7">
            <a:extLst>
              <a:ext uri="{FF2B5EF4-FFF2-40B4-BE49-F238E27FC236}">
                <a16:creationId xmlns:a16="http://schemas.microsoft.com/office/drawing/2014/main" id="{D650BBB2-7202-C5FF-1B32-8604C427A762}"/>
              </a:ext>
            </a:extLst>
          </p:cNvPr>
          <p:cNvGraphicFramePr/>
          <p:nvPr>
            <p:extLst>
              <p:ext uri="{D42A27DB-BD31-4B8C-83A1-F6EECF244321}">
                <p14:modId xmlns:p14="http://schemas.microsoft.com/office/powerpoint/2010/main" val="3025599319"/>
              </p:ext>
            </p:extLst>
          </p:nvPr>
        </p:nvGraphicFramePr>
        <p:xfrm>
          <a:off x="590274" y="2252092"/>
          <a:ext cx="4917830" cy="362518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4823562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39548" y="764704"/>
            <a:ext cx="8363272" cy="648072"/>
          </a:xfrm>
        </p:spPr>
        <p:txBody>
          <a:bodyPr>
            <a:normAutofit/>
          </a:bodyPr>
          <a:lstStyle/>
          <a:p>
            <a:pPr marL="109728" indent="0">
              <a:buNone/>
            </a:pPr>
            <a:r>
              <a:rPr lang="fr-FR" sz="2400" b="1" u="sng" dirty="0">
                <a:solidFill>
                  <a:srgbClr val="2C4D88"/>
                </a:solidFill>
              </a:rPr>
              <a:t>Chapitre 23 - Immobilisations en cours / Hors opérations</a:t>
            </a:r>
          </a:p>
        </p:txBody>
      </p:sp>
      <p:sp>
        <p:nvSpPr>
          <p:cNvPr id="4" name="Espace réservé du numéro de diapositive 3"/>
          <p:cNvSpPr>
            <a:spLocks noGrp="1"/>
          </p:cNvSpPr>
          <p:nvPr>
            <p:ph type="sldNum" sz="quarter" idx="12"/>
          </p:nvPr>
        </p:nvSpPr>
        <p:spPr/>
        <p:txBody>
          <a:bodyPr/>
          <a:lstStyle/>
          <a:p>
            <a:fld id="{6AF4F97F-837C-4708-9ADF-A6F82CB4B422}" type="slidenum">
              <a:rPr lang="fr-FR" smtClean="0"/>
              <a:pPr/>
              <a:t>32</a:t>
            </a:fld>
            <a:endParaRPr lang="fr-FR" dirty="0"/>
          </a:p>
        </p:txBody>
      </p:sp>
      <p:sp>
        <p:nvSpPr>
          <p:cNvPr id="7" name="ZoneTexte 6"/>
          <p:cNvSpPr txBox="1"/>
          <p:nvPr/>
        </p:nvSpPr>
        <p:spPr>
          <a:xfrm>
            <a:off x="542980" y="2755962"/>
            <a:ext cx="8205484" cy="2600712"/>
          </a:xfrm>
          <a:prstGeom prst="rect">
            <a:avLst/>
          </a:prstGeom>
          <a:noFill/>
        </p:spPr>
        <p:txBody>
          <a:bodyPr wrap="square" rtlCol="0">
            <a:spAutoFit/>
          </a:bodyPr>
          <a:lstStyle/>
          <a:p>
            <a:pPr marL="285750" indent="-285750" algn="just">
              <a:spcAft>
                <a:spcPts val="600"/>
              </a:spcAft>
              <a:buFont typeface="Courier New" panose="02070309020205020404" pitchFamily="49" charset="0"/>
              <a:buChar char="o"/>
            </a:pPr>
            <a:r>
              <a:rPr lang="fr-FR" sz="1600" dirty="0">
                <a:solidFill>
                  <a:srgbClr val="2C4D88"/>
                </a:solidFill>
              </a:rPr>
              <a:t>Concernant le Hors Opération, les principales dépenses nouvelles 2025 sont :</a:t>
            </a:r>
          </a:p>
          <a:p>
            <a:pPr marL="742950" lvl="1" indent="-285750" algn="just">
              <a:spcAft>
                <a:spcPts val="600"/>
              </a:spcAft>
              <a:buSzPct val="80000"/>
              <a:buFont typeface="Wingdings" panose="05000000000000000000" pitchFamily="2" charset="2"/>
              <a:buChar char="Ø"/>
            </a:pPr>
            <a:r>
              <a:rPr lang="fr-FR" sz="1600" dirty="0">
                <a:solidFill>
                  <a:srgbClr val="2C4D88"/>
                </a:solidFill>
              </a:rPr>
              <a:t>Travaux de voirie rue des Fins pour 128 K€ ;</a:t>
            </a:r>
          </a:p>
          <a:p>
            <a:pPr marL="742950" lvl="1" indent="-285750" algn="just">
              <a:spcAft>
                <a:spcPts val="600"/>
              </a:spcAft>
              <a:buSzPct val="80000"/>
              <a:buFont typeface="Wingdings" panose="05000000000000000000" pitchFamily="2" charset="2"/>
              <a:buChar char="Ø"/>
            </a:pPr>
            <a:r>
              <a:rPr lang="fr-FR" sz="1600" dirty="0" err="1">
                <a:solidFill>
                  <a:srgbClr val="2C4D88"/>
                </a:solidFill>
              </a:rPr>
              <a:t>Débusage</a:t>
            </a:r>
            <a:r>
              <a:rPr lang="fr-FR" sz="1600" dirty="0">
                <a:solidFill>
                  <a:srgbClr val="2C4D88"/>
                </a:solidFill>
              </a:rPr>
              <a:t> du Nant de la </a:t>
            </a:r>
            <a:r>
              <a:rPr lang="fr-FR" sz="1600" dirty="0" err="1">
                <a:solidFill>
                  <a:srgbClr val="2C4D88"/>
                </a:solidFill>
              </a:rPr>
              <a:t>Maconnière</a:t>
            </a:r>
            <a:r>
              <a:rPr lang="fr-FR" sz="1600" dirty="0">
                <a:solidFill>
                  <a:srgbClr val="2C4D88"/>
                </a:solidFill>
              </a:rPr>
              <a:t>  pour 50 K€ ;</a:t>
            </a:r>
          </a:p>
          <a:p>
            <a:pPr marL="742950" lvl="1" indent="-285750" algn="just">
              <a:spcAft>
                <a:spcPts val="600"/>
              </a:spcAft>
              <a:buSzPct val="80000"/>
              <a:buFont typeface="Wingdings" panose="05000000000000000000" pitchFamily="2" charset="2"/>
              <a:buChar char="Ø"/>
            </a:pPr>
            <a:r>
              <a:rPr lang="fr-FR" sz="1600" dirty="0">
                <a:solidFill>
                  <a:srgbClr val="2C4D88"/>
                </a:solidFill>
              </a:rPr>
              <a:t>Travaux sur la bio diversité et les massifs pour 23 K€.		</a:t>
            </a:r>
          </a:p>
          <a:p>
            <a:pPr marL="285750" indent="-285750" algn="just">
              <a:spcAft>
                <a:spcPts val="600"/>
              </a:spcAft>
              <a:buFont typeface="Courier New" panose="02070309020205020404" pitchFamily="49" charset="0"/>
              <a:buChar char="o"/>
            </a:pPr>
            <a:endParaRPr lang="fr-FR" sz="1600" dirty="0">
              <a:solidFill>
                <a:srgbClr val="2C4D88"/>
              </a:solidFill>
            </a:endParaRPr>
          </a:p>
          <a:p>
            <a:pPr marL="285750" indent="-285750" algn="just">
              <a:spcAft>
                <a:spcPts val="600"/>
              </a:spcAft>
              <a:buFont typeface="Courier New" panose="02070309020205020404" pitchFamily="49" charset="0"/>
              <a:buChar char="o"/>
            </a:pPr>
            <a:endParaRPr lang="fr-FR" sz="1600" dirty="0">
              <a:solidFill>
                <a:srgbClr val="2C4D88"/>
              </a:solidFill>
            </a:endParaRPr>
          </a:p>
          <a:p>
            <a:pPr algn="just">
              <a:spcAft>
                <a:spcPts val="600"/>
              </a:spcAft>
            </a:pPr>
            <a:endParaRPr lang="fr-FR" sz="1600" dirty="0">
              <a:solidFill>
                <a:srgbClr val="2C4D88"/>
              </a:solidFill>
            </a:endParaRPr>
          </a:p>
          <a:p>
            <a:pPr marL="285750" indent="-285750" algn="just">
              <a:spcAft>
                <a:spcPts val="600"/>
              </a:spcAft>
              <a:buFont typeface="Courier New" panose="02070309020205020404" pitchFamily="49" charset="0"/>
              <a:buChar char="o"/>
            </a:pPr>
            <a:endParaRPr lang="fr-FR" sz="1600" dirty="0">
              <a:solidFill>
                <a:srgbClr val="2C4D88"/>
              </a:solidFill>
            </a:endParaRPr>
          </a:p>
        </p:txBody>
      </p:sp>
      <p:sp>
        <p:nvSpPr>
          <p:cNvPr id="10" name="ZoneTexte 9">
            <a:extLst>
              <a:ext uri="{FF2B5EF4-FFF2-40B4-BE49-F238E27FC236}">
                <a16:creationId xmlns:a16="http://schemas.microsoft.com/office/drawing/2014/main" id="{FB837E2E-9660-4E92-A931-9BA4055B2ABB}"/>
              </a:ext>
            </a:extLst>
          </p:cNvPr>
          <p:cNvSpPr txBox="1"/>
          <p:nvPr/>
        </p:nvSpPr>
        <p:spPr>
          <a:xfrm>
            <a:off x="5724128" y="178977"/>
            <a:ext cx="3168352" cy="369332"/>
          </a:xfrm>
          <a:prstGeom prst="rect">
            <a:avLst/>
          </a:prstGeom>
          <a:solidFill>
            <a:srgbClr val="2C4D88"/>
          </a:solidFill>
          <a:ln>
            <a:solidFill>
              <a:srgbClr val="7030A0"/>
            </a:solidFill>
          </a:ln>
        </p:spPr>
        <p:txBody>
          <a:bodyPr wrap="square">
            <a:spAutoFit/>
          </a:bodyPr>
          <a:lstStyle/>
          <a:p>
            <a:r>
              <a:rPr lang="fr-FR" dirty="0">
                <a:solidFill>
                  <a:schemeClr val="bg1"/>
                </a:solidFill>
              </a:rPr>
              <a:t>Dépenses d’investissement (5)</a:t>
            </a:r>
          </a:p>
        </p:txBody>
      </p:sp>
      <p:sp>
        <p:nvSpPr>
          <p:cNvPr id="5" name="Titre 4">
            <a:extLst>
              <a:ext uri="{FF2B5EF4-FFF2-40B4-BE49-F238E27FC236}">
                <a16:creationId xmlns:a16="http://schemas.microsoft.com/office/drawing/2014/main" id="{8B932A9C-C6FE-4F10-90CE-B4BAA53D8322}"/>
              </a:ext>
            </a:extLst>
          </p:cNvPr>
          <p:cNvSpPr>
            <a:spLocks noGrp="1"/>
          </p:cNvSpPr>
          <p:nvPr>
            <p:ph type="title"/>
          </p:nvPr>
        </p:nvSpPr>
        <p:spPr/>
        <p:txBody>
          <a:bodyPr/>
          <a:lstStyle/>
          <a:p>
            <a:br>
              <a:rPr lang="fr-FR" dirty="0"/>
            </a:br>
            <a:br>
              <a:rPr lang="fr-FR" dirty="0"/>
            </a:br>
            <a:br>
              <a:rPr lang="fr-FR" dirty="0"/>
            </a:br>
            <a:br>
              <a:rPr lang="fr-FR" dirty="0"/>
            </a:br>
            <a:br>
              <a:rPr lang="fr-FR" dirty="0"/>
            </a:br>
            <a:br>
              <a:rPr lang="fr-FR" dirty="0"/>
            </a:br>
            <a:endParaRPr lang="fr-FR" dirty="0"/>
          </a:p>
        </p:txBody>
      </p:sp>
      <p:graphicFrame>
        <p:nvGraphicFramePr>
          <p:cNvPr id="2" name="Tableau 1">
            <a:extLst>
              <a:ext uri="{FF2B5EF4-FFF2-40B4-BE49-F238E27FC236}">
                <a16:creationId xmlns:a16="http://schemas.microsoft.com/office/drawing/2014/main" id="{F548250A-8426-7823-7FEE-70BE7DE6B4C0}"/>
              </a:ext>
            </a:extLst>
          </p:cNvPr>
          <p:cNvGraphicFramePr>
            <a:graphicFrameLocks noGrp="1"/>
          </p:cNvGraphicFramePr>
          <p:nvPr>
            <p:extLst>
              <p:ext uri="{D42A27DB-BD31-4B8C-83A1-F6EECF244321}">
                <p14:modId xmlns:p14="http://schemas.microsoft.com/office/powerpoint/2010/main" val="1593156749"/>
              </p:ext>
            </p:extLst>
          </p:nvPr>
        </p:nvGraphicFramePr>
        <p:xfrm>
          <a:off x="539548" y="1323210"/>
          <a:ext cx="8205484" cy="1212800"/>
        </p:xfrm>
        <a:graphic>
          <a:graphicData uri="http://schemas.openxmlformats.org/drawingml/2006/table">
            <a:tbl>
              <a:tblPr firstRow="1" bandRow="1">
                <a:tableStyleId>{5C22544A-7EE6-4342-B048-85BDC9FD1C3A}</a:tableStyleId>
              </a:tblPr>
              <a:tblGrid>
                <a:gridCol w="2051371">
                  <a:extLst>
                    <a:ext uri="{9D8B030D-6E8A-4147-A177-3AD203B41FA5}">
                      <a16:colId xmlns:a16="http://schemas.microsoft.com/office/drawing/2014/main" val="20000"/>
                    </a:ext>
                  </a:extLst>
                </a:gridCol>
                <a:gridCol w="2051371">
                  <a:extLst>
                    <a:ext uri="{9D8B030D-6E8A-4147-A177-3AD203B41FA5}">
                      <a16:colId xmlns:a16="http://schemas.microsoft.com/office/drawing/2014/main" val="20001"/>
                    </a:ext>
                  </a:extLst>
                </a:gridCol>
                <a:gridCol w="2051371">
                  <a:extLst>
                    <a:ext uri="{9D8B030D-6E8A-4147-A177-3AD203B41FA5}">
                      <a16:colId xmlns:a16="http://schemas.microsoft.com/office/drawing/2014/main" val="20002"/>
                    </a:ext>
                  </a:extLst>
                </a:gridCol>
                <a:gridCol w="2051371">
                  <a:extLst>
                    <a:ext uri="{9D8B030D-6E8A-4147-A177-3AD203B41FA5}">
                      <a16:colId xmlns:a16="http://schemas.microsoft.com/office/drawing/2014/main" val="3850105867"/>
                    </a:ext>
                  </a:extLst>
                </a:gridCol>
              </a:tblGrid>
              <a:tr h="600732">
                <a:tc>
                  <a:txBody>
                    <a:bodyPr/>
                    <a:lstStyle/>
                    <a:p>
                      <a:pPr algn="ctr"/>
                      <a:r>
                        <a:rPr lang="fr-FR" dirty="0">
                          <a:solidFill>
                            <a:schemeClr val="bg1"/>
                          </a:solidFill>
                        </a:rPr>
                        <a:t>CA</a:t>
                      </a:r>
                      <a:r>
                        <a:rPr lang="fr-FR" baseline="0" dirty="0">
                          <a:solidFill>
                            <a:schemeClr val="bg1"/>
                          </a:solidFill>
                        </a:rPr>
                        <a:t> 2024</a:t>
                      </a:r>
                      <a:endParaRPr lang="fr-FR" dirty="0">
                        <a:solidFill>
                          <a:schemeClr val="bg1"/>
                        </a:solidFill>
                      </a:endParaRPr>
                    </a:p>
                  </a:txBody>
                  <a:tcPr anchor="ctr">
                    <a:cell3D prstMaterial="dkEdge">
                      <a:bevel/>
                      <a:lightRig rig="flood" dir="t"/>
                    </a:cell3D>
                    <a:solidFill>
                      <a:srgbClr val="7030A0"/>
                    </a:solidFill>
                  </a:tcPr>
                </a:tc>
                <a:tc>
                  <a:txBody>
                    <a:bodyPr/>
                    <a:lstStyle/>
                    <a:p>
                      <a:pPr algn="ctr"/>
                      <a:r>
                        <a:rPr lang="fr-FR" dirty="0">
                          <a:solidFill>
                            <a:schemeClr val="bg1"/>
                          </a:solidFill>
                        </a:rPr>
                        <a:t>RAR 2024</a:t>
                      </a:r>
                    </a:p>
                  </a:txBody>
                  <a:tcPr anchor="ctr">
                    <a:cell3D prstMaterial="dkEdge">
                      <a:bevel/>
                      <a:lightRig rig="flood" dir="t"/>
                    </a:cell3D>
                    <a:solidFill>
                      <a:srgbClr val="7030A0"/>
                    </a:solidFill>
                  </a:tcPr>
                </a:tc>
                <a:tc>
                  <a:txBody>
                    <a:bodyPr/>
                    <a:lstStyle/>
                    <a:p>
                      <a:pPr algn="ctr"/>
                      <a:r>
                        <a:rPr lang="fr-FR" dirty="0">
                          <a:solidFill>
                            <a:schemeClr val="bg1"/>
                          </a:solidFill>
                        </a:rPr>
                        <a:t>Dépenses nouvelles 2025</a:t>
                      </a:r>
                    </a:p>
                  </a:txBody>
                  <a:tcPr anchor="ctr">
                    <a:cell3D prstMaterial="dkEdge">
                      <a:bevel/>
                      <a:lightRig rig="flood" dir="t"/>
                    </a:cell3D>
                    <a:solidFill>
                      <a:srgbClr val="7030A0"/>
                    </a:solidFill>
                  </a:tcPr>
                </a:tc>
                <a:tc>
                  <a:txBody>
                    <a:bodyPr/>
                    <a:lstStyle/>
                    <a:p>
                      <a:pPr algn="ctr"/>
                      <a:r>
                        <a:rPr lang="fr-FR" dirty="0">
                          <a:solidFill>
                            <a:schemeClr val="bg1"/>
                          </a:solidFill>
                        </a:rPr>
                        <a:t>Total 2025</a:t>
                      </a:r>
                    </a:p>
                  </a:txBody>
                  <a:tcPr anchor="ctr">
                    <a:cell3D prstMaterial="dkEdge">
                      <a:bevel/>
                      <a:lightRig rig="flood" dir="t"/>
                    </a:cell3D>
                    <a:solidFill>
                      <a:srgbClr val="7030A0"/>
                    </a:solidFill>
                  </a:tcPr>
                </a:tc>
                <a:extLst>
                  <a:ext uri="{0D108BD9-81ED-4DB2-BD59-A6C34878D82A}">
                    <a16:rowId xmlns:a16="http://schemas.microsoft.com/office/drawing/2014/main" val="10000"/>
                  </a:ext>
                </a:extLst>
              </a:tr>
              <a:tr h="612068">
                <a:tc>
                  <a:txBody>
                    <a:bodyPr/>
                    <a:lstStyle/>
                    <a:p>
                      <a:pPr algn="ctr"/>
                      <a:r>
                        <a:rPr lang="fr-FR" dirty="0">
                          <a:solidFill>
                            <a:schemeClr val="bg1"/>
                          </a:solidFill>
                        </a:rPr>
                        <a:t>8 786,52 €</a:t>
                      </a:r>
                    </a:p>
                  </a:txBody>
                  <a:tcPr anchor="ctr">
                    <a:cell3D prstMaterial="dkEdge">
                      <a:bevel/>
                      <a:lightRig rig="flood" dir="t"/>
                    </a:cell3D>
                    <a:solidFill>
                      <a:srgbClr val="7030A0"/>
                    </a:solidFill>
                  </a:tcPr>
                </a:tc>
                <a:tc>
                  <a:txBody>
                    <a:bodyPr/>
                    <a:lstStyle/>
                    <a:p>
                      <a:pPr algn="ctr"/>
                      <a:r>
                        <a:rPr lang="fr-FR" dirty="0">
                          <a:solidFill>
                            <a:schemeClr val="bg1"/>
                          </a:solidFill>
                        </a:rPr>
                        <a:t> 4 277,28 €</a:t>
                      </a:r>
                    </a:p>
                  </a:txBody>
                  <a:tcPr anchor="ctr">
                    <a:cell3D prstMaterial="dkEdge">
                      <a:bevel/>
                      <a:lightRig rig="flood" dir="t"/>
                    </a:cell3D>
                    <a:solidFill>
                      <a:srgbClr val="7030A0"/>
                    </a:solidFill>
                  </a:tcPr>
                </a:tc>
                <a:tc>
                  <a:txBody>
                    <a:bodyPr/>
                    <a:lstStyle/>
                    <a:p>
                      <a:pPr algn="ctr"/>
                      <a:r>
                        <a:rPr lang="fr-FR" dirty="0">
                          <a:solidFill>
                            <a:schemeClr val="bg1"/>
                          </a:solidFill>
                        </a:rPr>
                        <a:t>202 500,00 €</a:t>
                      </a:r>
                    </a:p>
                  </a:txBody>
                  <a:tcPr anchor="ctr">
                    <a:cell3D prstMaterial="dkEdge">
                      <a:bevel/>
                      <a:lightRig rig="flood" dir="t"/>
                    </a:cell3D>
                    <a:solidFill>
                      <a:srgbClr val="7030A0"/>
                    </a:solidFill>
                  </a:tcPr>
                </a:tc>
                <a:tc>
                  <a:txBody>
                    <a:bodyPr/>
                    <a:lstStyle/>
                    <a:p>
                      <a:pPr algn="ctr"/>
                      <a:r>
                        <a:rPr lang="fr-FR" dirty="0">
                          <a:solidFill>
                            <a:schemeClr val="bg1"/>
                          </a:solidFill>
                        </a:rPr>
                        <a:t>206 777,28 €</a:t>
                      </a:r>
                    </a:p>
                  </a:txBody>
                  <a:tcPr anchor="ctr">
                    <a:cell3D prstMaterial="dkEdge">
                      <a:bevel/>
                      <a:lightRig rig="flood" dir="t"/>
                    </a:cell3D>
                    <a:solidFill>
                      <a:srgbClr val="7030A0"/>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69111595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2"/>
          <p:cNvSpPr>
            <a:spLocks noGrp="1"/>
          </p:cNvSpPr>
          <p:nvPr>
            <p:ph idx="1"/>
          </p:nvPr>
        </p:nvSpPr>
        <p:spPr>
          <a:xfrm>
            <a:off x="611560" y="717222"/>
            <a:ext cx="8363272" cy="576064"/>
          </a:xfrm>
        </p:spPr>
        <p:txBody>
          <a:bodyPr>
            <a:normAutofit/>
          </a:bodyPr>
          <a:lstStyle/>
          <a:p>
            <a:pPr marL="109728" indent="0">
              <a:buNone/>
            </a:pPr>
            <a:r>
              <a:rPr lang="fr-FR" sz="2400" b="1" u="sng" dirty="0">
                <a:solidFill>
                  <a:srgbClr val="2C4D88"/>
                </a:solidFill>
              </a:rPr>
              <a:t>Chapitre 23 - Immobilisations en cours / Opérations</a:t>
            </a:r>
          </a:p>
        </p:txBody>
      </p:sp>
      <p:sp>
        <p:nvSpPr>
          <p:cNvPr id="4" name="Espace réservé du numéro de diapositive 3"/>
          <p:cNvSpPr>
            <a:spLocks noGrp="1"/>
          </p:cNvSpPr>
          <p:nvPr>
            <p:ph type="sldNum" sz="quarter" idx="12"/>
          </p:nvPr>
        </p:nvSpPr>
        <p:spPr/>
        <p:txBody>
          <a:bodyPr/>
          <a:lstStyle/>
          <a:p>
            <a:fld id="{6AF4F97F-837C-4708-9ADF-A6F82CB4B422}" type="slidenum">
              <a:rPr lang="fr-FR" smtClean="0"/>
              <a:pPr/>
              <a:t>33</a:t>
            </a:fld>
            <a:endParaRPr lang="fr-FR" dirty="0"/>
          </a:p>
        </p:txBody>
      </p:sp>
      <p:sp>
        <p:nvSpPr>
          <p:cNvPr id="5" name="Titre 4">
            <a:extLst>
              <a:ext uri="{FF2B5EF4-FFF2-40B4-BE49-F238E27FC236}">
                <a16:creationId xmlns:a16="http://schemas.microsoft.com/office/drawing/2014/main" id="{04F3EF2A-7D7D-44CC-AF02-F56A58875220}"/>
              </a:ext>
            </a:extLst>
          </p:cNvPr>
          <p:cNvSpPr>
            <a:spLocks noGrp="1"/>
          </p:cNvSpPr>
          <p:nvPr>
            <p:ph type="title"/>
          </p:nvPr>
        </p:nvSpPr>
        <p:spPr/>
        <p:txBody>
          <a:bodyPr/>
          <a:lstStyle/>
          <a:p>
            <a:br>
              <a:rPr lang="fr-FR" dirty="0"/>
            </a:br>
            <a:br>
              <a:rPr lang="fr-FR" dirty="0"/>
            </a:br>
            <a:br>
              <a:rPr lang="fr-FR" dirty="0"/>
            </a:br>
            <a:br>
              <a:rPr lang="fr-FR" dirty="0"/>
            </a:br>
            <a:br>
              <a:rPr lang="fr-FR" dirty="0"/>
            </a:br>
            <a:br>
              <a:rPr lang="fr-FR" dirty="0"/>
            </a:br>
            <a:br>
              <a:rPr lang="fr-FR" dirty="0"/>
            </a:br>
            <a:br>
              <a:rPr lang="fr-FR" dirty="0"/>
            </a:br>
            <a:endParaRPr lang="fr-FR" dirty="0"/>
          </a:p>
        </p:txBody>
      </p:sp>
      <p:sp>
        <p:nvSpPr>
          <p:cNvPr id="10" name="ZoneTexte 9">
            <a:extLst>
              <a:ext uri="{FF2B5EF4-FFF2-40B4-BE49-F238E27FC236}">
                <a16:creationId xmlns:a16="http://schemas.microsoft.com/office/drawing/2014/main" id="{E71E67E0-92A8-4082-82CE-00FC95B7B81C}"/>
              </a:ext>
            </a:extLst>
          </p:cNvPr>
          <p:cNvSpPr txBox="1"/>
          <p:nvPr/>
        </p:nvSpPr>
        <p:spPr>
          <a:xfrm>
            <a:off x="5724128" y="178977"/>
            <a:ext cx="3168352" cy="369332"/>
          </a:xfrm>
          <a:prstGeom prst="rect">
            <a:avLst/>
          </a:prstGeom>
          <a:solidFill>
            <a:srgbClr val="2C4D88"/>
          </a:solidFill>
          <a:ln>
            <a:solidFill>
              <a:srgbClr val="7030A0"/>
            </a:solidFill>
          </a:ln>
        </p:spPr>
        <p:txBody>
          <a:bodyPr wrap="square">
            <a:spAutoFit/>
          </a:bodyPr>
          <a:lstStyle/>
          <a:p>
            <a:r>
              <a:rPr lang="fr-FR" dirty="0">
                <a:solidFill>
                  <a:schemeClr val="bg1"/>
                </a:solidFill>
              </a:rPr>
              <a:t>Dépenses d’investissement (6)</a:t>
            </a:r>
          </a:p>
        </p:txBody>
      </p:sp>
      <p:graphicFrame>
        <p:nvGraphicFramePr>
          <p:cNvPr id="3" name="Tableau 2">
            <a:extLst>
              <a:ext uri="{FF2B5EF4-FFF2-40B4-BE49-F238E27FC236}">
                <a16:creationId xmlns:a16="http://schemas.microsoft.com/office/drawing/2014/main" id="{E713CF21-09FC-D0C4-6304-A83015F21A8F}"/>
              </a:ext>
            </a:extLst>
          </p:cNvPr>
          <p:cNvGraphicFramePr>
            <a:graphicFrameLocks noGrp="1"/>
          </p:cNvGraphicFramePr>
          <p:nvPr>
            <p:extLst>
              <p:ext uri="{D42A27DB-BD31-4B8C-83A1-F6EECF244321}">
                <p14:modId xmlns:p14="http://schemas.microsoft.com/office/powerpoint/2010/main" val="2986551499"/>
              </p:ext>
            </p:extLst>
          </p:nvPr>
        </p:nvGraphicFramePr>
        <p:xfrm>
          <a:off x="611560" y="1196752"/>
          <a:ext cx="8136904" cy="1212800"/>
        </p:xfrm>
        <a:graphic>
          <a:graphicData uri="http://schemas.openxmlformats.org/drawingml/2006/table">
            <a:tbl>
              <a:tblPr firstRow="1" bandRow="1">
                <a:tableStyleId>{5C22544A-7EE6-4342-B048-85BDC9FD1C3A}</a:tableStyleId>
              </a:tblPr>
              <a:tblGrid>
                <a:gridCol w="2034226">
                  <a:extLst>
                    <a:ext uri="{9D8B030D-6E8A-4147-A177-3AD203B41FA5}">
                      <a16:colId xmlns:a16="http://schemas.microsoft.com/office/drawing/2014/main" val="20000"/>
                    </a:ext>
                  </a:extLst>
                </a:gridCol>
                <a:gridCol w="2034226">
                  <a:extLst>
                    <a:ext uri="{9D8B030D-6E8A-4147-A177-3AD203B41FA5}">
                      <a16:colId xmlns:a16="http://schemas.microsoft.com/office/drawing/2014/main" val="20001"/>
                    </a:ext>
                  </a:extLst>
                </a:gridCol>
                <a:gridCol w="2034226">
                  <a:extLst>
                    <a:ext uri="{9D8B030D-6E8A-4147-A177-3AD203B41FA5}">
                      <a16:colId xmlns:a16="http://schemas.microsoft.com/office/drawing/2014/main" val="20002"/>
                    </a:ext>
                  </a:extLst>
                </a:gridCol>
                <a:gridCol w="2034226">
                  <a:extLst>
                    <a:ext uri="{9D8B030D-6E8A-4147-A177-3AD203B41FA5}">
                      <a16:colId xmlns:a16="http://schemas.microsoft.com/office/drawing/2014/main" val="3850105867"/>
                    </a:ext>
                  </a:extLst>
                </a:gridCol>
              </a:tblGrid>
              <a:tr h="600732">
                <a:tc>
                  <a:txBody>
                    <a:bodyPr/>
                    <a:lstStyle/>
                    <a:p>
                      <a:pPr algn="ctr"/>
                      <a:r>
                        <a:rPr lang="fr-FR" dirty="0">
                          <a:solidFill>
                            <a:schemeClr val="bg1"/>
                          </a:solidFill>
                        </a:rPr>
                        <a:t>CA</a:t>
                      </a:r>
                      <a:r>
                        <a:rPr lang="fr-FR" baseline="0" dirty="0">
                          <a:solidFill>
                            <a:schemeClr val="bg1"/>
                          </a:solidFill>
                        </a:rPr>
                        <a:t> 2024</a:t>
                      </a:r>
                      <a:endParaRPr lang="fr-FR" dirty="0">
                        <a:solidFill>
                          <a:schemeClr val="bg1"/>
                        </a:solidFill>
                      </a:endParaRPr>
                    </a:p>
                  </a:txBody>
                  <a:tcPr anchor="ctr">
                    <a:solidFill>
                      <a:srgbClr val="7030A0"/>
                    </a:solidFill>
                  </a:tcPr>
                </a:tc>
                <a:tc>
                  <a:txBody>
                    <a:bodyPr/>
                    <a:lstStyle/>
                    <a:p>
                      <a:pPr algn="ctr"/>
                      <a:r>
                        <a:rPr lang="fr-FR" dirty="0">
                          <a:solidFill>
                            <a:schemeClr val="bg1"/>
                          </a:solidFill>
                        </a:rPr>
                        <a:t>RAR 2024</a:t>
                      </a:r>
                    </a:p>
                  </a:txBody>
                  <a:tcPr anchor="ctr">
                    <a:solidFill>
                      <a:srgbClr val="7030A0"/>
                    </a:solidFill>
                  </a:tcPr>
                </a:tc>
                <a:tc>
                  <a:txBody>
                    <a:bodyPr/>
                    <a:lstStyle/>
                    <a:p>
                      <a:pPr algn="ctr"/>
                      <a:r>
                        <a:rPr lang="fr-FR" dirty="0">
                          <a:solidFill>
                            <a:schemeClr val="bg1"/>
                          </a:solidFill>
                        </a:rPr>
                        <a:t>Dépenses nouvelles 2025</a:t>
                      </a:r>
                    </a:p>
                  </a:txBody>
                  <a:tcPr anchor="ctr">
                    <a:solidFill>
                      <a:srgbClr val="7030A0"/>
                    </a:solidFill>
                  </a:tcPr>
                </a:tc>
                <a:tc>
                  <a:txBody>
                    <a:bodyPr/>
                    <a:lstStyle/>
                    <a:p>
                      <a:pPr algn="ctr"/>
                      <a:r>
                        <a:rPr lang="fr-FR" dirty="0">
                          <a:solidFill>
                            <a:schemeClr val="bg1"/>
                          </a:solidFill>
                        </a:rPr>
                        <a:t>Total 2025</a:t>
                      </a:r>
                    </a:p>
                  </a:txBody>
                  <a:tcPr anchor="ctr">
                    <a:solidFill>
                      <a:srgbClr val="7030A0"/>
                    </a:solidFill>
                  </a:tcPr>
                </a:tc>
                <a:extLst>
                  <a:ext uri="{0D108BD9-81ED-4DB2-BD59-A6C34878D82A}">
                    <a16:rowId xmlns:a16="http://schemas.microsoft.com/office/drawing/2014/main" val="10000"/>
                  </a:ext>
                </a:extLst>
              </a:tr>
              <a:tr h="612068">
                <a:tc>
                  <a:txBody>
                    <a:bodyPr/>
                    <a:lstStyle/>
                    <a:p>
                      <a:pPr algn="ctr"/>
                      <a:r>
                        <a:rPr lang="fr-FR" dirty="0">
                          <a:solidFill>
                            <a:schemeClr val="bg1"/>
                          </a:solidFill>
                        </a:rPr>
                        <a:t>2 570 551,49 €</a:t>
                      </a:r>
                    </a:p>
                  </a:txBody>
                  <a:tcPr anchor="ctr">
                    <a:solidFill>
                      <a:srgbClr val="7030A0"/>
                    </a:solidFill>
                  </a:tcPr>
                </a:tc>
                <a:tc>
                  <a:txBody>
                    <a:bodyPr/>
                    <a:lstStyle/>
                    <a:p>
                      <a:pPr algn="ctr"/>
                      <a:r>
                        <a:rPr lang="fr-FR" dirty="0">
                          <a:solidFill>
                            <a:schemeClr val="bg1"/>
                          </a:solidFill>
                        </a:rPr>
                        <a:t> 259 516,36 €</a:t>
                      </a:r>
                    </a:p>
                  </a:txBody>
                  <a:tcPr anchor="ctr">
                    <a:solidFill>
                      <a:srgbClr val="7030A0"/>
                    </a:solidFill>
                  </a:tcPr>
                </a:tc>
                <a:tc>
                  <a:txBody>
                    <a:bodyPr/>
                    <a:lstStyle/>
                    <a:p>
                      <a:pPr algn="ctr"/>
                      <a:r>
                        <a:rPr lang="fr-FR" dirty="0">
                          <a:solidFill>
                            <a:schemeClr val="bg1"/>
                          </a:solidFill>
                        </a:rPr>
                        <a:t>2 219 100,00 €</a:t>
                      </a:r>
                    </a:p>
                  </a:txBody>
                  <a:tcPr anchor="ctr">
                    <a:solidFill>
                      <a:srgbClr val="7030A0"/>
                    </a:solidFill>
                  </a:tcPr>
                </a:tc>
                <a:tc>
                  <a:txBody>
                    <a:bodyPr/>
                    <a:lstStyle/>
                    <a:p>
                      <a:pPr algn="ctr"/>
                      <a:r>
                        <a:rPr lang="fr-FR" dirty="0">
                          <a:solidFill>
                            <a:schemeClr val="bg1"/>
                          </a:solidFill>
                        </a:rPr>
                        <a:t>2 478 616,36 €</a:t>
                      </a:r>
                    </a:p>
                  </a:txBody>
                  <a:tcPr anchor="ctr">
                    <a:solidFill>
                      <a:srgbClr val="7030A0"/>
                    </a:solidFill>
                  </a:tcPr>
                </a:tc>
                <a:extLst>
                  <a:ext uri="{0D108BD9-81ED-4DB2-BD59-A6C34878D82A}">
                    <a16:rowId xmlns:a16="http://schemas.microsoft.com/office/drawing/2014/main" val="10001"/>
                  </a:ext>
                </a:extLst>
              </a:tr>
            </a:tbl>
          </a:graphicData>
        </a:graphic>
      </p:graphicFrame>
      <p:graphicFrame>
        <p:nvGraphicFramePr>
          <p:cNvPr id="9" name="Graphique 8">
            <a:extLst>
              <a:ext uri="{FF2B5EF4-FFF2-40B4-BE49-F238E27FC236}">
                <a16:creationId xmlns:a16="http://schemas.microsoft.com/office/drawing/2014/main" id="{C8FC26F1-B640-A098-438A-1F60E35EB4D7}"/>
              </a:ext>
            </a:extLst>
          </p:cNvPr>
          <p:cNvGraphicFramePr/>
          <p:nvPr>
            <p:extLst>
              <p:ext uri="{D42A27DB-BD31-4B8C-83A1-F6EECF244321}">
                <p14:modId xmlns:p14="http://schemas.microsoft.com/office/powerpoint/2010/main" val="883340021"/>
              </p:ext>
            </p:extLst>
          </p:nvPr>
        </p:nvGraphicFramePr>
        <p:xfrm>
          <a:off x="652750" y="2636912"/>
          <a:ext cx="8130021" cy="331236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089248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a:xfrm>
            <a:off x="9612560" y="6507691"/>
            <a:ext cx="365760" cy="365125"/>
          </a:xfrm>
        </p:spPr>
        <p:txBody>
          <a:bodyPr/>
          <a:lstStyle/>
          <a:p>
            <a:fld id="{6AF4F97F-837C-4708-9ADF-A6F82CB4B422}" type="slidenum">
              <a:rPr lang="fr-FR" smtClean="0"/>
              <a:pPr/>
              <a:t>34</a:t>
            </a:fld>
            <a:endParaRPr lang="fr-FR" dirty="0"/>
          </a:p>
        </p:txBody>
      </p:sp>
      <p:graphicFrame>
        <p:nvGraphicFramePr>
          <p:cNvPr id="7" name="Tableau 6">
            <a:extLst>
              <a:ext uri="{FF2B5EF4-FFF2-40B4-BE49-F238E27FC236}">
                <a16:creationId xmlns:a16="http://schemas.microsoft.com/office/drawing/2014/main" id="{DB2986C0-8A84-4497-A564-D167C0DA2B00}"/>
              </a:ext>
            </a:extLst>
          </p:cNvPr>
          <p:cNvGraphicFramePr>
            <a:graphicFrameLocks noGrp="1"/>
          </p:cNvGraphicFramePr>
          <p:nvPr>
            <p:extLst>
              <p:ext uri="{D42A27DB-BD31-4B8C-83A1-F6EECF244321}">
                <p14:modId xmlns:p14="http://schemas.microsoft.com/office/powerpoint/2010/main" val="1421611346"/>
              </p:ext>
            </p:extLst>
          </p:nvPr>
        </p:nvGraphicFramePr>
        <p:xfrm>
          <a:off x="395535" y="1132506"/>
          <a:ext cx="8496945" cy="4456735"/>
        </p:xfrm>
        <a:graphic>
          <a:graphicData uri="http://schemas.openxmlformats.org/drawingml/2006/table">
            <a:tbl>
              <a:tblPr>
                <a:tableStyleId>{5DA37D80-6434-44D0-A028-1B22A696006F}</a:tableStyleId>
              </a:tblPr>
              <a:tblGrid>
                <a:gridCol w="2088233">
                  <a:extLst>
                    <a:ext uri="{9D8B030D-6E8A-4147-A177-3AD203B41FA5}">
                      <a16:colId xmlns:a16="http://schemas.microsoft.com/office/drawing/2014/main" val="3819097961"/>
                    </a:ext>
                  </a:extLst>
                </a:gridCol>
                <a:gridCol w="1512168">
                  <a:extLst>
                    <a:ext uri="{9D8B030D-6E8A-4147-A177-3AD203B41FA5}">
                      <a16:colId xmlns:a16="http://schemas.microsoft.com/office/drawing/2014/main" val="4214169255"/>
                    </a:ext>
                  </a:extLst>
                </a:gridCol>
                <a:gridCol w="1368152">
                  <a:extLst>
                    <a:ext uri="{9D8B030D-6E8A-4147-A177-3AD203B41FA5}">
                      <a16:colId xmlns:a16="http://schemas.microsoft.com/office/drawing/2014/main" val="3437857994"/>
                    </a:ext>
                  </a:extLst>
                </a:gridCol>
                <a:gridCol w="1368152">
                  <a:extLst>
                    <a:ext uri="{9D8B030D-6E8A-4147-A177-3AD203B41FA5}">
                      <a16:colId xmlns:a16="http://schemas.microsoft.com/office/drawing/2014/main" val="49923046"/>
                    </a:ext>
                  </a:extLst>
                </a:gridCol>
                <a:gridCol w="2160240">
                  <a:extLst>
                    <a:ext uri="{9D8B030D-6E8A-4147-A177-3AD203B41FA5}">
                      <a16:colId xmlns:a16="http://schemas.microsoft.com/office/drawing/2014/main" val="3194491671"/>
                    </a:ext>
                  </a:extLst>
                </a:gridCol>
              </a:tblGrid>
              <a:tr h="394765">
                <a:tc>
                  <a:txBody>
                    <a:bodyPr/>
                    <a:lstStyle/>
                    <a:p>
                      <a:pPr algn="l" rtl="0" fontAlgn="ctr"/>
                      <a:r>
                        <a:rPr lang="fr-FR" sz="1400" b="1" u="none" strike="noStrike" dirty="0">
                          <a:solidFill>
                            <a:schemeClr val="bg1"/>
                          </a:solidFill>
                          <a:effectLst/>
                          <a:latin typeface="Calibri" panose="020F0502020204030204" pitchFamily="34" charset="0"/>
                          <a:cs typeface="Calibri" panose="020F0502020204030204" pitchFamily="34" charset="0"/>
                        </a:rPr>
                        <a:t> </a:t>
                      </a:r>
                      <a:endParaRPr lang="fr-FR" sz="1400" b="1" i="1" u="none" strike="noStrike" dirty="0">
                        <a:solidFill>
                          <a:schemeClr val="bg1"/>
                        </a:solidFill>
                        <a:effectLst/>
                        <a:latin typeface="Calibri" panose="020F0502020204030204" pitchFamily="34" charset="0"/>
                        <a:cs typeface="Calibri" panose="020F0502020204030204" pitchFamily="34" charset="0"/>
                      </a:endParaRPr>
                    </a:p>
                  </a:txBody>
                  <a:tcPr marL="7493" marR="7493" marT="7493" marB="0" anchor="ctr">
                    <a:lnL w="12700" cmpd="sng">
                      <a:noFill/>
                    </a:lnL>
                    <a:lnR w="12700" cmpd="sng">
                      <a:noFill/>
                    </a:lnR>
                    <a:lnT w="12700" cmpd="sng">
                      <a:noFill/>
                    </a:lnT>
                    <a:lnB w="12700" cmpd="sng">
                      <a:noFill/>
                    </a:lnB>
                    <a:lnTlToBr w="12700" cmpd="sng">
                      <a:noFill/>
                      <a:prstDash val="solid"/>
                    </a:lnTlToBr>
                    <a:lnBlToTr w="12700" cmpd="sng">
                      <a:noFill/>
                      <a:prstDash val="solid"/>
                    </a:lnBlToTr>
                    <a:cell3D prstMaterial="dkEdge">
                      <a:bevel prst="coolSlant"/>
                      <a:lightRig rig="flood" dir="t"/>
                    </a:cell3D>
                    <a:solidFill>
                      <a:srgbClr val="7030A0"/>
                    </a:solidFill>
                  </a:tcPr>
                </a:tc>
                <a:tc>
                  <a:txBody>
                    <a:bodyPr/>
                    <a:lstStyle/>
                    <a:p>
                      <a:pPr algn="ctr" rtl="0" fontAlgn="ctr"/>
                      <a:r>
                        <a:rPr lang="fr-FR" sz="1400" b="1" u="none" strike="noStrike" dirty="0">
                          <a:solidFill>
                            <a:schemeClr val="bg1"/>
                          </a:solidFill>
                          <a:effectLst/>
                          <a:latin typeface="Calibri" panose="020F0502020204030204" pitchFamily="34" charset="0"/>
                          <a:cs typeface="Calibri" panose="020F0502020204030204" pitchFamily="34" charset="0"/>
                        </a:rPr>
                        <a:t> CA 2024 </a:t>
                      </a:r>
                      <a:endParaRPr lang="fr-FR" sz="1400" b="1" i="0" u="none" strike="noStrike" dirty="0">
                        <a:solidFill>
                          <a:schemeClr val="bg1"/>
                        </a:solidFill>
                        <a:effectLst/>
                        <a:latin typeface="Calibri" panose="020F0502020204030204" pitchFamily="34" charset="0"/>
                        <a:cs typeface="Calibri" panose="020F0502020204030204" pitchFamily="34" charset="0"/>
                      </a:endParaRPr>
                    </a:p>
                  </a:txBody>
                  <a:tcPr marL="7493" marR="7493" marT="7493" marB="0" anchor="ctr">
                    <a:lnL w="12700" cmpd="sng">
                      <a:noFill/>
                    </a:lnL>
                    <a:lnR w="12700" cmpd="sng">
                      <a:noFill/>
                    </a:lnR>
                    <a:lnT w="12700" cmpd="sng">
                      <a:noFill/>
                    </a:lnT>
                    <a:lnB w="12700" cmpd="sng">
                      <a:noFill/>
                    </a:lnB>
                    <a:lnTlToBr w="12700" cmpd="sng">
                      <a:noFill/>
                      <a:prstDash val="solid"/>
                    </a:lnTlToBr>
                    <a:lnBlToTr w="12700" cmpd="sng">
                      <a:noFill/>
                      <a:prstDash val="solid"/>
                    </a:lnBlToTr>
                    <a:cell3D prstMaterial="dkEdge">
                      <a:bevel prst="coolSlant"/>
                      <a:lightRig rig="flood" dir="t"/>
                    </a:cell3D>
                    <a:solidFill>
                      <a:srgbClr val="7030A0"/>
                    </a:solidFill>
                  </a:tcPr>
                </a:tc>
                <a:tc>
                  <a:txBody>
                    <a:bodyPr/>
                    <a:lstStyle/>
                    <a:p>
                      <a:pPr algn="ctr" rtl="0" fontAlgn="ctr"/>
                      <a:r>
                        <a:rPr lang="fr-FR" sz="1400" b="1" u="none" strike="noStrike" dirty="0">
                          <a:solidFill>
                            <a:schemeClr val="bg1"/>
                          </a:solidFill>
                          <a:effectLst/>
                          <a:latin typeface="Calibri" panose="020F0502020204030204" pitchFamily="34" charset="0"/>
                          <a:cs typeface="Calibri" panose="020F0502020204030204" pitchFamily="34" charset="0"/>
                        </a:rPr>
                        <a:t> RAR 2024 </a:t>
                      </a:r>
                      <a:endParaRPr lang="fr-FR" sz="1400" b="1" i="0" u="none" strike="noStrike" dirty="0">
                        <a:solidFill>
                          <a:schemeClr val="bg1"/>
                        </a:solidFill>
                        <a:effectLst/>
                        <a:latin typeface="Calibri" panose="020F0502020204030204" pitchFamily="34" charset="0"/>
                        <a:cs typeface="Calibri" panose="020F0502020204030204" pitchFamily="34" charset="0"/>
                      </a:endParaRPr>
                    </a:p>
                  </a:txBody>
                  <a:tcPr marL="7493" marR="7493" marT="7493" marB="0" anchor="ctr">
                    <a:lnL w="12700" cmpd="sng">
                      <a:noFill/>
                    </a:lnL>
                    <a:lnR w="12700" cmpd="sng">
                      <a:noFill/>
                    </a:lnR>
                    <a:lnT w="12700" cmpd="sng">
                      <a:noFill/>
                    </a:lnT>
                    <a:lnB w="12700" cmpd="sng">
                      <a:noFill/>
                    </a:lnB>
                    <a:lnTlToBr w="12700" cmpd="sng">
                      <a:noFill/>
                      <a:prstDash val="solid"/>
                    </a:lnTlToBr>
                    <a:lnBlToTr w="12700" cmpd="sng">
                      <a:noFill/>
                      <a:prstDash val="solid"/>
                    </a:lnBlToTr>
                    <a:cell3D prstMaterial="dkEdge">
                      <a:bevel prst="coolSlant"/>
                      <a:lightRig rig="flood" dir="t"/>
                    </a:cell3D>
                    <a:solidFill>
                      <a:srgbClr val="7030A0"/>
                    </a:solidFill>
                  </a:tcPr>
                </a:tc>
                <a:tc>
                  <a:txBody>
                    <a:bodyPr/>
                    <a:lstStyle/>
                    <a:p>
                      <a:pPr algn="ctr" rtl="0" fontAlgn="ctr"/>
                      <a:r>
                        <a:rPr lang="fr-FR" sz="1400" b="1" u="none" strike="noStrike" dirty="0">
                          <a:solidFill>
                            <a:schemeClr val="bg1"/>
                          </a:solidFill>
                          <a:effectLst/>
                          <a:latin typeface="Calibri" panose="020F0502020204030204" pitchFamily="34" charset="0"/>
                          <a:cs typeface="Calibri" panose="020F0502020204030204" pitchFamily="34" charset="0"/>
                        </a:rPr>
                        <a:t> BP 2025</a:t>
                      </a:r>
                      <a:endParaRPr lang="fr-FR" sz="1400" b="1" i="0" u="none" strike="noStrike" dirty="0">
                        <a:solidFill>
                          <a:schemeClr val="bg1"/>
                        </a:solidFill>
                        <a:effectLst/>
                        <a:latin typeface="Calibri" panose="020F0502020204030204" pitchFamily="34" charset="0"/>
                        <a:cs typeface="Calibri" panose="020F0502020204030204" pitchFamily="34" charset="0"/>
                      </a:endParaRPr>
                    </a:p>
                  </a:txBody>
                  <a:tcPr marL="7493" marR="7493" marT="7493" marB="0" anchor="ctr">
                    <a:lnL w="12700" cmpd="sng">
                      <a:noFill/>
                    </a:lnL>
                    <a:lnR w="12700" cmpd="sng">
                      <a:noFill/>
                    </a:lnR>
                    <a:lnT w="12700" cmpd="sng">
                      <a:noFill/>
                    </a:lnT>
                    <a:lnB w="12700" cmpd="sng">
                      <a:noFill/>
                    </a:lnB>
                    <a:lnTlToBr w="12700" cmpd="sng">
                      <a:noFill/>
                      <a:prstDash val="solid"/>
                    </a:lnTlToBr>
                    <a:lnBlToTr w="12700" cmpd="sng">
                      <a:noFill/>
                      <a:prstDash val="solid"/>
                    </a:lnBlToTr>
                    <a:cell3D prstMaterial="dkEdge">
                      <a:bevel prst="coolSlant"/>
                      <a:lightRig rig="flood" dir="t"/>
                    </a:cell3D>
                    <a:solidFill>
                      <a:srgbClr val="7030A0"/>
                    </a:solidFill>
                  </a:tcPr>
                </a:tc>
                <a:tc>
                  <a:txBody>
                    <a:bodyPr/>
                    <a:lstStyle/>
                    <a:p>
                      <a:pPr algn="ctr" rtl="0" fontAlgn="ctr"/>
                      <a:r>
                        <a:rPr lang="fr-FR" sz="1400" b="1" i="0" u="none" strike="noStrike" dirty="0">
                          <a:solidFill>
                            <a:schemeClr val="bg1"/>
                          </a:solidFill>
                          <a:effectLst/>
                          <a:latin typeface="Calibri" panose="020F0502020204030204" pitchFamily="34" charset="0"/>
                          <a:cs typeface="Calibri" panose="020F0502020204030204" pitchFamily="34" charset="0"/>
                        </a:rPr>
                        <a:t>TOTAL 2025</a:t>
                      </a:r>
                    </a:p>
                  </a:txBody>
                  <a:tcPr marL="7493" marR="7493" marT="7493" marB="0" anchor="ctr">
                    <a:lnL w="12700" cmpd="sng">
                      <a:noFill/>
                    </a:lnL>
                    <a:lnR w="12700" cmpd="sng">
                      <a:noFill/>
                    </a:lnR>
                    <a:lnT w="12700" cmpd="sng">
                      <a:noFill/>
                    </a:lnT>
                    <a:lnB w="12700" cmpd="sng">
                      <a:noFill/>
                    </a:lnB>
                    <a:lnTlToBr w="12700" cmpd="sng">
                      <a:noFill/>
                      <a:prstDash val="solid"/>
                    </a:lnTlToBr>
                    <a:lnBlToTr w="12700" cmpd="sng">
                      <a:noFill/>
                      <a:prstDash val="solid"/>
                    </a:lnBlToTr>
                    <a:cell3D prstMaterial="dkEdge">
                      <a:bevel prst="coolSlant"/>
                      <a:lightRig rig="flood" dir="t"/>
                    </a:cell3D>
                    <a:solidFill>
                      <a:srgbClr val="7030A0"/>
                    </a:solidFill>
                  </a:tcPr>
                </a:tc>
                <a:extLst>
                  <a:ext uri="{0D108BD9-81ED-4DB2-BD59-A6C34878D82A}">
                    <a16:rowId xmlns:a16="http://schemas.microsoft.com/office/drawing/2014/main" val="4018961836"/>
                  </a:ext>
                </a:extLst>
              </a:tr>
              <a:tr h="586584">
                <a:tc>
                  <a:txBody>
                    <a:bodyPr/>
                    <a:lstStyle/>
                    <a:p>
                      <a:pPr marL="0" algn="l" defTabSz="685800" rtl="0" eaLnBrk="1" fontAlgn="ctr" latinLnBrk="0" hangingPunct="1"/>
                      <a:r>
                        <a:rPr lang="fr-FR" sz="1400" b="0" u="none" strike="noStrike" kern="1200" dirty="0">
                          <a:solidFill>
                            <a:schemeClr val="bg1"/>
                          </a:solidFill>
                          <a:effectLst/>
                          <a:latin typeface="Calibri" panose="020F0502020204030204" pitchFamily="34" charset="0"/>
                          <a:ea typeface="+mn-ea"/>
                          <a:cs typeface="Calibri" panose="020F0502020204030204" pitchFamily="34" charset="0"/>
                        </a:rPr>
                        <a:t>Opération 24             </a:t>
                      </a:r>
                    </a:p>
                    <a:p>
                      <a:pPr marL="0" algn="l" defTabSz="685800" rtl="0" eaLnBrk="1" fontAlgn="ctr" latinLnBrk="0" hangingPunct="1"/>
                      <a:r>
                        <a:rPr lang="fr-FR" sz="1400" b="0" u="none" strike="noStrike" kern="1200" dirty="0">
                          <a:solidFill>
                            <a:schemeClr val="bg1"/>
                          </a:solidFill>
                          <a:effectLst/>
                          <a:latin typeface="Calibri" panose="020F0502020204030204" pitchFamily="34" charset="0"/>
                          <a:ea typeface="+mn-ea"/>
                          <a:cs typeface="Calibri" panose="020F0502020204030204" pitchFamily="34" charset="0"/>
                        </a:rPr>
                        <a:t>Ecole des Bois</a:t>
                      </a:r>
                    </a:p>
                  </a:txBody>
                  <a:tcPr marL="108000" marR="7493" marT="7493" marB="0" anchor="ctr">
                    <a:lnL w="12700" cmpd="sng">
                      <a:noFill/>
                    </a:lnL>
                    <a:lnR w="12700" cmpd="sng">
                      <a:noFill/>
                    </a:lnR>
                    <a:lnT w="12700" cmpd="sng">
                      <a:noFill/>
                    </a:lnT>
                    <a:lnB w="12700" cmpd="sng">
                      <a:noFill/>
                    </a:lnB>
                    <a:lnTlToBr w="12700" cmpd="sng">
                      <a:noFill/>
                      <a:prstDash val="solid"/>
                    </a:lnTlToBr>
                    <a:lnBlToTr w="12700" cmpd="sng">
                      <a:noFill/>
                      <a:prstDash val="solid"/>
                    </a:lnBlToTr>
                    <a:cell3D prstMaterial="dkEdge">
                      <a:bevel prst="coolSlant"/>
                      <a:lightRig rig="flood" dir="t"/>
                    </a:cell3D>
                    <a:solidFill>
                      <a:srgbClr val="7030A0"/>
                    </a:solidFill>
                  </a:tcPr>
                </a:tc>
                <a:tc>
                  <a:txBody>
                    <a:bodyPr/>
                    <a:lstStyle/>
                    <a:p>
                      <a:pPr algn="r" rtl="0" fontAlgn="ctr"/>
                      <a:r>
                        <a:rPr lang="fr-FR" sz="1400" b="0" i="0" u="none" strike="noStrike" dirty="0">
                          <a:solidFill>
                            <a:schemeClr val="bg1"/>
                          </a:solidFill>
                          <a:effectLst/>
                          <a:latin typeface="Calibri" panose="020F0502020204030204" pitchFamily="34" charset="0"/>
                          <a:cs typeface="Calibri" panose="020F0502020204030204" pitchFamily="34" charset="0"/>
                        </a:rPr>
                        <a:t>42 824,55 €</a:t>
                      </a:r>
                    </a:p>
                  </a:txBody>
                  <a:tcPr marL="144000" marR="144000" marT="7493" marB="0" anchor="ctr">
                    <a:lnL w="12700" cmpd="sng">
                      <a:noFill/>
                    </a:lnL>
                    <a:lnR w="12700" cmpd="sng">
                      <a:noFill/>
                    </a:lnR>
                    <a:lnT w="12700" cmpd="sng">
                      <a:noFill/>
                    </a:lnT>
                    <a:lnB w="12700" cmpd="sng">
                      <a:noFill/>
                    </a:lnB>
                    <a:lnTlToBr w="12700" cmpd="sng">
                      <a:noFill/>
                      <a:prstDash val="solid"/>
                    </a:lnTlToBr>
                    <a:lnBlToTr w="12700" cmpd="sng">
                      <a:noFill/>
                      <a:prstDash val="solid"/>
                    </a:lnBlToTr>
                    <a:cell3D prstMaterial="dkEdge">
                      <a:bevel prst="coolSlant"/>
                      <a:lightRig rig="flood" dir="t"/>
                    </a:cell3D>
                    <a:solidFill>
                      <a:srgbClr val="7030A0"/>
                    </a:solidFill>
                  </a:tcPr>
                </a:tc>
                <a:tc>
                  <a:txBody>
                    <a:bodyPr/>
                    <a:lstStyle/>
                    <a:p>
                      <a:pPr algn="r" rtl="0" fontAlgn="ctr"/>
                      <a:r>
                        <a:rPr lang="fr-FR" sz="1400" b="0" i="0" u="none" strike="noStrike" dirty="0">
                          <a:solidFill>
                            <a:schemeClr val="bg1"/>
                          </a:solidFill>
                          <a:effectLst/>
                          <a:latin typeface="Calibri" panose="020F0502020204030204" pitchFamily="34" charset="0"/>
                          <a:cs typeface="Calibri" panose="020F0502020204030204" pitchFamily="34" charset="0"/>
                        </a:rPr>
                        <a:t>1 276,80 €</a:t>
                      </a:r>
                    </a:p>
                  </a:txBody>
                  <a:tcPr marL="144000" marR="144000" marT="7493" marB="0" anchor="ctr">
                    <a:lnL w="12700" cmpd="sng">
                      <a:noFill/>
                    </a:lnL>
                    <a:lnR w="12700" cmpd="sng">
                      <a:noFill/>
                    </a:lnR>
                    <a:lnT w="12700" cmpd="sng">
                      <a:noFill/>
                    </a:lnT>
                    <a:lnB w="12700" cmpd="sng">
                      <a:noFill/>
                    </a:lnB>
                    <a:lnTlToBr w="12700" cmpd="sng">
                      <a:noFill/>
                      <a:prstDash val="solid"/>
                    </a:lnTlToBr>
                    <a:lnBlToTr w="12700" cmpd="sng">
                      <a:noFill/>
                      <a:prstDash val="solid"/>
                    </a:lnBlToTr>
                    <a:cell3D prstMaterial="dkEdge">
                      <a:bevel prst="coolSlant"/>
                      <a:lightRig rig="flood" dir="t"/>
                    </a:cell3D>
                    <a:solidFill>
                      <a:srgbClr val="7030A0"/>
                    </a:solidFill>
                  </a:tcPr>
                </a:tc>
                <a:tc>
                  <a:txBody>
                    <a:bodyPr/>
                    <a:lstStyle/>
                    <a:p>
                      <a:pPr algn="r" rtl="0" fontAlgn="ctr"/>
                      <a:r>
                        <a:rPr lang="fr-FR" sz="1400" b="0" i="0" u="none" strike="noStrike" dirty="0">
                          <a:solidFill>
                            <a:schemeClr val="bg1"/>
                          </a:solidFill>
                          <a:effectLst/>
                          <a:latin typeface="Calibri" panose="020F0502020204030204" pitchFamily="34" charset="0"/>
                          <a:cs typeface="Calibri" panose="020F0502020204030204" pitchFamily="34" charset="0"/>
                        </a:rPr>
                        <a:t>178 600,00 €</a:t>
                      </a:r>
                    </a:p>
                  </a:txBody>
                  <a:tcPr marL="144000" marR="144000" marT="7493" marB="0" anchor="ctr">
                    <a:lnL w="12700" cmpd="sng">
                      <a:noFill/>
                    </a:lnL>
                    <a:lnR w="12700" cmpd="sng">
                      <a:noFill/>
                    </a:lnR>
                    <a:lnT w="12700" cmpd="sng">
                      <a:noFill/>
                    </a:lnT>
                    <a:lnB w="12700" cmpd="sng">
                      <a:noFill/>
                    </a:lnB>
                    <a:lnTlToBr w="12700" cmpd="sng">
                      <a:noFill/>
                      <a:prstDash val="solid"/>
                    </a:lnTlToBr>
                    <a:lnBlToTr w="12700" cmpd="sng">
                      <a:noFill/>
                      <a:prstDash val="solid"/>
                    </a:lnBlToTr>
                    <a:cell3D prstMaterial="dkEdge">
                      <a:bevel prst="coolSlant"/>
                      <a:lightRig rig="flood" dir="t"/>
                    </a:cell3D>
                    <a:solidFill>
                      <a:srgbClr val="7030A0"/>
                    </a:solidFill>
                  </a:tcPr>
                </a:tc>
                <a:tc>
                  <a:txBody>
                    <a:bodyPr/>
                    <a:lstStyle/>
                    <a:p>
                      <a:pPr algn="r" rtl="0" fontAlgn="ctr"/>
                      <a:r>
                        <a:rPr lang="fr-FR" sz="1400" b="1" i="0" u="none" strike="noStrike" dirty="0">
                          <a:solidFill>
                            <a:schemeClr val="bg1"/>
                          </a:solidFill>
                          <a:effectLst/>
                          <a:latin typeface="Calibri" panose="020F0502020204030204" pitchFamily="34" charset="0"/>
                          <a:cs typeface="Calibri" panose="020F0502020204030204" pitchFamily="34" charset="0"/>
                        </a:rPr>
                        <a:t>179 876,80 €</a:t>
                      </a:r>
                    </a:p>
                  </a:txBody>
                  <a:tcPr marL="144000" marR="144000" marT="7493" marB="0" anchor="ctr">
                    <a:lnL w="12700" cmpd="sng">
                      <a:noFill/>
                    </a:lnL>
                    <a:lnR w="12700" cmpd="sng">
                      <a:noFill/>
                    </a:lnR>
                    <a:lnT w="12700" cmpd="sng">
                      <a:noFill/>
                    </a:lnT>
                    <a:lnB w="12700" cmpd="sng">
                      <a:noFill/>
                    </a:lnB>
                    <a:lnTlToBr w="12700" cmpd="sng">
                      <a:noFill/>
                      <a:prstDash val="solid"/>
                    </a:lnTlToBr>
                    <a:lnBlToTr w="12700" cmpd="sng">
                      <a:noFill/>
                      <a:prstDash val="solid"/>
                    </a:lnBlToTr>
                    <a:cell3D prstMaterial="dkEdge">
                      <a:bevel prst="coolSlant"/>
                      <a:lightRig rig="flood" dir="t"/>
                    </a:cell3D>
                    <a:solidFill>
                      <a:srgbClr val="7030A0"/>
                    </a:solidFill>
                  </a:tcPr>
                </a:tc>
                <a:extLst>
                  <a:ext uri="{0D108BD9-81ED-4DB2-BD59-A6C34878D82A}">
                    <a16:rowId xmlns:a16="http://schemas.microsoft.com/office/drawing/2014/main" val="81238152"/>
                  </a:ext>
                </a:extLst>
              </a:tr>
              <a:tr h="579231">
                <a:tc>
                  <a:txBody>
                    <a:bodyPr/>
                    <a:lstStyle/>
                    <a:p>
                      <a:pPr marL="0" algn="l" defTabSz="685800" rtl="0" eaLnBrk="1" fontAlgn="ctr" latinLnBrk="0" hangingPunct="1"/>
                      <a:r>
                        <a:rPr lang="fr-FR" sz="1400" b="0" u="none" strike="noStrike" kern="1200" dirty="0">
                          <a:solidFill>
                            <a:schemeClr val="bg1"/>
                          </a:solidFill>
                          <a:effectLst/>
                          <a:latin typeface="Calibri" panose="020F0502020204030204" pitchFamily="34" charset="0"/>
                          <a:ea typeface="+mn-ea"/>
                          <a:cs typeface="Calibri" panose="020F0502020204030204" pitchFamily="34" charset="0"/>
                        </a:rPr>
                        <a:t>Opération 27</a:t>
                      </a:r>
                    </a:p>
                    <a:p>
                      <a:pPr marL="0" algn="l" defTabSz="685800" rtl="0" eaLnBrk="1" fontAlgn="ctr" latinLnBrk="0" hangingPunct="1"/>
                      <a:r>
                        <a:rPr lang="fr-FR" sz="1400" b="0" u="none" strike="noStrike" kern="1200" dirty="0">
                          <a:solidFill>
                            <a:schemeClr val="bg1"/>
                          </a:solidFill>
                          <a:effectLst/>
                          <a:latin typeface="Calibri" panose="020F0502020204030204" pitchFamily="34" charset="0"/>
                          <a:ea typeface="+mn-ea"/>
                          <a:cs typeface="Calibri" panose="020F0502020204030204" pitchFamily="34" charset="0"/>
                        </a:rPr>
                        <a:t>Travaux Mairie</a:t>
                      </a:r>
                    </a:p>
                  </a:txBody>
                  <a:tcPr marL="108000" marR="7493" marT="7493" marB="0" anchor="ctr">
                    <a:lnL w="12700" cmpd="sng">
                      <a:noFill/>
                    </a:lnL>
                    <a:lnR w="12700" cmpd="sng">
                      <a:noFill/>
                    </a:lnR>
                    <a:lnT w="12700" cmpd="sng">
                      <a:noFill/>
                    </a:lnT>
                    <a:lnB w="12700" cmpd="sng">
                      <a:noFill/>
                    </a:lnB>
                    <a:lnTlToBr w="12700" cmpd="sng">
                      <a:noFill/>
                      <a:prstDash val="solid"/>
                    </a:lnTlToBr>
                    <a:lnBlToTr w="12700" cmpd="sng">
                      <a:noFill/>
                      <a:prstDash val="solid"/>
                    </a:lnBlToTr>
                    <a:cell3D prstMaterial="dkEdge">
                      <a:bevel prst="coolSlant"/>
                      <a:lightRig rig="flood" dir="t"/>
                    </a:cell3D>
                    <a:solidFill>
                      <a:srgbClr val="7030A0"/>
                    </a:solidFill>
                  </a:tcPr>
                </a:tc>
                <a:tc>
                  <a:txBody>
                    <a:bodyPr/>
                    <a:lstStyle/>
                    <a:p>
                      <a:pPr algn="r" rtl="0" fontAlgn="ctr"/>
                      <a:r>
                        <a:rPr lang="fr-FR" sz="1400" b="0" i="0" u="none" strike="noStrike" dirty="0">
                          <a:solidFill>
                            <a:schemeClr val="bg1"/>
                          </a:solidFill>
                          <a:effectLst/>
                          <a:latin typeface="Calibri" panose="020F0502020204030204" pitchFamily="34" charset="0"/>
                          <a:cs typeface="Calibri" panose="020F0502020204030204" pitchFamily="34" charset="0"/>
                        </a:rPr>
                        <a:t>20 415,94 €</a:t>
                      </a:r>
                    </a:p>
                  </a:txBody>
                  <a:tcPr marL="144000" marR="144000" marT="7493" marB="0" anchor="ctr">
                    <a:lnL w="12700" cmpd="sng">
                      <a:noFill/>
                    </a:lnL>
                    <a:lnR w="12700" cmpd="sng">
                      <a:noFill/>
                    </a:lnR>
                    <a:lnT w="12700" cmpd="sng">
                      <a:noFill/>
                    </a:lnT>
                    <a:lnB w="12700" cmpd="sng">
                      <a:noFill/>
                    </a:lnB>
                    <a:lnTlToBr w="12700" cmpd="sng">
                      <a:noFill/>
                      <a:prstDash val="solid"/>
                    </a:lnTlToBr>
                    <a:lnBlToTr w="12700" cmpd="sng">
                      <a:noFill/>
                      <a:prstDash val="solid"/>
                    </a:lnBlToTr>
                    <a:cell3D prstMaterial="dkEdge">
                      <a:bevel prst="coolSlant"/>
                      <a:lightRig rig="flood" dir="t"/>
                    </a:cell3D>
                    <a:solidFill>
                      <a:srgbClr val="7030A0"/>
                    </a:solidFill>
                  </a:tcPr>
                </a:tc>
                <a:tc>
                  <a:txBody>
                    <a:bodyPr/>
                    <a:lstStyle/>
                    <a:p>
                      <a:pPr algn="r" rtl="0" fontAlgn="ctr"/>
                      <a:r>
                        <a:rPr lang="fr-FR" sz="1400" b="0" i="0" u="none" strike="noStrike" dirty="0">
                          <a:solidFill>
                            <a:schemeClr val="bg1"/>
                          </a:solidFill>
                          <a:effectLst/>
                          <a:latin typeface="Calibri" panose="020F0502020204030204" pitchFamily="34" charset="0"/>
                          <a:cs typeface="Calibri" panose="020F0502020204030204" pitchFamily="34" charset="0"/>
                        </a:rPr>
                        <a:t>2 162,00 €</a:t>
                      </a:r>
                    </a:p>
                  </a:txBody>
                  <a:tcPr marL="144000" marR="144000" marT="7493" marB="0" anchor="ctr">
                    <a:lnL w="12700" cmpd="sng">
                      <a:noFill/>
                    </a:lnL>
                    <a:lnR w="12700" cmpd="sng">
                      <a:noFill/>
                    </a:lnR>
                    <a:lnT w="12700" cmpd="sng">
                      <a:noFill/>
                    </a:lnT>
                    <a:lnB w="12700" cmpd="sng">
                      <a:noFill/>
                    </a:lnB>
                    <a:lnTlToBr w="12700" cmpd="sng">
                      <a:noFill/>
                      <a:prstDash val="solid"/>
                    </a:lnTlToBr>
                    <a:lnBlToTr w="12700" cmpd="sng">
                      <a:noFill/>
                      <a:prstDash val="solid"/>
                    </a:lnBlToTr>
                    <a:cell3D prstMaterial="dkEdge">
                      <a:bevel prst="coolSlant"/>
                      <a:lightRig rig="flood" dir="t"/>
                    </a:cell3D>
                    <a:solidFill>
                      <a:srgbClr val="7030A0"/>
                    </a:solidFill>
                  </a:tcPr>
                </a:tc>
                <a:tc>
                  <a:txBody>
                    <a:bodyPr/>
                    <a:lstStyle/>
                    <a:p>
                      <a:pPr algn="r" rtl="0" fontAlgn="ctr"/>
                      <a:r>
                        <a:rPr lang="fr-FR" sz="1400" b="0" i="0" u="none" strike="noStrike" dirty="0">
                          <a:solidFill>
                            <a:schemeClr val="bg1"/>
                          </a:solidFill>
                          <a:effectLst/>
                          <a:latin typeface="Calibri" panose="020F0502020204030204" pitchFamily="34" charset="0"/>
                          <a:cs typeface="Calibri" panose="020F0502020204030204" pitchFamily="34" charset="0"/>
                        </a:rPr>
                        <a:t>175 000,00 €</a:t>
                      </a:r>
                    </a:p>
                  </a:txBody>
                  <a:tcPr marL="144000" marR="144000" marT="7493" marB="0" anchor="ctr">
                    <a:lnL w="12700" cmpd="sng">
                      <a:noFill/>
                    </a:lnL>
                    <a:lnR w="12700" cmpd="sng">
                      <a:noFill/>
                    </a:lnR>
                    <a:lnT w="12700" cmpd="sng">
                      <a:noFill/>
                    </a:lnT>
                    <a:lnB w="12700" cmpd="sng">
                      <a:noFill/>
                    </a:lnB>
                    <a:lnTlToBr w="12700" cmpd="sng">
                      <a:noFill/>
                      <a:prstDash val="solid"/>
                    </a:lnTlToBr>
                    <a:lnBlToTr w="12700" cmpd="sng">
                      <a:noFill/>
                      <a:prstDash val="solid"/>
                    </a:lnBlToTr>
                    <a:cell3D prstMaterial="dkEdge">
                      <a:bevel prst="coolSlant"/>
                      <a:lightRig rig="flood" dir="t"/>
                    </a:cell3D>
                    <a:solidFill>
                      <a:srgbClr val="7030A0"/>
                    </a:solidFill>
                  </a:tcPr>
                </a:tc>
                <a:tc>
                  <a:txBody>
                    <a:bodyPr/>
                    <a:lstStyle/>
                    <a:p>
                      <a:pPr algn="r" rtl="0" fontAlgn="ctr"/>
                      <a:r>
                        <a:rPr lang="fr-FR" sz="1400" b="1" i="0" u="none" strike="noStrike" dirty="0">
                          <a:solidFill>
                            <a:schemeClr val="bg1"/>
                          </a:solidFill>
                          <a:effectLst/>
                          <a:latin typeface="Calibri" panose="020F0502020204030204" pitchFamily="34" charset="0"/>
                          <a:cs typeface="Calibri" panose="020F0502020204030204" pitchFamily="34" charset="0"/>
                        </a:rPr>
                        <a:t>177 162,00 €</a:t>
                      </a:r>
                    </a:p>
                  </a:txBody>
                  <a:tcPr marL="144000" marR="144000" marT="7493" marB="0" anchor="ctr">
                    <a:lnL w="12700" cmpd="sng">
                      <a:noFill/>
                    </a:lnL>
                    <a:lnR w="12700" cmpd="sng">
                      <a:noFill/>
                    </a:lnR>
                    <a:lnT w="12700" cmpd="sng">
                      <a:noFill/>
                    </a:lnT>
                    <a:lnB w="12700" cmpd="sng">
                      <a:noFill/>
                    </a:lnB>
                    <a:lnTlToBr w="12700" cmpd="sng">
                      <a:noFill/>
                      <a:prstDash val="solid"/>
                    </a:lnTlToBr>
                    <a:lnBlToTr w="12700" cmpd="sng">
                      <a:noFill/>
                      <a:prstDash val="solid"/>
                    </a:lnBlToTr>
                    <a:cell3D prstMaterial="dkEdge">
                      <a:bevel prst="coolSlant"/>
                      <a:lightRig rig="flood" dir="t"/>
                    </a:cell3D>
                    <a:solidFill>
                      <a:srgbClr val="7030A0"/>
                    </a:solidFill>
                  </a:tcPr>
                </a:tc>
                <a:extLst>
                  <a:ext uri="{0D108BD9-81ED-4DB2-BD59-A6C34878D82A}">
                    <a16:rowId xmlns:a16="http://schemas.microsoft.com/office/drawing/2014/main" val="1387052993"/>
                  </a:ext>
                </a:extLst>
              </a:tr>
              <a:tr h="579231">
                <a:tc>
                  <a:txBody>
                    <a:bodyPr/>
                    <a:lstStyle/>
                    <a:p>
                      <a:pPr marL="0" algn="l" defTabSz="685800" rtl="0" eaLnBrk="1" fontAlgn="ctr" latinLnBrk="0" hangingPunct="1"/>
                      <a:r>
                        <a:rPr lang="fr-FR" sz="1400" b="0" u="none" strike="noStrike" kern="1200" dirty="0">
                          <a:solidFill>
                            <a:schemeClr val="bg1"/>
                          </a:solidFill>
                          <a:effectLst/>
                          <a:latin typeface="Calibri" panose="020F0502020204030204" pitchFamily="34" charset="0"/>
                          <a:ea typeface="+mn-ea"/>
                          <a:cs typeface="Calibri" panose="020F0502020204030204" pitchFamily="34" charset="0"/>
                        </a:rPr>
                        <a:t>Opération 29</a:t>
                      </a:r>
                    </a:p>
                    <a:p>
                      <a:pPr marL="0" algn="l" defTabSz="685800" rtl="0" eaLnBrk="1" fontAlgn="ctr" latinLnBrk="0" hangingPunct="1"/>
                      <a:r>
                        <a:rPr lang="fr-FR" sz="1400" b="0" u="none" strike="noStrike" kern="1200" dirty="0">
                          <a:solidFill>
                            <a:schemeClr val="bg1"/>
                          </a:solidFill>
                          <a:effectLst/>
                          <a:latin typeface="Calibri" panose="020F0502020204030204" pitchFamily="34" charset="0"/>
                          <a:ea typeface="+mn-ea"/>
                          <a:cs typeface="Calibri" panose="020F0502020204030204" pitchFamily="34" charset="0"/>
                        </a:rPr>
                        <a:t>Mobilité douce</a:t>
                      </a:r>
                    </a:p>
                  </a:txBody>
                  <a:tcPr marL="108000" marR="7493" marT="7493" marB="0" anchor="ctr">
                    <a:lnL w="12700" cmpd="sng">
                      <a:noFill/>
                    </a:lnL>
                    <a:lnR w="12700" cmpd="sng">
                      <a:noFill/>
                    </a:lnR>
                    <a:lnT w="12700" cmpd="sng">
                      <a:noFill/>
                    </a:lnT>
                    <a:lnB w="12700" cmpd="sng">
                      <a:noFill/>
                    </a:lnB>
                    <a:lnTlToBr w="12700" cmpd="sng">
                      <a:noFill/>
                      <a:prstDash val="solid"/>
                    </a:lnTlToBr>
                    <a:lnBlToTr w="12700" cmpd="sng">
                      <a:noFill/>
                      <a:prstDash val="solid"/>
                    </a:lnBlToTr>
                    <a:cell3D prstMaterial="dkEdge">
                      <a:bevel prst="coolSlant"/>
                      <a:lightRig rig="flood" dir="t"/>
                    </a:cell3D>
                    <a:solidFill>
                      <a:srgbClr val="7030A0"/>
                    </a:solidFill>
                  </a:tcPr>
                </a:tc>
                <a:tc>
                  <a:txBody>
                    <a:bodyPr/>
                    <a:lstStyle/>
                    <a:p>
                      <a:pPr algn="r" rtl="0" fontAlgn="ctr"/>
                      <a:r>
                        <a:rPr lang="fr-FR" sz="1400" b="0" i="0" u="none" strike="noStrike" dirty="0">
                          <a:solidFill>
                            <a:schemeClr val="bg1"/>
                          </a:solidFill>
                          <a:effectLst/>
                          <a:latin typeface="Calibri" panose="020F0502020204030204" pitchFamily="34" charset="0"/>
                          <a:cs typeface="Calibri" panose="020F0502020204030204" pitchFamily="34" charset="0"/>
                        </a:rPr>
                        <a:t>35 426,34 €</a:t>
                      </a:r>
                    </a:p>
                  </a:txBody>
                  <a:tcPr marL="144000" marR="144000" marT="7493" marB="0" anchor="ctr">
                    <a:lnL w="12700" cmpd="sng">
                      <a:noFill/>
                    </a:lnL>
                    <a:lnR w="12700" cmpd="sng">
                      <a:noFill/>
                    </a:lnR>
                    <a:lnT w="12700" cmpd="sng">
                      <a:noFill/>
                    </a:lnT>
                    <a:lnB w="12700" cmpd="sng">
                      <a:noFill/>
                    </a:lnB>
                    <a:lnTlToBr w="12700" cmpd="sng">
                      <a:noFill/>
                      <a:prstDash val="solid"/>
                    </a:lnTlToBr>
                    <a:lnBlToTr w="12700" cmpd="sng">
                      <a:noFill/>
                      <a:prstDash val="solid"/>
                    </a:lnBlToTr>
                    <a:cell3D prstMaterial="dkEdge">
                      <a:bevel prst="coolSlant"/>
                      <a:lightRig rig="flood" dir="t"/>
                    </a:cell3D>
                    <a:solidFill>
                      <a:srgbClr val="7030A0"/>
                    </a:solidFill>
                  </a:tcPr>
                </a:tc>
                <a:tc>
                  <a:txBody>
                    <a:bodyPr/>
                    <a:lstStyle/>
                    <a:p>
                      <a:pPr algn="r" rtl="0" fontAlgn="ctr"/>
                      <a:r>
                        <a:rPr lang="fr-FR" sz="1400" b="0" i="0" u="none" strike="noStrike" dirty="0">
                          <a:solidFill>
                            <a:schemeClr val="bg1"/>
                          </a:solidFill>
                          <a:effectLst/>
                          <a:latin typeface="Calibri" panose="020F0502020204030204" pitchFamily="34" charset="0"/>
                          <a:cs typeface="Calibri" panose="020F0502020204030204" pitchFamily="34" charset="0"/>
                        </a:rPr>
                        <a:t>7 541,72 €</a:t>
                      </a:r>
                    </a:p>
                  </a:txBody>
                  <a:tcPr marL="144000" marR="144000" marT="7493" marB="0" anchor="ctr">
                    <a:lnL w="12700" cmpd="sng">
                      <a:noFill/>
                    </a:lnL>
                    <a:lnR w="12700" cmpd="sng">
                      <a:noFill/>
                    </a:lnR>
                    <a:lnT w="12700" cmpd="sng">
                      <a:noFill/>
                    </a:lnT>
                    <a:lnB w="12700" cmpd="sng">
                      <a:noFill/>
                    </a:lnB>
                    <a:lnTlToBr w="12700" cmpd="sng">
                      <a:noFill/>
                      <a:prstDash val="solid"/>
                    </a:lnTlToBr>
                    <a:lnBlToTr w="12700" cmpd="sng">
                      <a:noFill/>
                      <a:prstDash val="solid"/>
                    </a:lnBlToTr>
                    <a:cell3D prstMaterial="dkEdge">
                      <a:bevel prst="coolSlant"/>
                      <a:lightRig rig="flood" dir="t"/>
                    </a:cell3D>
                    <a:solidFill>
                      <a:srgbClr val="7030A0"/>
                    </a:solidFill>
                  </a:tcPr>
                </a:tc>
                <a:tc>
                  <a:txBody>
                    <a:bodyPr/>
                    <a:lstStyle/>
                    <a:p>
                      <a:pPr algn="r" rtl="0" fontAlgn="ctr"/>
                      <a:r>
                        <a:rPr lang="fr-FR" sz="1400" b="0" i="0" u="none" strike="noStrike" dirty="0">
                          <a:solidFill>
                            <a:schemeClr val="bg1"/>
                          </a:solidFill>
                          <a:effectLst/>
                          <a:latin typeface="Calibri" panose="020F0502020204030204" pitchFamily="34" charset="0"/>
                          <a:cs typeface="Calibri" panose="020F0502020204030204" pitchFamily="34" charset="0"/>
                        </a:rPr>
                        <a:t>77 000,00 €</a:t>
                      </a:r>
                    </a:p>
                  </a:txBody>
                  <a:tcPr marL="144000" marR="144000" marT="7493" marB="0" anchor="ctr">
                    <a:lnL w="12700" cmpd="sng">
                      <a:noFill/>
                    </a:lnL>
                    <a:lnR w="12700" cmpd="sng">
                      <a:noFill/>
                    </a:lnR>
                    <a:lnT w="12700" cmpd="sng">
                      <a:noFill/>
                    </a:lnT>
                    <a:lnB w="12700" cmpd="sng">
                      <a:noFill/>
                    </a:lnB>
                    <a:lnTlToBr w="12700" cmpd="sng">
                      <a:noFill/>
                      <a:prstDash val="solid"/>
                    </a:lnTlToBr>
                    <a:lnBlToTr w="12700" cmpd="sng">
                      <a:noFill/>
                      <a:prstDash val="solid"/>
                    </a:lnBlToTr>
                    <a:cell3D prstMaterial="dkEdge">
                      <a:bevel prst="coolSlant"/>
                      <a:lightRig rig="flood" dir="t"/>
                    </a:cell3D>
                    <a:solidFill>
                      <a:srgbClr val="7030A0"/>
                    </a:solidFill>
                  </a:tcPr>
                </a:tc>
                <a:tc>
                  <a:txBody>
                    <a:bodyPr/>
                    <a:lstStyle/>
                    <a:p>
                      <a:pPr algn="r" rtl="0" fontAlgn="ctr"/>
                      <a:r>
                        <a:rPr lang="fr-FR" sz="1400" b="1" i="0" u="none" strike="noStrike" dirty="0">
                          <a:solidFill>
                            <a:schemeClr val="bg1"/>
                          </a:solidFill>
                          <a:effectLst/>
                          <a:latin typeface="Calibri" panose="020F0502020204030204" pitchFamily="34" charset="0"/>
                          <a:cs typeface="Calibri" panose="020F0502020204030204" pitchFamily="34" charset="0"/>
                        </a:rPr>
                        <a:t>84 541,72 €</a:t>
                      </a:r>
                    </a:p>
                  </a:txBody>
                  <a:tcPr marL="144000" marR="144000" marT="7493" marB="0" anchor="ctr">
                    <a:lnL w="12700" cmpd="sng">
                      <a:noFill/>
                    </a:lnL>
                    <a:lnR w="12700" cmpd="sng">
                      <a:noFill/>
                    </a:lnR>
                    <a:lnT w="12700" cmpd="sng">
                      <a:noFill/>
                    </a:lnT>
                    <a:lnB w="12700" cmpd="sng">
                      <a:noFill/>
                    </a:lnB>
                    <a:lnTlToBr w="12700" cmpd="sng">
                      <a:noFill/>
                      <a:prstDash val="solid"/>
                    </a:lnTlToBr>
                    <a:lnBlToTr w="12700" cmpd="sng">
                      <a:noFill/>
                      <a:prstDash val="solid"/>
                    </a:lnBlToTr>
                    <a:cell3D prstMaterial="dkEdge">
                      <a:bevel prst="coolSlant"/>
                      <a:lightRig rig="flood" dir="t"/>
                    </a:cell3D>
                    <a:solidFill>
                      <a:srgbClr val="7030A0"/>
                    </a:solidFill>
                  </a:tcPr>
                </a:tc>
                <a:extLst>
                  <a:ext uri="{0D108BD9-81ED-4DB2-BD59-A6C34878D82A}">
                    <a16:rowId xmlns:a16="http://schemas.microsoft.com/office/drawing/2014/main" val="3620014765"/>
                  </a:ext>
                </a:extLst>
              </a:tr>
              <a:tr h="579231">
                <a:tc>
                  <a:txBody>
                    <a:bodyPr/>
                    <a:lstStyle/>
                    <a:p>
                      <a:pPr marL="0" algn="l" defTabSz="685800" rtl="0" eaLnBrk="1" fontAlgn="ctr" latinLnBrk="0" hangingPunct="1"/>
                      <a:r>
                        <a:rPr lang="fr-FR" sz="1400" b="0" u="none" strike="noStrike" kern="1200" dirty="0">
                          <a:solidFill>
                            <a:schemeClr val="bg1"/>
                          </a:solidFill>
                          <a:effectLst/>
                          <a:latin typeface="Calibri" panose="020F0502020204030204" pitchFamily="34" charset="0"/>
                          <a:ea typeface="+mn-ea"/>
                          <a:cs typeface="Calibri" panose="020F0502020204030204" pitchFamily="34" charset="0"/>
                        </a:rPr>
                        <a:t>Opération 32</a:t>
                      </a:r>
                    </a:p>
                    <a:p>
                      <a:pPr marL="0" algn="l" defTabSz="685800" rtl="0" eaLnBrk="1" fontAlgn="ctr" latinLnBrk="0" hangingPunct="1"/>
                      <a:r>
                        <a:rPr lang="fr-FR" sz="1400" b="0" u="none" strike="noStrike" kern="1200" dirty="0">
                          <a:solidFill>
                            <a:schemeClr val="bg1"/>
                          </a:solidFill>
                          <a:effectLst/>
                          <a:latin typeface="Calibri" panose="020F0502020204030204" pitchFamily="34" charset="0"/>
                          <a:ea typeface="+mn-ea"/>
                          <a:cs typeface="Calibri" panose="020F0502020204030204" pitchFamily="34" charset="0"/>
                        </a:rPr>
                        <a:t>Ecole Arc en Ciel</a:t>
                      </a:r>
                    </a:p>
                  </a:txBody>
                  <a:tcPr marL="108000" marR="7493" marT="7493" marB="0" anchor="ctr">
                    <a:lnL w="12700" cmpd="sng">
                      <a:noFill/>
                    </a:lnL>
                    <a:lnR w="12700" cmpd="sng">
                      <a:noFill/>
                    </a:lnR>
                    <a:lnT w="12700" cmpd="sng">
                      <a:noFill/>
                    </a:lnT>
                    <a:lnB w="12700" cmpd="sng">
                      <a:noFill/>
                    </a:lnB>
                    <a:lnTlToBr w="12700" cmpd="sng">
                      <a:noFill/>
                      <a:prstDash val="solid"/>
                    </a:lnTlToBr>
                    <a:lnBlToTr w="12700" cmpd="sng">
                      <a:noFill/>
                      <a:prstDash val="solid"/>
                    </a:lnBlToTr>
                    <a:cell3D prstMaterial="dkEdge">
                      <a:bevel prst="coolSlant"/>
                      <a:lightRig rig="flood" dir="t"/>
                    </a:cell3D>
                    <a:solidFill>
                      <a:srgbClr val="7030A0"/>
                    </a:solidFill>
                  </a:tcPr>
                </a:tc>
                <a:tc>
                  <a:txBody>
                    <a:bodyPr/>
                    <a:lstStyle/>
                    <a:p>
                      <a:pPr algn="r" rtl="0" fontAlgn="ctr"/>
                      <a:r>
                        <a:rPr lang="fr-FR" sz="1400" b="0" i="0" u="none" strike="noStrike" dirty="0">
                          <a:solidFill>
                            <a:schemeClr val="bg1"/>
                          </a:solidFill>
                          <a:effectLst/>
                          <a:latin typeface="Calibri" panose="020F0502020204030204" pitchFamily="34" charset="0"/>
                          <a:cs typeface="Calibri" panose="020F0502020204030204" pitchFamily="34" charset="0"/>
                        </a:rPr>
                        <a:t>34 720,46 €</a:t>
                      </a:r>
                    </a:p>
                  </a:txBody>
                  <a:tcPr marL="144000" marR="144000" marT="7493" marB="0" anchor="ctr">
                    <a:lnL w="12700" cmpd="sng">
                      <a:noFill/>
                    </a:lnL>
                    <a:lnR w="12700" cmpd="sng">
                      <a:noFill/>
                    </a:lnR>
                    <a:lnT w="12700" cmpd="sng">
                      <a:noFill/>
                    </a:lnT>
                    <a:lnB w="12700" cmpd="sng">
                      <a:noFill/>
                    </a:lnB>
                    <a:lnTlToBr w="12700" cmpd="sng">
                      <a:noFill/>
                      <a:prstDash val="solid"/>
                    </a:lnTlToBr>
                    <a:lnBlToTr w="12700" cmpd="sng">
                      <a:noFill/>
                      <a:prstDash val="solid"/>
                    </a:lnBlToTr>
                    <a:cell3D prstMaterial="dkEdge">
                      <a:bevel prst="coolSlant"/>
                      <a:lightRig rig="flood" dir="t"/>
                    </a:cell3D>
                    <a:solidFill>
                      <a:srgbClr val="7030A0"/>
                    </a:solidFill>
                  </a:tcPr>
                </a:tc>
                <a:tc>
                  <a:txBody>
                    <a:bodyPr/>
                    <a:lstStyle/>
                    <a:p>
                      <a:pPr algn="r" rtl="0" fontAlgn="ctr"/>
                      <a:r>
                        <a:rPr lang="fr-FR" sz="1400" b="0" i="0" u="none" strike="noStrike" dirty="0">
                          <a:solidFill>
                            <a:schemeClr val="bg1"/>
                          </a:solidFill>
                          <a:effectLst/>
                          <a:latin typeface="Calibri" panose="020F0502020204030204" pitchFamily="34" charset="0"/>
                          <a:cs typeface="Calibri" panose="020F0502020204030204" pitchFamily="34" charset="0"/>
                        </a:rPr>
                        <a:t>26 227,66 €</a:t>
                      </a:r>
                    </a:p>
                  </a:txBody>
                  <a:tcPr marL="144000" marR="144000" marT="7493" marB="0" anchor="ctr">
                    <a:lnL w="12700" cmpd="sng">
                      <a:noFill/>
                    </a:lnL>
                    <a:lnR w="12700" cmpd="sng">
                      <a:noFill/>
                    </a:lnR>
                    <a:lnT w="12700" cmpd="sng">
                      <a:noFill/>
                    </a:lnT>
                    <a:lnB w="12700" cmpd="sng">
                      <a:noFill/>
                    </a:lnB>
                    <a:lnTlToBr w="12700" cmpd="sng">
                      <a:noFill/>
                      <a:prstDash val="solid"/>
                    </a:lnTlToBr>
                    <a:lnBlToTr w="12700" cmpd="sng">
                      <a:noFill/>
                      <a:prstDash val="solid"/>
                    </a:lnBlToTr>
                    <a:cell3D prstMaterial="dkEdge">
                      <a:bevel prst="coolSlant"/>
                      <a:lightRig rig="flood" dir="t"/>
                    </a:cell3D>
                    <a:solidFill>
                      <a:srgbClr val="7030A0"/>
                    </a:solidFill>
                  </a:tcPr>
                </a:tc>
                <a:tc>
                  <a:txBody>
                    <a:bodyPr/>
                    <a:lstStyle/>
                    <a:p>
                      <a:pPr algn="r" rtl="0" fontAlgn="ctr"/>
                      <a:r>
                        <a:rPr lang="fr-FR" sz="1400" b="0" i="0" u="none" strike="noStrike" dirty="0">
                          <a:solidFill>
                            <a:schemeClr val="bg1"/>
                          </a:solidFill>
                          <a:effectLst/>
                          <a:latin typeface="Calibri" panose="020F0502020204030204" pitchFamily="34" charset="0"/>
                          <a:cs typeface="Calibri" panose="020F0502020204030204" pitchFamily="34" charset="0"/>
                        </a:rPr>
                        <a:t>80 000,00 €</a:t>
                      </a:r>
                    </a:p>
                  </a:txBody>
                  <a:tcPr marL="144000" marR="144000" marT="7493" marB="0" anchor="ctr">
                    <a:lnL w="12700" cmpd="sng">
                      <a:noFill/>
                    </a:lnL>
                    <a:lnR w="12700" cmpd="sng">
                      <a:noFill/>
                    </a:lnR>
                    <a:lnT w="12700" cmpd="sng">
                      <a:noFill/>
                    </a:lnT>
                    <a:lnB w="12700" cmpd="sng">
                      <a:noFill/>
                    </a:lnB>
                    <a:lnTlToBr w="12700" cmpd="sng">
                      <a:noFill/>
                      <a:prstDash val="solid"/>
                    </a:lnTlToBr>
                    <a:lnBlToTr w="12700" cmpd="sng">
                      <a:noFill/>
                      <a:prstDash val="solid"/>
                    </a:lnBlToTr>
                    <a:cell3D prstMaterial="dkEdge">
                      <a:bevel prst="coolSlant"/>
                      <a:lightRig rig="flood" dir="t"/>
                    </a:cell3D>
                    <a:solidFill>
                      <a:srgbClr val="7030A0"/>
                    </a:solidFill>
                  </a:tcPr>
                </a:tc>
                <a:tc>
                  <a:txBody>
                    <a:bodyPr/>
                    <a:lstStyle/>
                    <a:p>
                      <a:pPr algn="r" rtl="0" fontAlgn="ctr"/>
                      <a:r>
                        <a:rPr lang="fr-FR" sz="1400" b="1" i="0" u="none" strike="noStrike" dirty="0">
                          <a:solidFill>
                            <a:schemeClr val="bg1"/>
                          </a:solidFill>
                          <a:effectLst/>
                          <a:latin typeface="Calibri" panose="020F0502020204030204" pitchFamily="34" charset="0"/>
                          <a:cs typeface="Calibri" panose="020F0502020204030204" pitchFamily="34" charset="0"/>
                        </a:rPr>
                        <a:t>106 227,66 €</a:t>
                      </a:r>
                    </a:p>
                  </a:txBody>
                  <a:tcPr marL="144000" marR="144000" marT="7493" marB="0" anchor="ctr">
                    <a:lnL w="12700" cmpd="sng">
                      <a:noFill/>
                    </a:lnL>
                    <a:lnR w="12700" cmpd="sng">
                      <a:noFill/>
                    </a:lnR>
                    <a:lnT w="12700" cmpd="sng">
                      <a:noFill/>
                    </a:lnT>
                    <a:lnB w="12700" cmpd="sng">
                      <a:noFill/>
                    </a:lnB>
                    <a:lnTlToBr w="12700" cmpd="sng">
                      <a:noFill/>
                      <a:prstDash val="solid"/>
                    </a:lnTlToBr>
                    <a:lnBlToTr w="12700" cmpd="sng">
                      <a:noFill/>
                      <a:prstDash val="solid"/>
                    </a:lnBlToTr>
                    <a:cell3D prstMaterial="dkEdge">
                      <a:bevel prst="coolSlant"/>
                      <a:lightRig rig="flood" dir="t"/>
                    </a:cell3D>
                    <a:solidFill>
                      <a:srgbClr val="7030A0"/>
                    </a:solidFill>
                  </a:tcPr>
                </a:tc>
                <a:extLst>
                  <a:ext uri="{0D108BD9-81ED-4DB2-BD59-A6C34878D82A}">
                    <a16:rowId xmlns:a16="http://schemas.microsoft.com/office/drawing/2014/main" val="4066333572"/>
                  </a:ext>
                </a:extLst>
              </a:tr>
              <a:tr h="579231">
                <a:tc>
                  <a:txBody>
                    <a:bodyPr/>
                    <a:lstStyle/>
                    <a:p>
                      <a:pPr marL="0" algn="l" defTabSz="685800" rtl="0" eaLnBrk="1" fontAlgn="ctr" latinLnBrk="0" hangingPunct="1"/>
                      <a:r>
                        <a:rPr lang="fr-FR" sz="1400" b="0" u="none" strike="noStrike" kern="1200" dirty="0">
                          <a:solidFill>
                            <a:schemeClr val="bg1"/>
                          </a:solidFill>
                          <a:effectLst/>
                          <a:latin typeface="Calibri" panose="020F0502020204030204" pitchFamily="34" charset="0"/>
                          <a:ea typeface="+mn-ea"/>
                          <a:cs typeface="Calibri" panose="020F0502020204030204" pitchFamily="34" charset="0"/>
                        </a:rPr>
                        <a:t>Opération 41</a:t>
                      </a:r>
                    </a:p>
                    <a:p>
                      <a:pPr marL="0" algn="l" defTabSz="685800" rtl="0" eaLnBrk="1" fontAlgn="ctr" latinLnBrk="0" hangingPunct="1"/>
                      <a:r>
                        <a:rPr lang="fr-FR" sz="1400" b="0" u="none" strike="noStrike" kern="1200" dirty="0">
                          <a:solidFill>
                            <a:schemeClr val="bg1"/>
                          </a:solidFill>
                          <a:effectLst/>
                          <a:latin typeface="Calibri" panose="020F0502020204030204" pitchFamily="34" charset="0"/>
                          <a:ea typeface="+mn-ea"/>
                          <a:cs typeface="Calibri" panose="020F0502020204030204" pitchFamily="34" charset="0"/>
                        </a:rPr>
                        <a:t>Parc des Hérissons</a:t>
                      </a:r>
                    </a:p>
                  </a:txBody>
                  <a:tcPr marL="108000" marR="7493" marT="7493" marB="0" anchor="ctr">
                    <a:lnL w="12700" cmpd="sng">
                      <a:noFill/>
                    </a:lnL>
                    <a:lnR w="12700" cmpd="sng">
                      <a:noFill/>
                    </a:lnR>
                    <a:lnT w="12700" cmpd="sng">
                      <a:noFill/>
                    </a:lnT>
                    <a:lnB w="12700" cmpd="sng">
                      <a:noFill/>
                    </a:lnB>
                    <a:lnTlToBr w="12700" cmpd="sng">
                      <a:noFill/>
                      <a:prstDash val="solid"/>
                    </a:lnTlToBr>
                    <a:lnBlToTr w="12700" cmpd="sng">
                      <a:noFill/>
                      <a:prstDash val="solid"/>
                    </a:lnBlToTr>
                    <a:cell3D prstMaterial="dkEdge">
                      <a:bevel prst="coolSlant"/>
                      <a:lightRig rig="flood" dir="t"/>
                    </a:cell3D>
                    <a:solidFill>
                      <a:srgbClr val="7030A0"/>
                    </a:solidFill>
                  </a:tcPr>
                </a:tc>
                <a:tc>
                  <a:txBody>
                    <a:bodyPr/>
                    <a:lstStyle/>
                    <a:p>
                      <a:pPr algn="r" rtl="0" fontAlgn="ctr"/>
                      <a:r>
                        <a:rPr lang="fr-FR" sz="1400" b="0" i="0" u="none" strike="noStrike" dirty="0">
                          <a:solidFill>
                            <a:schemeClr val="bg1"/>
                          </a:solidFill>
                          <a:effectLst/>
                          <a:latin typeface="Calibri" panose="020F0502020204030204" pitchFamily="34" charset="0"/>
                          <a:cs typeface="Calibri" panose="020F0502020204030204" pitchFamily="34" charset="0"/>
                        </a:rPr>
                        <a:t>267 301,90 €</a:t>
                      </a:r>
                    </a:p>
                  </a:txBody>
                  <a:tcPr marL="144000" marR="144000" marT="7493" marB="0" anchor="ctr">
                    <a:lnL w="12700" cmpd="sng">
                      <a:noFill/>
                    </a:lnL>
                    <a:lnR w="12700" cmpd="sng">
                      <a:noFill/>
                    </a:lnR>
                    <a:lnT w="12700" cmpd="sng">
                      <a:noFill/>
                    </a:lnT>
                    <a:lnB w="12700" cmpd="sng">
                      <a:noFill/>
                    </a:lnB>
                    <a:lnTlToBr w="12700" cmpd="sng">
                      <a:noFill/>
                      <a:prstDash val="solid"/>
                    </a:lnTlToBr>
                    <a:lnBlToTr w="12700" cmpd="sng">
                      <a:noFill/>
                      <a:prstDash val="solid"/>
                    </a:lnBlToTr>
                    <a:cell3D prstMaterial="dkEdge">
                      <a:bevel prst="coolSlant"/>
                      <a:lightRig rig="flood" dir="t"/>
                    </a:cell3D>
                    <a:solidFill>
                      <a:srgbClr val="7030A0"/>
                    </a:solidFill>
                  </a:tcPr>
                </a:tc>
                <a:tc>
                  <a:txBody>
                    <a:bodyPr/>
                    <a:lstStyle/>
                    <a:p>
                      <a:pPr algn="r" rtl="0" fontAlgn="ctr"/>
                      <a:r>
                        <a:rPr lang="fr-FR" sz="1400" b="0" i="0" u="none" strike="noStrike" dirty="0">
                          <a:solidFill>
                            <a:schemeClr val="bg1"/>
                          </a:solidFill>
                          <a:effectLst/>
                          <a:latin typeface="Calibri" panose="020F0502020204030204" pitchFamily="34" charset="0"/>
                          <a:cs typeface="Calibri" panose="020F0502020204030204" pitchFamily="34" charset="0"/>
                        </a:rPr>
                        <a:t>5 780,91 €</a:t>
                      </a:r>
                    </a:p>
                  </a:txBody>
                  <a:tcPr marL="144000" marR="144000" marT="7493" marB="0" anchor="ctr">
                    <a:lnL w="12700" cmpd="sng">
                      <a:noFill/>
                    </a:lnL>
                    <a:lnR w="12700" cmpd="sng">
                      <a:noFill/>
                    </a:lnR>
                    <a:lnT w="12700" cmpd="sng">
                      <a:noFill/>
                    </a:lnT>
                    <a:lnB w="12700" cmpd="sng">
                      <a:noFill/>
                    </a:lnB>
                    <a:lnTlToBr w="12700" cmpd="sng">
                      <a:noFill/>
                      <a:prstDash val="solid"/>
                    </a:lnTlToBr>
                    <a:lnBlToTr w="12700" cmpd="sng">
                      <a:noFill/>
                      <a:prstDash val="solid"/>
                    </a:lnBlToTr>
                    <a:cell3D prstMaterial="dkEdge">
                      <a:bevel prst="coolSlant"/>
                      <a:lightRig rig="flood" dir="t"/>
                    </a:cell3D>
                    <a:solidFill>
                      <a:srgbClr val="7030A0"/>
                    </a:solidFill>
                  </a:tcPr>
                </a:tc>
                <a:tc>
                  <a:txBody>
                    <a:bodyPr/>
                    <a:lstStyle/>
                    <a:p>
                      <a:pPr algn="r" rtl="0" fontAlgn="ctr"/>
                      <a:r>
                        <a:rPr lang="fr-FR" sz="1400" b="0" i="0" u="none" strike="noStrike" dirty="0">
                          <a:solidFill>
                            <a:schemeClr val="bg1"/>
                          </a:solidFill>
                          <a:effectLst/>
                          <a:latin typeface="Calibri" panose="020F0502020204030204" pitchFamily="34" charset="0"/>
                          <a:cs typeface="Calibri" panose="020F0502020204030204" pitchFamily="34" charset="0"/>
                        </a:rPr>
                        <a:t>25 000,00 €</a:t>
                      </a:r>
                    </a:p>
                  </a:txBody>
                  <a:tcPr marL="144000" marR="144000" marT="7493" marB="0" anchor="ctr">
                    <a:lnL w="12700" cmpd="sng">
                      <a:noFill/>
                    </a:lnL>
                    <a:lnR w="12700" cmpd="sng">
                      <a:noFill/>
                    </a:lnR>
                    <a:lnT w="12700" cmpd="sng">
                      <a:noFill/>
                    </a:lnT>
                    <a:lnB w="12700" cmpd="sng">
                      <a:noFill/>
                    </a:lnB>
                    <a:lnTlToBr w="12700" cmpd="sng">
                      <a:noFill/>
                      <a:prstDash val="solid"/>
                    </a:lnTlToBr>
                    <a:lnBlToTr w="12700" cmpd="sng">
                      <a:noFill/>
                      <a:prstDash val="solid"/>
                    </a:lnBlToTr>
                    <a:cell3D prstMaterial="dkEdge">
                      <a:bevel prst="coolSlant"/>
                      <a:lightRig rig="flood" dir="t"/>
                    </a:cell3D>
                    <a:solidFill>
                      <a:srgbClr val="7030A0"/>
                    </a:solidFill>
                  </a:tcPr>
                </a:tc>
                <a:tc>
                  <a:txBody>
                    <a:bodyPr/>
                    <a:lstStyle/>
                    <a:p>
                      <a:pPr algn="r" rtl="0" fontAlgn="ctr"/>
                      <a:r>
                        <a:rPr lang="fr-FR" sz="1400" b="1" i="0" u="none" strike="noStrike" dirty="0">
                          <a:solidFill>
                            <a:schemeClr val="bg1"/>
                          </a:solidFill>
                          <a:effectLst/>
                          <a:latin typeface="Calibri" panose="020F0502020204030204" pitchFamily="34" charset="0"/>
                          <a:cs typeface="Calibri" panose="020F0502020204030204" pitchFamily="34" charset="0"/>
                        </a:rPr>
                        <a:t>30 780,91 €</a:t>
                      </a:r>
                    </a:p>
                  </a:txBody>
                  <a:tcPr marL="144000" marR="144000" marT="7493" marB="0" anchor="ctr">
                    <a:lnL w="12700" cmpd="sng">
                      <a:noFill/>
                    </a:lnL>
                    <a:lnR w="12700" cmpd="sng">
                      <a:noFill/>
                    </a:lnR>
                    <a:lnT w="12700" cmpd="sng">
                      <a:noFill/>
                    </a:lnT>
                    <a:lnB w="12700" cmpd="sng">
                      <a:noFill/>
                    </a:lnB>
                    <a:lnTlToBr w="12700" cmpd="sng">
                      <a:noFill/>
                      <a:prstDash val="solid"/>
                    </a:lnTlToBr>
                    <a:lnBlToTr w="12700" cmpd="sng">
                      <a:noFill/>
                      <a:prstDash val="solid"/>
                    </a:lnBlToTr>
                    <a:cell3D prstMaterial="dkEdge">
                      <a:bevel prst="coolSlant"/>
                      <a:lightRig rig="flood" dir="t"/>
                    </a:cell3D>
                    <a:solidFill>
                      <a:srgbClr val="7030A0"/>
                    </a:solidFill>
                  </a:tcPr>
                </a:tc>
                <a:extLst>
                  <a:ext uri="{0D108BD9-81ED-4DB2-BD59-A6C34878D82A}">
                    <a16:rowId xmlns:a16="http://schemas.microsoft.com/office/drawing/2014/main" val="2223681095"/>
                  </a:ext>
                </a:extLst>
              </a:tr>
              <a:tr h="579231">
                <a:tc>
                  <a:txBody>
                    <a:bodyPr/>
                    <a:lstStyle/>
                    <a:p>
                      <a:pPr marL="0" algn="l" defTabSz="685800" rtl="0" eaLnBrk="1" fontAlgn="ctr" latinLnBrk="0" hangingPunct="1"/>
                      <a:r>
                        <a:rPr lang="fr-FR" sz="1400" b="0" u="none" strike="noStrike" kern="1200" dirty="0">
                          <a:solidFill>
                            <a:schemeClr val="bg1"/>
                          </a:solidFill>
                          <a:effectLst/>
                          <a:latin typeface="Calibri" panose="020F0502020204030204" pitchFamily="34" charset="0"/>
                          <a:ea typeface="+mn-ea"/>
                          <a:cs typeface="Calibri" panose="020F0502020204030204" pitchFamily="34" charset="0"/>
                        </a:rPr>
                        <a:t>Opération 46</a:t>
                      </a:r>
                    </a:p>
                    <a:p>
                      <a:pPr marL="0" algn="l" defTabSz="685800" rtl="0" eaLnBrk="1" fontAlgn="ctr" latinLnBrk="0" hangingPunct="1"/>
                      <a:r>
                        <a:rPr lang="fr-FR" sz="1400" b="0" u="none" strike="noStrike" kern="1200" dirty="0">
                          <a:solidFill>
                            <a:schemeClr val="bg1"/>
                          </a:solidFill>
                          <a:effectLst/>
                          <a:latin typeface="Calibri" panose="020F0502020204030204" pitchFamily="34" charset="0"/>
                          <a:ea typeface="+mn-ea"/>
                          <a:cs typeface="Calibri" panose="020F0502020204030204" pitchFamily="34" charset="0"/>
                        </a:rPr>
                        <a:t>Avenue de Vessy</a:t>
                      </a:r>
                    </a:p>
                  </a:txBody>
                  <a:tcPr marL="108000" marR="7493" marT="7493" marB="0" anchor="ctr">
                    <a:lnL w="12700" cmpd="sng">
                      <a:noFill/>
                    </a:lnL>
                    <a:lnR w="12700" cmpd="sng">
                      <a:noFill/>
                    </a:lnR>
                    <a:lnT w="12700" cmpd="sng">
                      <a:noFill/>
                    </a:lnT>
                    <a:lnB w="12700" cmpd="sng">
                      <a:noFill/>
                    </a:lnB>
                    <a:lnTlToBr w="12700" cmpd="sng">
                      <a:noFill/>
                      <a:prstDash val="solid"/>
                    </a:lnTlToBr>
                    <a:lnBlToTr w="12700" cmpd="sng">
                      <a:noFill/>
                      <a:prstDash val="solid"/>
                    </a:lnBlToTr>
                    <a:cell3D prstMaterial="dkEdge">
                      <a:bevel prst="coolSlant"/>
                      <a:lightRig rig="flood" dir="t"/>
                    </a:cell3D>
                    <a:solidFill>
                      <a:srgbClr val="7030A0"/>
                    </a:solidFill>
                  </a:tcPr>
                </a:tc>
                <a:tc>
                  <a:txBody>
                    <a:bodyPr/>
                    <a:lstStyle/>
                    <a:p>
                      <a:pPr algn="r" rtl="0" fontAlgn="ctr"/>
                      <a:r>
                        <a:rPr lang="fr-FR" sz="1400" b="0" i="0" u="none" strike="noStrike" dirty="0">
                          <a:solidFill>
                            <a:schemeClr val="bg1"/>
                          </a:solidFill>
                          <a:effectLst/>
                          <a:latin typeface="Calibri" panose="020F0502020204030204" pitchFamily="34" charset="0"/>
                          <a:cs typeface="Calibri" panose="020F0502020204030204" pitchFamily="34" charset="0"/>
                        </a:rPr>
                        <a:t>20 035,00 €</a:t>
                      </a:r>
                    </a:p>
                  </a:txBody>
                  <a:tcPr marL="144000" marR="144000" marT="7493" marB="0" anchor="ctr">
                    <a:lnL w="12700" cmpd="sng">
                      <a:noFill/>
                    </a:lnL>
                    <a:lnR w="12700" cmpd="sng">
                      <a:noFill/>
                    </a:lnR>
                    <a:lnT w="12700" cmpd="sng">
                      <a:noFill/>
                    </a:lnT>
                    <a:lnB w="12700" cmpd="sng">
                      <a:noFill/>
                    </a:lnB>
                    <a:lnTlToBr w="12700" cmpd="sng">
                      <a:noFill/>
                      <a:prstDash val="solid"/>
                    </a:lnTlToBr>
                    <a:lnBlToTr w="12700" cmpd="sng">
                      <a:noFill/>
                      <a:prstDash val="solid"/>
                    </a:lnBlToTr>
                    <a:cell3D prstMaterial="dkEdge">
                      <a:bevel prst="coolSlant"/>
                      <a:lightRig rig="flood" dir="t"/>
                    </a:cell3D>
                    <a:solidFill>
                      <a:srgbClr val="7030A0"/>
                    </a:solidFill>
                  </a:tcPr>
                </a:tc>
                <a:tc>
                  <a:txBody>
                    <a:bodyPr/>
                    <a:lstStyle/>
                    <a:p>
                      <a:pPr algn="r" rtl="0" fontAlgn="ctr"/>
                      <a:r>
                        <a:rPr lang="fr-FR" sz="1400" b="0" i="0" u="none" strike="noStrike" dirty="0">
                          <a:solidFill>
                            <a:schemeClr val="bg1"/>
                          </a:solidFill>
                          <a:effectLst/>
                          <a:latin typeface="Calibri" panose="020F0502020204030204" pitchFamily="34" charset="0"/>
                          <a:cs typeface="Calibri" panose="020F0502020204030204" pitchFamily="34" charset="0"/>
                        </a:rPr>
                        <a:t>20 478,00 €</a:t>
                      </a:r>
                    </a:p>
                  </a:txBody>
                  <a:tcPr marL="144000" marR="144000" marT="7493" marB="0" anchor="ctr">
                    <a:lnL w="12700" cmpd="sng">
                      <a:noFill/>
                    </a:lnL>
                    <a:lnR w="12700" cmpd="sng">
                      <a:noFill/>
                    </a:lnR>
                    <a:lnT w="12700" cmpd="sng">
                      <a:noFill/>
                    </a:lnT>
                    <a:lnB w="12700" cmpd="sng">
                      <a:noFill/>
                    </a:lnB>
                    <a:lnTlToBr w="12700" cmpd="sng">
                      <a:noFill/>
                      <a:prstDash val="solid"/>
                    </a:lnTlToBr>
                    <a:lnBlToTr w="12700" cmpd="sng">
                      <a:noFill/>
                      <a:prstDash val="solid"/>
                    </a:lnBlToTr>
                    <a:cell3D prstMaterial="dkEdge">
                      <a:bevel prst="coolSlant"/>
                      <a:lightRig rig="flood" dir="t"/>
                    </a:cell3D>
                    <a:solidFill>
                      <a:srgbClr val="7030A0"/>
                    </a:solidFill>
                  </a:tcPr>
                </a:tc>
                <a:tc>
                  <a:txBody>
                    <a:bodyPr/>
                    <a:lstStyle/>
                    <a:p>
                      <a:pPr algn="r" rtl="0" fontAlgn="ctr"/>
                      <a:r>
                        <a:rPr lang="fr-FR" sz="1400" b="0" i="0" u="none" strike="noStrike" dirty="0">
                          <a:solidFill>
                            <a:schemeClr val="bg1"/>
                          </a:solidFill>
                          <a:effectLst/>
                          <a:latin typeface="Calibri" panose="020F0502020204030204" pitchFamily="34" charset="0"/>
                          <a:cs typeface="Calibri" panose="020F0502020204030204" pitchFamily="34" charset="0"/>
                        </a:rPr>
                        <a:t>330 000,00 €</a:t>
                      </a:r>
                    </a:p>
                  </a:txBody>
                  <a:tcPr marL="144000" marR="144000" marT="7493" marB="0" anchor="ctr">
                    <a:lnL w="12700" cmpd="sng">
                      <a:noFill/>
                    </a:lnL>
                    <a:lnR w="12700" cmpd="sng">
                      <a:noFill/>
                    </a:lnR>
                    <a:lnT w="12700" cmpd="sng">
                      <a:noFill/>
                    </a:lnT>
                    <a:lnB w="12700" cmpd="sng">
                      <a:noFill/>
                    </a:lnB>
                    <a:lnTlToBr w="12700" cmpd="sng">
                      <a:noFill/>
                      <a:prstDash val="solid"/>
                    </a:lnTlToBr>
                    <a:lnBlToTr w="12700" cmpd="sng">
                      <a:noFill/>
                      <a:prstDash val="solid"/>
                    </a:lnBlToTr>
                    <a:cell3D prstMaterial="dkEdge">
                      <a:bevel prst="coolSlant"/>
                      <a:lightRig rig="flood" dir="t"/>
                    </a:cell3D>
                    <a:solidFill>
                      <a:srgbClr val="7030A0"/>
                    </a:solidFill>
                  </a:tcPr>
                </a:tc>
                <a:tc>
                  <a:txBody>
                    <a:bodyPr/>
                    <a:lstStyle/>
                    <a:p>
                      <a:pPr algn="r" rtl="0" fontAlgn="ctr"/>
                      <a:r>
                        <a:rPr lang="fr-FR" sz="1400" b="1" i="0" u="none" strike="noStrike" dirty="0">
                          <a:solidFill>
                            <a:schemeClr val="bg1"/>
                          </a:solidFill>
                          <a:effectLst/>
                          <a:latin typeface="Calibri" panose="020F0502020204030204" pitchFamily="34" charset="0"/>
                          <a:cs typeface="Calibri" panose="020F0502020204030204" pitchFamily="34" charset="0"/>
                        </a:rPr>
                        <a:t>350 478,00 €</a:t>
                      </a:r>
                    </a:p>
                  </a:txBody>
                  <a:tcPr marL="144000" marR="144000" marT="7493" marB="0" anchor="ctr">
                    <a:lnL w="12700" cmpd="sng">
                      <a:noFill/>
                    </a:lnL>
                    <a:lnR w="12700" cmpd="sng">
                      <a:noFill/>
                    </a:lnR>
                    <a:lnT w="12700" cmpd="sng">
                      <a:noFill/>
                    </a:lnT>
                    <a:lnB w="12700" cmpd="sng">
                      <a:noFill/>
                    </a:lnB>
                    <a:lnTlToBr w="12700" cmpd="sng">
                      <a:noFill/>
                      <a:prstDash val="solid"/>
                    </a:lnTlToBr>
                    <a:lnBlToTr w="12700" cmpd="sng">
                      <a:noFill/>
                      <a:prstDash val="solid"/>
                    </a:lnBlToTr>
                    <a:cell3D prstMaterial="dkEdge">
                      <a:bevel prst="coolSlant"/>
                      <a:lightRig rig="flood" dir="t"/>
                    </a:cell3D>
                    <a:solidFill>
                      <a:srgbClr val="7030A0"/>
                    </a:solidFill>
                  </a:tcPr>
                </a:tc>
                <a:extLst>
                  <a:ext uri="{0D108BD9-81ED-4DB2-BD59-A6C34878D82A}">
                    <a16:rowId xmlns:a16="http://schemas.microsoft.com/office/drawing/2014/main" val="1038626016"/>
                  </a:ext>
                </a:extLst>
              </a:tr>
              <a:tr h="579231">
                <a:tc>
                  <a:txBody>
                    <a:bodyPr/>
                    <a:lstStyle/>
                    <a:p>
                      <a:pPr marL="0" algn="l" defTabSz="685800" rtl="0" eaLnBrk="1" fontAlgn="ctr" latinLnBrk="0" hangingPunct="1"/>
                      <a:r>
                        <a:rPr lang="fr-FR" sz="1400" b="0" u="none" strike="noStrike" kern="1200" dirty="0">
                          <a:solidFill>
                            <a:schemeClr val="bg1"/>
                          </a:solidFill>
                          <a:effectLst/>
                          <a:latin typeface="Calibri" panose="020F0502020204030204" pitchFamily="34" charset="0"/>
                          <a:ea typeface="+mn-ea"/>
                          <a:cs typeface="Calibri" panose="020F0502020204030204" pitchFamily="34" charset="0"/>
                        </a:rPr>
                        <a:t>Opération 50 </a:t>
                      </a:r>
                    </a:p>
                    <a:p>
                      <a:pPr marL="0" algn="l" defTabSz="685800" rtl="0" eaLnBrk="1" fontAlgn="ctr" latinLnBrk="0" hangingPunct="1"/>
                      <a:r>
                        <a:rPr lang="fr-FR" sz="1400" b="0" u="none" strike="noStrike" kern="1200" dirty="0">
                          <a:solidFill>
                            <a:schemeClr val="bg1"/>
                          </a:solidFill>
                          <a:effectLst/>
                          <a:latin typeface="Calibri" panose="020F0502020204030204" pitchFamily="34" charset="0"/>
                          <a:ea typeface="+mn-ea"/>
                          <a:cs typeface="Calibri" panose="020F0502020204030204" pitchFamily="34" charset="0"/>
                        </a:rPr>
                        <a:t>Accessibilité PMR</a:t>
                      </a:r>
                    </a:p>
                  </a:txBody>
                  <a:tcPr marL="108000" marR="7414" marT="7414" marB="0" anchor="ctr">
                    <a:lnL w="12700" cmpd="sng">
                      <a:noFill/>
                    </a:lnL>
                    <a:lnR w="12700" cmpd="sng">
                      <a:noFill/>
                    </a:lnR>
                    <a:lnT w="12700" cmpd="sng">
                      <a:noFill/>
                    </a:lnT>
                    <a:lnB w="12700" cmpd="sng">
                      <a:noFill/>
                    </a:lnB>
                    <a:lnTlToBr w="12700" cmpd="sng">
                      <a:noFill/>
                      <a:prstDash val="solid"/>
                    </a:lnTlToBr>
                    <a:lnBlToTr w="12700" cmpd="sng">
                      <a:noFill/>
                      <a:prstDash val="solid"/>
                    </a:lnBlToTr>
                    <a:cell3D prstMaterial="dkEdge">
                      <a:bevel prst="coolSlant"/>
                      <a:lightRig rig="flood" dir="t"/>
                    </a:cell3D>
                    <a:solidFill>
                      <a:srgbClr val="7030A0"/>
                    </a:solidFill>
                  </a:tcPr>
                </a:tc>
                <a:tc>
                  <a:txBody>
                    <a:bodyPr/>
                    <a:lstStyle/>
                    <a:p>
                      <a:pPr marL="0" algn="r" defTabSz="685800" rtl="0" eaLnBrk="1" fontAlgn="ctr" latinLnBrk="0" hangingPunct="1"/>
                      <a:r>
                        <a:rPr lang="fr-FR" sz="1400" b="0" u="none" strike="noStrike" kern="1200" dirty="0">
                          <a:solidFill>
                            <a:schemeClr val="bg1"/>
                          </a:solidFill>
                          <a:effectLst/>
                          <a:latin typeface="Calibri" panose="020F0502020204030204" pitchFamily="34" charset="0"/>
                          <a:ea typeface="+mn-ea"/>
                          <a:cs typeface="Calibri" panose="020F0502020204030204" pitchFamily="34" charset="0"/>
                        </a:rPr>
                        <a:t>7 320,84 €</a:t>
                      </a:r>
                    </a:p>
                  </a:txBody>
                  <a:tcPr marL="7414" marR="144000" marT="7414" marB="0" anchor="ctr">
                    <a:lnL w="12700" cmpd="sng">
                      <a:noFill/>
                    </a:lnL>
                    <a:lnR w="12700" cmpd="sng">
                      <a:noFill/>
                    </a:lnR>
                    <a:lnT w="12700" cmpd="sng">
                      <a:noFill/>
                    </a:lnT>
                    <a:lnB w="12700" cmpd="sng">
                      <a:noFill/>
                    </a:lnB>
                    <a:lnTlToBr w="12700" cmpd="sng">
                      <a:noFill/>
                      <a:prstDash val="solid"/>
                    </a:lnTlToBr>
                    <a:lnBlToTr w="12700" cmpd="sng">
                      <a:noFill/>
                      <a:prstDash val="solid"/>
                    </a:lnBlToTr>
                    <a:cell3D prstMaterial="dkEdge">
                      <a:bevel prst="coolSlant"/>
                      <a:lightRig rig="flood" dir="t"/>
                    </a:cell3D>
                    <a:solidFill>
                      <a:srgbClr val="7030A0"/>
                    </a:solidFill>
                  </a:tcPr>
                </a:tc>
                <a:tc>
                  <a:txBody>
                    <a:bodyPr/>
                    <a:lstStyle/>
                    <a:p>
                      <a:pPr marL="0" algn="r" defTabSz="685800" rtl="0" eaLnBrk="1" fontAlgn="ctr" latinLnBrk="0" hangingPunct="1"/>
                      <a:r>
                        <a:rPr lang="fr-FR" sz="1400" b="0" u="none" strike="noStrike" kern="1200" dirty="0">
                          <a:solidFill>
                            <a:schemeClr val="bg1"/>
                          </a:solidFill>
                          <a:effectLst/>
                          <a:latin typeface="Calibri" panose="020F0502020204030204" pitchFamily="34" charset="0"/>
                          <a:ea typeface="+mn-ea"/>
                          <a:cs typeface="Calibri" panose="020F0502020204030204" pitchFamily="34" charset="0"/>
                        </a:rPr>
                        <a:t>- €</a:t>
                      </a:r>
                    </a:p>
                  </a:txBody>
                  <a:tcPr marL="7414" marR="144000" marT="7414" marB="0" anchor="ctr">
                    <a:lnL w="12700" cmpd="sng">
                      <a:noFill/>
                    </a:lnL>
                    <a:lnR w="12700" cmpd="sng">
                      <a:noFill/>
                    </a:lnR>
                    <a:lnT w="12700" cmpd="sng">
                      <a:noFill/>
                    </a:lnT>
                    <a:lnB w="12700" cmpd="sng">
                      <a:noFill/>
                    </a:lnB>
                    <a:lnTlToBr w="12700" cmpd="sng">
                      <a:noFill/>
                      <a:prstDash val="solid"/>
                    </a:lnTlToBr>
                    <a:lnBlToTr w="12700" cmpd="sng">
                      <a:noFill/>
                      <a:prstDash val="solid"/>
                    </a:lnBlToTr>
                    <a:cell3D prstMaterial="dkEdge">
                      <a:bevel prst="coolSlant"/>
                      <a:lightRig rig="flood" dir="t"/>
                    </a:cell3D>
                    <a:solidFill>
                      <a:srgbClr val="7030A0"/>
                    </a:solidFill>
                  </a:tcPr>
                </a:tc>
                <a:tc>
                  <a:txBody>
                    <a:bodyPr/>
                    <a:lstStyle/>
                    <a:p>
                      <a:pPr marL="0" algn="r" defTabSz="685800" rtl="0" eaLnBrk="1" fontAlgn="ctr" latinLnBrk="0" hangingPunct="1"/>
                      <a:r>
                        <a:rPr lang="fr-FR" sz="1400" b="0" u="none" strike="noStrike" kern="1200" dirty="0">
                          <a:solidFill>
                            <a:schemeClr val="bg1"/>
                          </a:solidFill>
                          <a:effectLst/>
                          <a:latin typeface="Calibri" panose="020F0502020204030204" pitchFamily="34" charset="0"/>
                          <a:ea typeface="+mn-ea"/>
                          <a:cs typeface="Calibri" panose="020F0502020204030204" pitchFamily="34" charset="0"/>
                        </a:rPr>
                        <a:t>15 000,00 €</a:t>
                      </a:r>
                    </a:p>
                  </a:txBody>
                  <a:tcPr marL="7414" marR="144000" marT="7414" marB="0" anchor="ctr">
                    <a:lnL w="12700" cmpd="sng">
                      <a:noFill/>
                    </a:lnL>
                    <a:lnR w="12700" cmpd="sng">
                      <a:noFill/>
                    </a:lnR>
                    <a:lnT w="12700" cmpd="sng">
                      <a:noFill/>
                    </a:lnT>
                    <a:lnB w="12700" cmpd="sng">
                      <a:noFill/>
                    </a:lnB>
                    <a:lnTlToBr w="12700" cmpd="sng">
                      <a:noFill/>
                      <a:prstDash val="solid"/>
                    </a:lnTlToBr>
                    <a:lnBlToTr w="12700" cmpd="sng">
                      <a:noFill/>
                      <a:prstDash val="solid"/>
                    </a:lnBlToTr>
                    <a:cell3D prstMaterial="dkEdge">
                      <a:bevel prst="coolSlant"/>
                      <a:lightRig rig="flood" dir="t"/>
                    </a:cell3D>
                    <a:solidFill>
                      <a:srgbClr val="7030A0"/>
                    </a:solidFill>
                  </a:tcPr>
                </a:tc>
                <a:tc>
                  <a:txBody>
                    <a:bodyPr/>
                    <a:lstStyle/>
                    <a:p>
                      <a:pPr marL="0" algn="r" defTabSz="685800" rtl="0" eaLnBrk="1" fontAlgn="ctr" latinLnBrk="0" hangingPunct="1"/>
                      <a:r>
                        <a:rPr lang="fr-FR" sz="1400" b="1" u="none" strike="noStrike" kern="1200" dirty="0">
                          <a:solidFill>
                            <a:schemeClr val="bg1"/>
                          </a:solidFill>
                          <a:effectLst/>
                          <a:latin typeface="Calibri" panose="020F0502020204030204" pitchFamily="34" charset="0"/>
                          <a:ea typeface="+mn-ea"/>
                          <a:cs typeface="Calibri" panose="020F0502020204030204" pitchFamily="34" charset="0"/>
                        </a:rPr>
                        <a:t>15 000,00 €</a:t>
                      </a:r>
                    </a:p>
                  </a:txBody>
                  <a:tcPr marL="7414" marR="144000" marT="7414" marB="0" anchor="ctr">
                    <a:lnL w="12700" cmpd="sng">
                      <a:noFill/>
                    </a:lnL>
                    <a:lnR w="12700" cmpd="sng">
                      <a:noFill/>
                    </a:lnR>
                    <a:lnT w="12700" cmpd="sng">
                      <a:noFill/>
                    </a:lnT>
                    <a:lnB w="12700" cmpd="sng">
                      <a:noFill/>
                    </a:lnB>
                    <a:lnTlToBr w="12700" cmpd="sng">
                      <a:noFill/>
                      <a:prstDash val="solid"/>
                    </a:lnTlToBr>
                    <a:lnBlToTr w="12700" cmpd="sng">
                      <a:noFill/>
                      <a:prstDash val="solid"/>
                    </a:lnBlToTr>
                    <a:cell3D prstMaterial="dkEdge">
                      <a:bevel prst="coolSlant"/>
                      <a:lightRig rig="flood" dir="t"/>
                    </a:cell3D>
                    <a:solidFill>
                      <a:srgbClr val="7030A0"/>
                    </a:solidFill>
                  </a:tcPr>
                </a:tc>
                <a:extLst>
                  <a:ext uri="{0D108BD9-81ED-4DB2-BD59-A6C34878D82A}">
                    <a16:rowId xmlns:a16="http://schemas.microsoft.com/office/drawing/2014/main" val="3270271696"/>
                  </a:ext>
                </a:extLst>
              </a:tr>
            </a:tbl>
          </a:graphicData>
        </a:graphic>
      </p:graphicFrame>
      <p:sp>
        <p:nvSpPr>
          <p:cNvPr id="3" name="Titre 2">
            <a:extLst>
              <a:ext uri="{FF2B5EF4-FFF2-40B4-BE49-F238E27FC236}">
                <a16:creationId xmlns:a16="http://schemas.microsoft.com/office/drawing/2014/main" id="{917C792F-83EB-4C36-B256-A2C2F66CAC4D}"/>
              </a:ext>
            </a:extLst>
          </p:cNvPr>
          <p:cNvSpPr>
            <a:spLocks noGrp="1"/>
          </p:cNvSpPr>
          <p:nvPr>
            <p:ph type="title"/>
          </p:nvPr>
        </p:nvSpPr>
        <p:spPr/>
        <p:txBody>
          <a:bodyPr/>
          <a:lstStyle/>
          <a:p>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endParaRPr lang="fr-FR" dirty="0"/>
          </a:p>
        </p:txBody>
      </p:sp>
      <p:sp>
        <p:nvSpPr>
          <p:cNvPr id="8" name="ZoneTexte 7">
            <a:extLst>
              <a:ext uri="{FF2B5EF4-FFF2-40B4-BE49-F238E27FC236}">
                <a16:creationId xmlns:a16="http://schemas.microsoft.com/office/drawing/2014/main" id="{D195FCE5-1235-4911-931D-46C3677D6048}"/>
              </a:ext>
            </a:extLst>
          </p:cNvPr>
          <p:cNvSpPr txBox="1"/>
          <p:nvPr/>
        </p:nvSpPr>
        <p:spPr>
          <a:xfrm>
            <a:off x="5724128" y="178977"/>
            <a:ext cx="3168352" cy="369332"/>
          </a:xfrm>
          <a:prstGeom prst="rect">
            <a:avLst/>
          </a:prstGeom>
          <a:solidFill>
            <a:srgbClr val="2C4D88"/>
          </a:solidFill>
          <a:ln>
            <a:solidFill>
              <a:srgbClr val="7030A0"/>
            </a:solidFill>
          </a:ln>
        </p:spPr>
        <p:txBody>
          <a:bodyPr wrap="square">
            <a:spAutoFit/>
          </a:bodyPr>
          <a:lstStyle/>
          <a:p>
            <a:r>
              <a:rPr lang="fr-FR" dirty="0">
                <a:solidFill>
                  <a:schemeClr val="bg1"/>
                </a:solidFill>
              </a:rPr>
              <a:t>Dépenses d’investissement (7)</a:t>
            </a:r>
          </a:p>
        </p:txBody>
      </p:sp>
      <p:sp>
        <p:nvSpPr>
          <p:cNvPr id="2" name="Espace réservé du contenu 2">
            <a:extLst>
              <a:ext uri="{FF2B5EF4-FFF2-40B4-BE49-F238E27FC236}">
                <a16:creationId xmlns:a16="http://schemas.microsoft.com/office/drawing/2014/main" id="{7F3ADE03-C86D-CC22-B14B-E4BF5576427B}"/>
              </a:ext>
            </a:extLst>
          </p:cNvPr>
          <p:cNvSpPr>
            <a:spLocks noGrp="1"/>
          </p:cNvSpPr>
          <p:nvPr>
            <p:ph idx="1"/>
          </p:nvPr>
        </p:nvSpPr>
        <p:spPr>
          <a:xfrm>
            <a:off x="1727685" y="755570"/>
            <a:ext cx="3384376" cy="369332"/>
          </a:xfrm>
        </p:spPr>
        <p:txBody>
          <a:bodyPr>
            <a:normAutofit fontScale="92500" lnSpcReduction="10000"/>
          </a:bodyPr>
          <a:lstStyle/>
          <a:p>
            <a:pPr marL="109728" indent="0">
              <a:buNone/>
            </a:pPr>
            <a:r>
              <a:rPr lang="fr-FR" sz="2400" b="1" u="sng" dirty="0">
                <a:solidFill>
                  <a:srgbClr val="2C4D88"/>
                </a:solidFill>
              </a:rPr>
              <a:t>Liste des opérations</a:t>
            </a:r>
          </a:p>
        </p:txBody>
      </p:sp>
    </p:spTree>
    <p:extLst>
      <p:ext uri="{BB962C8B-B14F-4D97-AF65-F5344CB8AC3E}">
        <p14:creationId xmlns:p14="http://schemas.microsoft.com/office/powerpoint/2010/main" val="70580414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a:xfrm>
            <a:off x="9612560" y="6507691"/>
            <a:ext cx="365760" cy="365125"/>
          </a:xfrm>
        </p:spPr>
        <p:txBody>
          <a:bodyPr/>
          <a:lstStyle/>
          <a:p>
            <a:fld id="{6AF4F97F-837C-4708-9ADF-A6F82CB4B422}" type="slidenum">
              <a:rPr lang="fr-FR" smtClean="0"/>
              <a:pPr/>
              <a:t>35</a:t>
            </a:fld>
            <a:endParaRPr lang="fr-FR" dirty="0"/>
          </a:p>
        </p:txBody>
      </p:sp>
      <p:graphicFrame>
        <p:nvGraphicFramePr>
          <p:cNvPr id="2" name="Tableau 1">
            <a:extLst>
              <a:ext uri="{FF2B5EF4-FFF2-40B4-BE49-F238E27FC236}">
                <a16:creationId xmlns:a16="http://schemas.microsoft.com/office/drawing/2014/main" id="{502D993B-E181-4728-8E4F-B216A96D32ED}"/>
              </a:ext>
            </a:extLst>
          </p:cNvPr>
          <p:cNvGraphicFramePr>
            <a:graphicFrameLocks noGrp="1"/>
          </p:cNvGraphicFramePr>
          <p:nvPr>
            <p:extLst>
              <p:ext uri="{D42A27DB-BD31-4B8C-83A1-F6EECF244321}">
                <p14:modId xmlns:p14="http://schemas.microsoft.com/office/powerpoint/2010/main" val="1917532038"/>
              </p:ext>
            </p:extLst>
          </p:nvPr>
        </p:nvGraphicFramePr>
        <p:xfrm>
          <a:off x="467544" y="548681"/>
          <a:ext cx="8568952" cy="5471859"/>
        </p:xfrm>
        <a:graphic>
          <a:graphicData uri="http://schemas.openxmlformats.org/drawingml/2006/table">
            <a:tbl>
              <a:tblPr>
                <a:tableStyleId>{284E427A-3D55-4303-BF80-6455036E1DE7}</a:tableStyleId>
              </a:tblPr>
              <a:tblGrid>
                <a:gridCol w="2376264">
                  <a:extLst>
                    <a:ext uri="{9D8B030D-6E8A-4147-A177-3AD203B41FA5}">
                      <a16:colId xmlns:a16="http://schemas.microsoft.com/office/drawing/2014/main" val="120917483"/>
                    </a:ext>
                  </a:extLst>
                </a:gridCol>
                <a:gridCol w="1512168">
                  <a:extLst>
                    <a:ext uri="{9D8B030D-6E8A-4147-A177-3AD203B41FA5}">
                      <a16:colId xmlns:a16="http://schemas.microsoft.com/office/drawing/2014/main" val="3291804845"/>
                    </a:ext>
                  </a:extLst>
                </a:gridCol>
                <a:gridCol w="1368152">
                  <a:extLst>
                    <a:ext uri="{9D8B030D-6E8A-4147-A177-3AD203B41FA5}">
                      <a16:colId xmlns:a16="http://schemas.microsoft.com/office/drawing/2014/main" val="3659263608"/>
                    </a:ext>
                  </a:extLst>
                </a:gridCol>
                <a:gridCol w="1440160">
                  <a:extLst>
                    <a:ext uri="{9D8B030D-6E8A-4147-A177-3AD203B41FA5}">
                      <a16:colId xmlns:a16="http://schemas.microsoft.com/office/drawing/2014/main" val="2786510476"/>
                    </a:ext>
                  </a:extLst>
                </a:gridCol>
                <a:gridCol w="1872208">
                  <a:extLst>
                    <a:ext uri="{9D8B030D-6E8A-4147-A177-3AD203B41FA5}">
                      <a16:colId xmlns:a16="http://schemas.microsoft.com/office/drawing/2014/main" val="507968256"/>
                    </a:ext>
                  </a:extLst>
                </a:gridCol>
              </a:tblGrid>
              <a:tr h="262172">
                <a:tc>
                  <a:txBody>
                    <a:bodyPr/>
                    <a:lstStyle/>
                    <a:p>
                      <a:pPr marL="0" algn="ctr" defTabSz="685800" rtl="0" eaLnBrk="1" fontAlgn="ctr" latinLnBrk="0" hangingPunct="1"/>
                      <a:r>
                        <a:rPr lang="fr-FR" sz="1400" b="1" u="none" strike="noStrike" kern="1200" dirty="0">
                          <a:solidFill>
                            <a:schemeClr val="bg1"/>
                          </a:solidFill>
                          <a:effectLst/>
                          <a:latin typeface="Calibri" panose="020F0502020204030204" pitchFamily="34" charset="0"/>
                          <a:cs typeface="Calibri" panose="020F0502020204030204" pitchFamily="34" charset="0"/>
                        </a:rPr>
                        <a:t> </a:t>
                      </a:r>
                      <a:endParaRPr lang="fr-FR" sz="1400" b="1" u="none" strike="noStrike" kern="1200" dirty="0">
                        <a:solidFill>
                          <a:schemeClr val="bg1"/>
                        </a:solidFill>
                        <a:effectLst/>
                        <a:latin typeface="Calibri" panose="020F0502020204030204" pitchFamily="34" charset="0"/>
                        <a:ea typeface="+mn-ea"/>
                        <a:cs typeface="Calibri" panose="020F0502020204030204" pitchFamily="34" charset="0"/>
                      </a:endParaRPr>
                    </a:p>
                  </a:txBody>
                  <a:tcPr marL="7414" marR="7414" marT="7414" marB="0" anchor="ctr">
                    <a:cell3D prstMaterial="dkEdge">
                      <a:bevel prst="coolSlant"/>
                      <a:lightRig rig="flood" dir="t"/>
                    </a:cell3D>
                    <a:solidFill>
                      <a:srgbClr val="7030A0"/>
                    </a:solidFill>
                  </a:tcPr>
                </a:tc>
                <a:tc>
                  <a:txBody>
                    <a:bodyPr/>
                    <a:lstStyle/>
                    <a:p>
                      <a:pPr marL="0" algn="ctr" defTabSz="685800" rtl="0" eaLnBrk="1" fontAlgn="ctr" latinLnBrk="0" hangingPunct="1"/>
                      <a:r>
                        <a:rPr lang="fr-FR" sz="1400" b="1" u="none" strike="noStrike" kern="1200" dirty="0">
                          <a:solidFill>
                            <a:schemeClr val="bg1"/>
                          </a:solidFill>
                          <a:effectLst/>
                          <a:latin typeface="Calibri" panose="020F0502020204030204" pitchFamily="34" charset="0"/>
                          <a:cs typeface="Calibri" panose="020F0502020204030204" pitchFamily="34" charset="0"/>
                        </a:rPr>
                        <a:t> CA 2024</a:t>
                      </a:r>
                      <a:endParaRPr lang="fr-FR" sz="1400" b="1" u="none" strike="noStrike" kern="1200" dirty="0">
                        <a:solidFill>
                          <a:schemeClr val="bg1"/>
                        </a:solidFill>
                        <a:effectLst/>
                        <a:latin typeface="Calibri" panose="020F0502020204030204" pitchFamily="34" charset="0"/>
                        <a:ea typeface="+mn-ea"/>
                        <a:cs typeface="Calibri" panose="020F0502020204030204" pitchFamily="34" charset="0"/>
                      </a:endParaRPr>
                    </a:p>
                  </a:txBody>
                  <a:tcPr marL="7414" marR="7414" marT="7414" marB="0" anchor="ctr">
                    <a:cell3D prstMaterial="dkEdge">
                      <a:bevel prst="coolSlant"/>
                      <a:lightRig rig="flood" dir="t"/>
                    </a:cell3D>
                    <a:solidFill>
                      <a:srgbClr val="7030A0"/>
                    </a:solidFill>
                  </a:tcPr>
                </a:tc>
                <a:tc>
                  <a:txBody>
                    <a:bodyPr/>
                    <a:lstStyle/>
                    <a:p>
                      <a:pPr marL="0" algn="ctr" defTabSz="685800" rtl="0" eaLnBrk="1" fontAlgn="ctr" latinLnBrk="0" hangingPunct="1"/>
                      <a:r>
                        <a:rPr lang="fr-FR" sz="1400" b="1" u="none" strike="noStrike" kern="1200" dirty="0">
                          <a:solidFill>
                            <a:schemeClr val="bg1"/>
                          </a:solidFill>
                          <a:effectLst/>
                          <a:latin typeface="Calibri" panose="020F0502020204030204" pitchFamily="34" charset="0"/>
                          <a:cs typeface="Calibri" panose="020F0502020204030204" pitchFamily="34" charset="0"/>
                        </a:rPr>
                        <a:t> RAR 2024 </a:t>
                      </a:r>
                      <a:endParaRPr lang="fr-FR" sz="1400" b="1" u="none" strike="noStrike" kern="1200" dirty="0">
                        <a:solidFill>
                          <a:schemeClr val="bg1"/>
                        </a:solidFill>
                        <a:effectLst/>
                        <a:latin typeface="Calibri" panose="020F0502020204030204" pitchFamily="34" charset="0"/>
                        <a:ea typeface="+mn-ea"/>
                        <a:cs typeface="Calibri" panose="020F0502020204030204" pitchFamily="34" charset="0"/>
                      </a:endParaRPr>
                    </a:p>
                  </a:txBody>
                  <a:tcPr marL="7414" marR="7414" marT="7414" marB="0" anchor="ctr">
                    <a:cell3D prstMaterial="dkEdge">
                      <a:bevel prst="coolSlant"/>
                      <a:lightRig rig="flood" dir="t"/>
                    </a:cell3D>
                    <a:solidFill>
                      <a:srgbClr val="7030A0"/>
                    </a:solidFill>
                  </a:tcPr>
                </a:tc>
                <a:tc>
                  <a:txBody>
                    <a:bodyPr/>
                    <a:lstStyle/>
                    <a:p>
                      <a:pPr marL="0" algn="ctr" defTabSz="685800" rtl="0" eaLnBrk="1" fontAlgn="ctr" latinLnBrk="0" hangingPunct="1"/>
                      <a:r>
                        <a:rPr lang="fr-FR" sz="1400" b="1" u="none" strike="noStrike" kern="1200" dirty="0">
                          <a:solidFill>
                            <a:schemeClr val="bg1"/>
                          </a:solidFill>
                          <a:effectLst/>
                          <a:latin typeface="Calibri" panose="020F0502020204030204" pitchFamily="34" charset="0"/>
                          <a:cs typeface="Calibri" panose="020F0502020204030204" pitchFamily="34" charset="0"/>
                        </a:rPr>
                        <a:t> BP 2025</a:t>
                      </a:r>
                      <a:endParaRPr lang="fr-FR" sz="1400" b="1" u="none" strike="noStrike" kern="1200" dirty="0">
                        <a:solidFill>
                          <a:schemeClr val="bg1"/>
                        </a:solidFill>
                        <a:effectLst/>
                        <a:latin typeface="Calibri" panose="020F0502020204030204" pitchFamily="34" charset="0"/>
                        <a:ea typeface="+mn-ea"/>
                        <a:cs typeface="Calibri" panose="020F0502020204030204" pitchFamily="34" charset="0"/>
                      </a:endParaRPr>
                    </a:p>
                  </a:txBody>
                  <a:tcPr marL="7414" marR="7414" marT="7414" marB="0" anchor="ctr">
                    <a:cell3D prstMaterial="dkEdge">
                      <a:bevel prst="coolSlant"/>
                      <a:lightRig rig="flood" dir="t"/>
                    </a:cell3D>
                    <a:solidFill>
                      <a:srgbClr val="7030A0"/>
                    </a:solidFill>
                  </a:tcPr>
                </a:tc>
                <a:tc>
                  <a:txBody>
                    <a:bodyPr/>
                    <a:lstStyle/>
                    <a:p>
                      <a:pPr marL="0" algn="ctr" defTabSz="685800" rtl="0" eaLnBrk="1" fontAlgn="ctr" latinLnBrk="0" hangingPunct="1"/>
                      <a:r>
                        <a:rPr lang="fr-FR" sz="1400" b="1" u="none" strike="noStrike" kern="1200" dirty="0">
                          <a:solidFill>
                            <a:schemeClr val="bg1"/>
                          </a:solidFill>
                          <a:effectLst/>
                          <a:latin typeface="Calibri" panose="020F0502020204030204" pitchFamily="34" charset="0"/>
                          <a:cs typeface="Calibri" panose="020F0502020204030204" pitchFamily="34" charset="0"/>
                        </a:rPr>
                        <a:t> </a:t>
                      </a:r>
                      <a:r>
                        <a:rPr lang="fr-FR" sz="1400" b="1" u="none" strike="noStrike" kern="1200">
                          <a:solidFill>
                            <a:schemeClr val="bg1"/>
                          </a:solidFill>
                          <a:effectLst/>
                          <a:latin typeface="Calibri" panose="020F0502020204030204" pitchFamily="34" charset="0"/>
                          <a:cs typeface="Calibri" panose="020F0502020204030204" pitchFamily="34" charset="0"/>
                        </a:rPr>
                        <a:t>TOTAL 2025</a:t>
                      </a:r>
                      <a:endParaRPr lang="fr-FR" sz="1400" b="1" u="none" strike="noStrike" kern="1200" dirty="0">
                        <a:solidFill>
                          <a:schemeClr val="bg1"/>
                        </a:solidFill>
                        <a:effectLst/>
                        <a:latin typeface="Calibri" panose="020F0502020204030204" pitchFamily="34" charset="0"/>
                        <a:ea typeface="+mn-ea"/>
                        <a:cs typeface="Calibri" panose="020F0502020204030204" pitchFamily="34" charset="0"/>
                      </a:endParaRPr>
                    </a:p>
                  </a:txBody>
                  <a:tcPr marL="7414" marR="7414" marT="7414" marB="0" anchor="ctr">
                    <a:cell3D prstMaterial="dkEdge">
                      <a:bevel prst="coolSlant"/>
                      <a:lightRig rig="flood" dir="t"/>
                    </a:cell3D>
                    <a:solidFill>
                      <a:srgbClr val="7030A0"/>
                    </a:solidFill>
                  </a:tcPr>
                </a:tc>
                <a:extLst>
                  <a:ext uri="{0D108BD9-81ED-4DB2-BD59-A6C34878D82A}">
                    <a16:rowId xmlns:a16="http://schemas.microsoft.com/office/drawing/2014/main" val="3267089300"/>
                  </a:ext>
                </a:extLst>
              </a:tr>
              <a:tr h="422195">
                <a:tc>
                  <a:txBody>
                    <a:bodyPr/>
                    <a:lstStyle/>
                    <a:p>
                      <a:pPr marL="0" algn="l" defTabSz="685800" rtl="0" eaLnBrk="1" fontAlgn="ctr" latinLnBrk="0" hangingPunct="1"/>
                      <a:r>
                        <a:rPr lang="fr-FR" sz="1400" b="0" u="none" strike="noStrike" kern="1200" dirty="0">
                          <a:solidFill>
                            <a:schemeClr val="bg1"/>
                          </a:solidFill>
                          <a:effectLst/>
                          <a:latin typeface="Calibri" panose="020F0502020204030204" pitchFamily="34" charset="0"/>
                          <a:cs typeface="Calibri" panose="020F0502020204030204" pitchFamily="34" charset="0"/>
                        </a:rPr>
                        <a:t>Opération 52 </a:t>
                      </a:r>
                    </a:p>
                    <a:p>
                      <a:pPr marL="0" algn="l" defTabSz="685800" rtl="0" eaLnBrk="1" fontAlgn="ctr" latinLnBrk="0" hangingPunct="1"/>
                      <a:r>
                        <a:rPr lang="fr-FR" sz="1400" b="0" u="none" strike="noStrike" kern="1200" dirty="0">
                          <a:solidFill>
                            <a:schemeClr val="bg1"/>
                          </a:solidFill>
                          <a:effectLst/>
                          <a:latin typeface="Calibri" panose="020F0502020204030204" pitchFamily="34" charset="0"/>
                          <a:ea typeface="+mn-ea"/>
                          <a:cs typeface="Calibri" panose="020F0502020204030204" pitchFamily="34" charset="0"/>
                        </a:rPr>
                        <a:t>Centre Bourg</a:t>
                      </a:r>
                    </a:p>
                  </a:txBody>
                  <a:tcPr marL="108000" marR="7414" marT="7414" marB="0" anchor="ctr">
                    <a:cell3D prstMaterial="dkEdge">
                      <a:bevel prst="coolSlant"/>
                      <a:lightRig rig="flood" dir="t"/>
                    </a:cell3D>
                    <a:solidFill>
                      <a:srgbClr val="7030A0"/>
                    </a:solidFill>
                  </a:tcPr>
                </a:tc>
                <a:tc>
                  <a:txBody>
                    <a:bodyPr/>
                    <a:lstStyle/>
                    <a:p>
                      <a:pPr marL="0" algn="r" defTabSz="685800" rtl="0" eaLnBrk="1" fontAlgn="ctr" latinLnBrk="0" hangingPunct="1"/>
                      <a:r>
                        <a:rPr lang="fr-FR" sz="1400" b="0" u="none" strike="noStrike" kern="1200" dirty="0">
                          <a:solidFill>
                            <a:schemeClr val="bg1"/>
                          </a:solidFill>
                          <a:effectLst/>
                          <a:latin typeface="Calibri" panose="020F0502020204030204" pitchFamily="34" charset="0"/>
                          <a:ea typeface="+mn-ea"/>
                          <a:cs typeface="Calibri" panose="020F0502020204030204" pitchFamily="34" charset="0"/>
                        </a:rPr>
                        <a:t>273 773,66 €</a:t>
                      </a:r>
                    </a:p>
                  </a:txBody>
                  <a:tcPr marL="7414" marR="144000" marT="7414" marB="0" anchor="ctr">
                    <a:cell3D prstMaterial="dkEdge">
                      <a:bevel prst="coolSlant"/>
                      <a:lightRig rig="flood" dir="t"/>
                    </a:cell3D>
                    <a:solidFill>
                      <a:srgbClr val="7030A0"/>
                    </a:solidFill>
                  </a:tcPr>
                </a:tc>
                <a:tc>
                  <a:txBody>
                    <a:bodyPr/>
                    <a:lstStyle/>
                    <a:p>
                      <a:pPr marL="0" algn="r" defTabSz="685800" rtl="0" eaLnBrk="1" fontAlgn="ctr" latinLnBrk="0" hangingPunct="1"/>
                      <a:r>
                        <a:rPr lang="fr-FR" sz="1400" b="0" u="none" strike="noStrike" kern="1200" dirty="0">
                          <a:solidFill>
                            <a:schemeClr val="bg1"/>
                          </a:solidFill>
                          <a:effectLst/>
                          <a:latin typeface="Calibri" panose="020F0502020204030204" pitchFamily="34" charset="0"/>
                          <a:ea typeface="+mn-ea"/>
                          <a:cs typeface="Calibri" panose="020F0502020204030204" pitchFamily="34" charset="0"/>
                        </a:rPr>
                        <a:t>13 793,32 €</a:t>
                      </a:r>
                    </a:p>
                  </a:txBody>
                  <a:tcPr marL="7414" marR="144000" marT="7414" marB="0" anchor="ctr">
                    <a:cell3D prstMaterial="dkEdge">
                      <a:bevel prst="coolSlant"/>
                      <a:lightRig rig="flood" dir="t"/>
                    </a:cell3D>
                    <a:solidFill>
                      <a:srgbClr val="7030A0"/>
                    </a:solidFill>
                  </a:tcPr>
                </a:tc>
                <a:tc>
                  <a:txBody>
                    <a:bodyPr/>
                    <a:lstStyle/>
                    <a:p>
                      <a:pPr marL="0" algn="r" defTabSz="685800" rtl="0" eaLnBrk="1" fontAlgn="ctr" latinLnBrk="0" hangingPunct="1"/>
                      <a:r>
                        <a:rPr lang="fr-FR" sz="1400" b="0" u="none" strike="noStrike" kern="1200" dirty="0">
                          <a:solidFill>
                            <a:schemeClr val="bg1"/>
                          </a:solidFill>
                          <a:effectLst/>
                          <a:latin typeface="Calibri" panose="020F0502020204030204" pitchFamily="34" charset="0"/>
                          <a:ea typeface="+mn-ea"/>
                          <a:cs typeface="Calibri" panose="020F0502020204030204" pitchFamily="34" charset="0"/>
                        </a:rPr>
                        <a:t>7 000,00 €</a:t>
                      </a:r>
                    </a:p>
                  </a:txBody>
                  <a:tcPr marL="7414" marR="144000" marT="7414" marB="0" anchor="ctr">
                    <a:cell3D prstMaterial="dkEdge">
                      <a:bevel prst="coolSlant"/>
                      <a:lightRig rig="flood" dir="t"/>
                    </a:cell3D>
                    <a:solidFill>
                      <a:srgbClr val="7030A0"/>
                    </a:solidFill>
                  </a:tcPr>
                </a:tc>
                <a:tc>
                  <a:txBody>
                    <a:bodyPr/>
                    <a:lstStyle/>
                    <a:p>
                      <a:pPr marL="0" algn="r" defTabSz="685800" rtl="0" eaLnBrk="1" fontAlgn="ctr" latinLnBrk="0" hangingPunct="1"/>
                      <a:r>
                        <a:rPr lang="fr-FR" sz="1400" b="1" u="none" strike="noStrike" kern="1200" dirty="0">
                          <a:solidFill>
                            <a:schemeClr val="bg1"/>
                          </a:solidFill>
                          <a:effectLst/>
                          <a:latin typeface="Calibri" panose="020F0502020204030204" pitchFamily="34" charset="0"/>
                          <a:ea typeface="+mn-ea"/>
                          <a:cs typeface="Calibri" panose="020F0502020204030204" pitchFamily="34" charset="0"/>
                        </a:rPr>
                        <a:t>20 793,32 €</a:t>
                      </a:r>
                    </a:p>
                  </a:txBody>
                  <a:tcPr marL="7414" marR="144000" marT="7414" marB="0" anchor="ctr">
                    <a:cell3D prstMaterial="dkEdge">
                      <a:bevel prst="coolSlant"/>
                      <a:lightRig rig="flood" dir="t"/>
                    </a:cell3D>
                    <a:solidFill>
                      <a:srgbClr val="7030A0"/>
                    </a:solidFill>
                  </a:tcPr>
                </a:tc>
                <a:extLst>
                  <a:ext uri="{0D108BD9-81ED-4DB2-BD59-A6C34878D82A}">
                    <a16:rowId xmlns:a16="http://schemas.microsoft.com/office/drawing/2014/main" val="310931296"/>
                  </a:ext>
                </a:extLst>
              </a:tr>
              <a:tr h="422195">
                <a:tc>
                  <a:txBody>
                    <a:bodyPr/>
                    <a:lstStyle/>
                    <a:p>
                      <a:pPr marL="0" algn="l" defTabSz="685800" rtl="0" eaLnBrk="1" fontAlgn="ctr" latinLnBrk="0" hangingPunct="1"/>
                      <a:r>
                        <a:rPr lang="fr-FR" sz="1400" b="0" u="none" strike="noStrike" kern="1200" dirty="0">
                          <a:solidFill>
                            <a:schemeClr val="bg1"/>
                          </a:solidFill>
                          <a:effectLst/>
                          <a:latin typeface="Calibri" panose="020F0502020204030204" pitchFamily="34" charset="0"/>
                          <a:cs typeface="Calibri" panose="020F0502020204030204" pitchFamily="34" charset="0"/>
                        </a:rPr>
                        <a:t>Opération 57</a:t>
                      </a:r>
                    </a:p>
                    <a:p>
                      <a:pPr marL="0" algn="l" defTabSz="685800" rtl="0" eaLnBrk="1" fontAlgn="ctr" latinLnBrk="0" hangingPunct="1"/>
                      <a:r>
                        <a:rPr lang="fr-FR" sz="1400" b="0" u="none" strike="noStrike" kern="1200" dirty="0">
                          <a:solidFill>
                            <a:schemeClr val="bg1"/>
                          </a:solidFill>
                          <a:effectLst/>
                          <a:latin typeface="Calibri" panose="020F0502020204030204" pitchFamily="34" charset="0"/>
                          <a:ea typeface="+mn-ea"/>
                          <a:cs typeface="Calibri" panose="020F0502020204030204" pitchFamily="34" charset="0"/>
                        </a:rPr>
                        <a:t>Centre Technique Municipal</a:t>
                      </a:r>
                    </a:p>
                  </a:txBody>
                  <a:tcPr marL="108000" marR="7414" marT="7414" marB="0" anchor="ctr">
                    <a:cell3D prstMaterial="dkEdge">
                      <a:bevel prst="coolSlant"/>
                      <a:lightRig rig="flood" dir="t"/>
                    </a:cell3D>
                    <a:solidFill>
                      <a:srgbClr val="7030A0"/>
                    </a:solidFill>
                  </a:tcPr>
                </a:tc>
                <a:tc>
                  <a:txBody>
                    <a:bodyPr/>
                    <a:lstStyle/>
                    <a:p>
                      <a:pPr marL="0" algn="r" defTabSz="685800" rtl="0" eaLnBrk="1" fontAlgn="ctr" latinLnBrk="0" hangingPunct="1"/>
                      <a:r>
                        <a:rPr lang="fr-FR" sz="1400" b="0" u="none" strike="noStrike" kern="1200" dirty="0">
                          <a:solidFill>
                            <a:schemeClr val="bg1"/>
                          </a:solidFill>
                          <a:effectLst/>
                          <a:latin typeface="Calibri" panose="020F0502020204030204" pitchFamily="34" charset="0"/>
                          <a:ea typeface="+mn-ea"/>
                          <a:cs typeface="Calibri" panose="020F0502020204030204" pitchFamily="34" charset="0"/>
                        </a:rPr>
                        <a:t>103 402,44 €</a:t>
                      </a:r>
                    </a:p>
                  </a:txBody>
                  <a:tcPr marL="7414" marR="144000" marT="7414" marB="0" anchor="ctr">
                    <a:cell3D prstMaterial="dkEdge">
                      <a:bevel prst="coolSlant"/>
                      <a:lightRig rig="flood" dir="t"/>
                    </a:cell3D>
                    <a:solidFill>
                      <a:srgbClr val="7030A0"/>
                    </a:solidFill>
                  </a:tcPr>
                </a:tc>
                <a:tc>
                  <a:txBody>
                    <a:bodyPr/>
                    <a:lstStyle/>
                    <a:p>
                      <a:pPr marL="0" algn="r" defTabSz="685800" rtl="0" eaLnBrk="1" fontAlgn="ctr" latinLnBrk="0" hangingPunct="1"/>
                      <a:r>
                        <a:rPr lang="fr-FR" sz="1400" b="0" u="none" strike="noStrike" kern="1200" dirty="0">
                          <a:solidFill>
                            <a:schemeClr val="bg1"/>
                          </a:solidFill>
                          <a:effectLst/>
                          <a:latin typeface="Calibri" panose="020F0502020204030204" pitchFamily="34" charset="0"/>
                          <a:ea typeface="+mn-ea"/>
                          <a:cs typeface="Calibri" panose="020F0502020204030204" pitchFamily="34" charset="0"/>
                        </a:rPr>
                        <a:t>15 156,89 €</a:t>
                      </a:r>
                    </a:p>
                  </a:txBody>
                  <a:tcPr marL="7414" marR="144000" marT="7414" marB="0" anchor="ctr">
                    <a:cell3D prstMaterial="dkEdge">
                      <a:bevel prst="coolSlant"/>
                      <a:lightRig rig="flood" dir="t"/>
                    </a:cell3D>
                    <a:solidFill>
                      <a:srgbClr val="7030A0"/>
                    </a:solidFill>
                  </a:tcPr>
                </a:tc>
                <a:tc>
                  <a:txBody>
                    <a:bodyPr/>
                    <a:lstStyle/>
                    <a:p>
                      <a:pPr marL="0" algn="r" defTabSz="685800" rtl="0" eaLnBrk="1" fontAlgn="ctr" latinLnBrk="0" hangingPunct="1"/>
                      <a:r>
                        <a:rPr lang="fr-FR" sz="1400" b="0" u="none" strike="noStrike" kern="1200" dirty="0">
                          <a:solidFill>
                            <a:schemeClr val="bg1"/>
                          </a:solidFill>
                          <a:effectLst/>
                          <a:latin typeface="Calibri" panose="020F0502020204030204" pitchFamily="34" charset="0"/>
                          <a:ea typeface="+mn-ea"/>
                          <a:cs typeface="Calibri" panose="020F0502020204030204" pitchFamily="34" charset="0"/>
                        </a:rPr>
                        <a:t>- €</a:t>
                      </a:r>
                    </a:p>
                  </a:txBody>
                  <a:tcPr marL="7414" marR="144000" marT="7414" marB="0" anchor="ctr">
                    <a:cell3D prstMaterial="dkEdge">
                      <a:bevel prst="coolSlant"/>
                      <a:lightRig rig="flood" dir="t"/>
                    </a:cell3D>
                    <a:solidFill>
                      <a:srgbClr val="7030A0"/>
                    </a:solidFill>
                  </a:tcPr>
                </a:tc>
                <a:tc>
                  <a:txBody>
                    <a:bodyPr/>
                    <a:lstStyle/>
                    <a:p>
                      <a:pPr marL="0" algn="r" defTabSz="685800" rtl="0" eaLnBrk="1" fontAlgn="ctr" latinLnBrk="0" hangingPunct="1"/>
                      <a:r>
                        <a:rPr lang="fr-FR" sz="1400" b="1" u="none" strike="noStrike" kern="1200" dirty="0">
                          <a:solidFill>
                            <a:schemeClr val="bg1"/>
                          </a:solidFill>
                          <a:effectLst/>
                          <a:latin typeface="Calibri" panose="020F0502020204030204" pitchFamily="34" charset="0"/>
                          <a:ea typeface="+mn-ea"/>
                          <a:cs typeface="Calibri" panose="020F0502020204030204" pitchFamily="34" charset="0"/>
                        </a:rPr>
                        <a:t>15 156,89 €</a:t>
                      </a:r>
                    </a:p>
                  </a:txBody>
                  <a:tcPr marL="7414" marR="144000" marT="7414" marB="0" anchor="ctr">
                    <a:cell3D prstMaterial="dkEdge">
                      <a:bevel prst="coolSlant"/>
                      <a:lightRig rig="flood" dir="t"/>
                    </a:cell3D>
                    <a:solidFill>
                      <a:srgbClr val="7030A0"/>
                    </a:solidFill>
                  </a:tcPr>
                </a:tc>
                <a:extLst>
                  <a:ext uri="{0D108BD9-81ED-4DB2-BD59-A6C34878D82A}">
                    <a16:rowId xmlns:a16="http://schemas.microsoft.com/office/drawing/2014/main" val="1703473699"/>
                  </a:ext>
                </a:extLst>
              </a:tr>
              <a:tr h="422272">
                <a:tc>
                  <a:txBody>
                    <a:bodyPr/>
                    <a:lstStyle/>
                    <a:p>
                      <a:pPr algn="l" rtl="0" fontAlgn="ctr"/>
                      <a:r>
                        <a:rPr lang="fr-FR" sz="1400" u="none" strike="noStrike" dirty="0">
                          <a:solidFill>
                            <a:schemeClr val="bg1"/>
                          </a:solidFill>
                          <a:effectLst/>
                          <a:latin typeface="Calibri" panose="020F0502020204030204" pitchFamily="34" charset="0"/>
                          <a:cs typeface="Calibri" panose="020F0502020204030204" pitchFamily="34" charset="0"/>
                        </a:rPr>
                        <a:t>Opération 060</a:t>
                      </a:r>
                    </a:p>
                    <a:p>
                      <a:pPr algn="l" rtl="0" fontAlgn="ctr"/>
                      <a:r>
                        <a:rPr lang="fr-FR" sz="1400" u="none" strike="noStrike" dirty="0">
                          <a:solidFill>
                            <a:schemeClr val="bg1"/>
                          </a:solidFill>
                          <a:effectLst/>
                          <a:latin typeface="Calibri" panose="020F0502020204030204" pitchFamily="34" charset="0"/>
                          <a:cs typeface="Calibri" panose="020F0502020204030204" pitchFamily="34" charset="0"/>
                        </a:rPr>
                        <a:t> Charbonnières T1</a:t>
                      </a:r>
                      <a:endParaRPr lang="fr-FR" sz="1400" b="0" i="0" u="none" strike="noStrike" dirty="0">
                        <a:solidFill>
                          <a:schemeClr val="bg1"/>
                        </a:solidFill>
                        <a:effectLst/>
                        <a:latin typeface="Calibri" panose="020F0502020204030204" pitchFamily="34" charset="0"/>
                        <a:cs typeface="Calibri" panose="020F0502020204030204" pitchFamily="34" charset="0"/>
                      </a:endParaRPr>
                    </a:p>
                  </a:txBody>
                  <a:tcPr marL="108000" marR="7493" marT="7493" marB="0" anchor="ctr">
                    <a:cell3D prstMaterial="dkEdge">
                      <a:bevel prst="coolSlant"/>
                      <a:lightRig rig="flood" dir="t"/>
                    </a:cell3D>
                    <a:solidFill>
                      <a:srgbClr val="7030A0"/>
                    </a:solidFill>
                  </a:tcPr>
                </a:tc>
                <a:tc>
                  <a:txBody>
                    <a:bodyPr/>
                    <a:lstStyle/>
                    <a:p>
                      <a:pPr algn="r" rtl="0" fontAlgn="ctr"/>
                      <a:r>
                        <a:rPr lang="fr-FR" sz="1400" b="0" i="0" u="none" strike="noStrike" dirty="0">
                          <a:solidFill>
                            <a:schemeClr val="bg1"/>
                          </a:solidFill>
                          <a:effectLst/>
                          <a:latin typeface="Calibri" panose="020F0502020204030204" pitchFamily="34" charset="0"/>
                          <a:cs typeface="Calibri" panose="020F0502020204030204" pitchFamily="34" charset="0"/>
                        </a:rPr>
                        <a:t>- €</a:t>
                      </a:r>
                    </a:p>
                  </a:txBody>
                  <a:tcPr marL="7493" marR="144000" marT="7493" marB="0" anchor="ctr">
                    <a:cell3D prstMaterial="dkEdge">
                      <a:bevel prst="coolSlant"/>
                      <a:lightRig rig="flood" dir="t"/>
                    </a:cell3D>
                    <a:solidFill>
                      <a:srgbClr val="7030A0"/>
                    </a:solidFill>
                  </a:tcPr>
                </a:tc>
                <a:tc>
                  <a:txBody>
                    <a:bodyPr/>
                    <a:lstStyle/>
                    <a:p>
                      <a:pPr algn="r" rtl="0" fontAlgn="ctr"/>
                      <a:r>
                        <a:rPr lang="fr-FR" sz="1400" b="0" i="0" u="none" strike="noStrike" dirty="0">
                          <a:solidFill>
                            <a:schemeClr val="bg1"/>
                          </a:solidFill>
                          <a:effectLst/>
                          <a:latin typeface="Calibri" panose="020F0502020204030204" pitchFamily="34" charset="0"/>
                          <a:cs typeface="Calibri" panose="020F0502020204030204" pitchFamily="34" charset="0"/>
                        </a:rPr>
                        <a:t>3 777,90 €</a:t>
                      </a:r>
                    </a:p>
                  </a:txBody>
                  <a:tcPr marL="7493" marR="144000" marT="7493" marB="0" anchor="ctr">
                    <a:cell3D prstMaterial="dkEdge">
                      <a:bevel prst="coolSlant"/>
                      <a:lightRig rig="flood" dir="t"/>
                    </a:cell3D>
                    <a:solidFill>
                      <a:srgbClr val="7030A0"/>
                    </a:solidFill>
                  </a:tcPr>
                </a:tc>
                <a:tc>
                  <a:txBody>
                    <a:bodyPr/>
                    <a:lstStyle/>
                    <a:p>
                      <a:pPr algn="r" rtl="0" fontAlgn="ctr"/>
                      <a:r>
                        <a:rPr lang="fr-FR" sz="1400" b="0" i="0" u="none" strike="noStrike" dirty="0">
                          <a:solidFill>
                            <a:schemeClr val="bg1"/>
                          </a:solidFill>
                          <a:effectLst/>
                          <a:latin typeface="Calibri" panose="020F0502020204030204" pitchFamily="34" charset="0"/>
                          <a:cs typeface="Calibri" panose="020F0502020204030204" pitchFamily="34" charset="0"/>
                        </a:rPr>
                        <a:t>- €</a:t>
                      </a:r>
                    </a:p>
                  </a:txBody>
                  <a:tcPr marL="7493" marR="144000" marT="7493" marB="0" anchor="ctr">
                    <a:cell3D prstMaterial="dkEdge">
                      <a:bevel prst="coolSlant"/>
                      <a:lightRig rig="flood" dir="t"/>
                    </a:cell3D>
                    <a:solidFill>
                      <a:srgbClr val="7030A0"/>
                    </a:solidFill>
                  </a:tcPr>
                </a:tc>
                <a:tc>
                  <a:txBody>
                    <a:bodyPr/>
                    <a:lstStyle/>
                    <a:p>
                      <a:pPr algn="r" rtl="0" fontAlgn="ctr"/>
                      <a:r>
                        <a:rPr lang="fr-FR" sz="1400" b="1" i="0" u="none" strike="noStrike" dirty="0">
                          <a:solidFill>
                            <a:schemeClr val="bg1"/>
                          </a:solidFill>
                          <a:effectLst/>
                          <a:latin typeface="Calibri" panose="020F0502020204030204" pitchFamily="34" charset="0"/>
                          <a:cs typeface="Calibri" panose="020F0502020204030204" pitchFamily="34" charset="0"/>
                        </a:rPr>
                        <a:t>3 777,90 €</a:t>
                      </a:r>
                    </a:p>
                  </a:txBody>
                  <a:tcPr marL="7493" marR="144000" marT="7493" marB="0" anchor="ctr">
                    <a:cell3D prstMaterial="dkEdge">
                      <a:bevel prst="coolSlant"/>
                      <a:lightRig rig="flood" dir="t"/>
                    </a:cell3D>
                    <a:solidFill>
                      <a:srgbClr val="7030A0"/>
                    </a:solidFill>
                  </a:tcPr>
                </a:tc>
                <a:extLst>
                  <a:ext uri="{0D108BD9-81ED-4DB2-BD59-A6C34878D82A}">
                    <a16:rowId xmlns:a16="http://schemas.microsoft.com/office/drawing/2014/main" val="2051573468"/>
                  </a:ext>
                </a:extLst>
              </a:tr>
              <a:tr h="422195">
                <a:tc>
                  <a:txBody>
                    <a:bodyPr/>
                    <a:lstStyle/>
                    <a:p>
                      <a:pPr marL="0" algn="l" defTabSz="685800" rtl="0" eaLnBrk="1" fontAlgn="ctr" latinLnBrk="0" hangingPunct="1"/>
                      <a:r>
                        <a:rPr lang="fr-FR" sz="1400" b="0" u="none" strike="noStrike" kern="1200" dirty="0">
                          <a:solidFill>
                            <a:schemeClr val="bg1"/>
                          </a:solidFill>
                          <a:effectLst/>
                          <a:latin typeface="Calibri" panose="020F0502020204030204" pitchFamily="34" charset="0"/>
                          <a:cs typeface="Calibri" panose="020F0502020204030204" pitchFamily="34" charset="0"/>
                        </a:rPr>
                        <a:t>Opération 61</a:t>
                      </a:r>
                    </a:p>
                    <a:p>
                      <a:pPr marL="0" algn="l" defTabSz="685800" rtl="0" eaLnBrk="1" fontAlgn="ctr" latinLnBrk="0" hangingPunct="1"/>
                      <a:r>
                        <a:rPr lang="fr-FR" sz="1400" b="0" u="none" strike="noStrike" kern="1200" dirty="0">
                          <a:solidFill>
                            <a:schemeClr val="bg1"/>
                          </a:solidFill>
                          <a:effectLst/>
                          <a:latin typeface="Calibri" panose="020F0502020204030204" pitchFamily="34" charset="0"/>
                          <a:ea typeface="+mn-ea"/>
                          <a:cs typeface="Calibri" panose="020F0502020204030204" pitchFamily="34" charset="0"/>
                        </a:rPr>
                        <a:t>Vidéoprotection</a:t>
                      </a:r>
                    </a:p>
                  </a:txBody>
                  <a:tcPr marL="108000" marR="7414" marT="7414" marB="0" anchor="ctr">
                    <a:cell3D prstMaterial="dkEdge">
                      <a:bevel prst="coolSlant"/>
                      <a:lightRig rig="flood" dir="t"/>
                    </a:cell3D>
                    <a:solidFill>
                      <a:srgbClr val="7030A0"/>
                    </a:solidFill>
                  </a:tcPr>
                </a:tc>
                <a:tc>
                  <a:txBody>
                    <a:bodyPr/>
                    <a:lstStyle/>
                    <a:p>
                      <a:pPr marL="0" algn="r" defTabSz="685800" rtl="0" eaLnBrk="1" fontAlgn="ctr" latinLnBrk="0" hangingPunct="1"/>
                      <a:r>
                        <a:rPr lang="fr-FR" sz="1400" b="0" u="none" strike="noStrike" kern="1200" dirty="0">
                          <a:solidFill>
                            <a:schemeClr val="bg1"/>
                          </a:solidFill>
                          <a:effectLst/>
                          <a:latin typeface="Calibri" panose="020F0502020204030204" pitchFamily="34" charset="0"/>
                          <a:ea typeface="+mn-ea"/>
                          <a:cs typeface="Calibri" panose="020F0502020204030204" pitchFamily="34" charset="0"/>
                        </a:rPr>
                        <a:t>100 843,15 €</a:t>
                      </a:r>
                    </a:p>
                  </a:txBody>
                  <a:tcPr marL="7414" marR="144000" marT="7414" marB="0" anchor="ctr">
                    <a:cell3D prstMaterial="dkEdge">
                      <a:bevel prst="coolSlant"/>
                      <a:lightRig rig="flood" dir="t"/>
                    </a:cell3D>
                    <a:solidFill>
                      <a:srgbClr val="7030A0"/>
                    </a:solidFill>
                  </a:tcPr>
                </a:tc>
                <a:tc>
                  <a:txBody>
                    <a:bodyPr/>
                    <a:lstStyle/>
                    <a:p>
                      <a:pPr marL="0" algn="r" defTabSz="685800" rtl="0" eaLnBrk="1" fontAlgn="ctr" latinLnBrk="0" hangingPunct="1"/>
                      <a:r>
                        <a:rPr lang="fr-FR" sz="1400" b="0" u="none" strike="noStrike" kern="1200" dirty="0">
                          <a:solidFill>
                            <a:schemeClr val="bg1"/>
                          </a:solidFill>
                          <a:effectLst/>
                          <a:latin typeface="Calibri" panose="020F0502020204030204" pitchFamily="34" charset="0"/>
                          <a:ea typeface="+mn-ea"/>
                          <a:cs typeface="Calibri" panose="020F0502020204030204" pitchFamily="34" charset="0"/>
                        </a:rPr>
                        <a:t>137 781,40 €</a:t>
                      </a:r>
                    </a:p>
                  </a:txBody>
                  <a:tcPr marL="7414" marR="144000" marT="7414" marB="0" anchor="ctr">
                    <a:cell3D prstMaterial="dkEdge">
                      <a:bevel prst="coolSlant"/>
                      <a:lightRig rig="flood" dir="t"/>
                    </a:cell3D>
                    <a:solidFill>
                      <a:srgbClr val="7030A0"/>
                    </a:solidFill>
                  </a:tcPr>
                </a:tc>
                <a:tc>
                  <a:txBody>
                    <a:bodyPr/>
                    <a:lstStyle/>
                    <a:p>
                      <a:pPr marL="0" algn="r" defTabSz="685800" rtl="0" eaLnBrk="1" fontAlgn="ctr" latinLnBrk="0" hangingPunct="1"/>
                      <a:r>
                        <a:rPr lang="fr-FR" sz="1400" b="0" u="none" strike="noStrike" kern="1200" dirty="0">
                          <a:solidFill>
                            <a:schemeClr val="bg1"/>
                          </a:solidFill>
                          <a:effectLst/>
                          <a:latin typeface="Calibri" panose="020F0502020204030204" pitchFamily="34" charset="0"/>
                          <a:ea typeface="+mn-ea"/>
                          <a:cs typeface="Calibri" panose="020F0502020204030204" pitchFamily="34" charset="0"/>
                        </a:rPr>
                        <a:t>65 000,00 €</a:t>
                      </a:r>
                    </a:p>
                  </a:txBody>
                  <a:tcPr marL="7414" marR="144000" marT="7414" marB="0" anchor="ctr">
                    <a:cell3D prstMaterial="dkEdge">
                      <a:bevel prst="coolSlant"/>
                      <a:lightRig rig="flood" dir="t"/>
                    </a:cell3D>
                    <a:solidFill>
                      <a:srgbClr val="7030A0"/>
                    </a:solidFill>
                  </a:tcPr>
                </a:tc>
                <a:tc>
                  <a:txBody>
                    <a:bodyPr/>
                    <a:lstStyle/>
                    <a:p>
                      <a:pPr marL="0" algn="r" defTabSz="685800" rtl="0" eaLnBrk="1" fontAlgn="ctr" latinLnBrk="0" hangingPunct="1"/>
                      <a:r>
                        <a:rPr lang="fr-FR" sz="1400" b="1" u="none" strike="noStrike" kern="1200" dirty="0">
                          <a:solidFill>
                            <a:schemeClr val="bg1"/>
                          </a:solidFill>
                          <a:effectLst/>
                          <a:latin typeface="Calibri" panose="020F0502020204030204" pitchFamily="34" charset="0"/>
                          <a:ea typeface="+mn-ea"/>
                          <a:cs typeface="Calibri" panose="020F0502020204030204" pitchFamily="34" charset="0"/>
                        </a:rPr>
                        <a:t>202 781,40 €</a:t>
                      </a:r>
                    </a:p>
                  </a:txBody>
                  <a:tcPr marL="7414" marR="144000" marT="7414" marB="0" anchor="ctr">
                    <a:cell3D prstMaterial="dkEdge">
                      <a:bevel prst="coolSlant"/>
                      <a:lightRig rig="flood" dir="t"/>
                    </a:cell3D>
                    <a:solidFill>
                      <a:srgbClr val="7030A0"/>
                    </a:solidFill>
                  </a:tcPr>
                </a:tc>
                <a:extLst>
                  <a:ext uri="{0D108BD9-81ED-4DB2-BD59-A6C34878D82A}">
                    <a16:rowId xmlns:a16="http://schemas.microsoft.com/office/drawing/2014/main" val="2877372637"/>
                  </a:ext>
                </a:extLst>
              </a:tr>
              <a:tr h="422195">
                <a:tc>
                  <a:txBody>
                    <a:bodyPr/>
                    <a:lstStyle/>
                    <a:p>
                      <a:pPr marL="0" algn="l" defTabSz="685800" rtl="0" eaLnBrk="1" fontAlgn="ctr" latinLnBrk="0" hangingPunct="1"/>
                      <a:r>
                        <a:rPr lang="fr-FR" sz="1400" b="0" u="none" strike="noStrike" kern="1200" dirty="0">
                          <a:solidFill>
                            <a:schemeClr val="bg1"/>
                          </a:solidFill>
                          <a:effectLst/>
                          <a:latin typeface="Calibri" panose="020F0502020204030204" pitchFamily="34" charset="0"/>
                          <a:cs typeface="Calibri" panose="020F0502020204030204" pitchFamily="34" charset="0"/>
                        </a:rPr>
                        <a:t>Opération 63</a:t>
                      </a:r>
                    </a:p>
                    <a:p>
                      <a:pPr marL="0" algn="l" defTabSz="685800" rtl="0" eaLnBrk="1" fontAlgn="ctr" latinLnBrk="0" hangingPunct="1"/>
                      <a:r>
                        <a:rPr lang="fr-FR" sz="1400" b="0" u="none" strike="noStrike" kern="1200" dirty="0">
                          <a:solidFill>
                            <a:schemeClr val="bg1"/>
                          </a:solidFill>
                          <a:effectLst/>
                          <a:latin typeface="Calibri" panose="020F0502020204030204" pitchFamily="34" charset="0"/>
                          <a:cs typeface="Calibri" panose="020F0502020204030204" pitchFamily="34" charset="0"/>
                        </a:rPr>
                        <a:t>Eglise / Cure</a:t>
                      </a:r>
                      <a:endParaRPr lang="fr-FR" sz="1400" b="0" u="none" strike="noStrike" kern="1200" dirty="0">
                        <a:solidFill>
                          <a:schemeClr val="bg1"/>
                        </a:solidFill>
                        <a:effectLst/>
                        <a:latin typeface="Calibri" panose="020F0502020204030204" pitchFamily="34" charset="0"/>
                        <a:ea typeface="+mn-ea"/>
                        <a:cs typeface="Calibri" panose="020F0502020204030204" pitchFamily="34" charset="0"/>
                      </a:endParaRPr>
                    </a:p>
                  </a:txBody>
                  <a:tcPr marL="108000" marR="7414" marT="7414" marB="0" anchor="ctr">
                    <a:cell3D prstMaterial="dkEdge">
                      <a:bevel prst="coolSlant"/>
                      <a:lightRig rig="flood" dir="t"/>
                    </a:cell3D>
                    <a:solidFill>
                      <a:srgbClr val="7030A0"/>
                    </a:solidFill>
                  </a:tcPr>
                </a:tc>
                <a:tc>
                  <a:txBody>
                    <a:bodyPr/>
                    <a:lstStyle/>
                    <a:p>
                      <a:pPr marL="0" algn="r" defTabSz="685800" rtl="0" eaLnBrk="1" fontAlgn="ctr" latinLnBrk="0" hangingPunct="1"/>
                      <a:r>
                        <a:rPr lang="fr-FR" sz="1400" b="0" u="none" strike="noStrike" kern="1200" dirty="0">
                          <a:solidFill>
                            <a:schemeClr val="bg1"/>
                          </a:solidFill>
                          <a:effectLst/>
                          <a:latin typeface="Calibri" panose="020F0502020204030204" pitchFamily="34" charset="0"/>
                          <a:ea typeface="+mn-ea"/>
                          <a:cs typeface="Calibri" panose="020F0502020204030204" pitchFamily="34" charset="0"/>
                        </a:rPr>
                        <a:t>7 018,00 €</a:t>
                      </a:r>
                    </a:p>
                  </a:txBody>
                  <a:tcPr marL="7414" marR="144000" marT="7414" marB="0" anchor="ctr">
                    <a:cell3D prstMaterial="dkEdge">
                      <a:bevel prst="coolSlant"/>
                      <a:lightRig rig="flood" dir="t"/>
                    </a:cell3D>
                    <a:solidFill>
                      <a:srgbClr val="7030A0"/>
                    </a:solidFill>
                  </a:tcPr>
                </a:tc>
                <a:tc>
                  <a:txBody>
                    <a:bodyPr/>
                    <a:lstStyle/>
                    <a:p>
                      <a:pPr marL="0" algn="r" defTabSz="685800" rtl="0" eaLnBrk="1" fontAlgn="ctr" latinLnBrk="0" hangingPunct="1"/>
                      <a:r>
                        <a:rPr lang="fr-FR" sz="1400" b="0" u="none" strike="noStrike" kern="1200" dirty="0">
                          <a:solidFill>
                            <a:schemeClr val="bg1"/>
                          </a:solidFill>
                          <a:effectLst/>
                          <a:latin typeface="Calibri" panose="020F0502020204030204" pitchFamily="34" charset="0"/>
                          <a:ea typeface="+mn-ea"/>
                          <a:cs typeface="Calibri" panose="020F0502020204030204" pitchFamily="34" charset="0"/>
                        </a:rPr>
                        <a:t>15 000,00 €</a:t>
                      </a:r>
                    </a:p>
                  </a:txBody>
                  <a:tcPr marL="7414" marR="144000" marT="7414" marB="0" anchor="ctr">
                    <a:cell3D prstMaterial="dkEdge">
                      <a:bevel prst="coolSlant"/>
                      <a:lightRig rig="flood" dir="t"/>
                    </a:cell3D>
                    <a:solidFill>
                      <a:srgbClr val="7030A0"/>
                    </a:solidFill>
                  </a:tcPr>
                </a:tc>
                <a:tc>
                  <a:txBody>
                    <a:bodyPr/>
                    <a:lstStyle/>
                    <a:p>
                      <a:pPr marL="0" algn="r" defTabSz="685800" rtl="0" eaLnBrk="1" fontAlgn="ctr" latinLnBrk="0" hangingPunct="1"/>
                      <a:r>
                        <a:rPr lang="fr-FR" sz="1400" b="0" u="none" strike="noStrike" kern="1200" dirty="0">
                          <a:solidFill>
                            <a:schemeClr val="bg1"/>
                          </a:solidFill>
                          <a:effectLst/>
                          <a:latin typeface="Calibri" panose="020F0502020204030204" pitchFamily="34" charset="0"/>
                          <a:ea typeface="+mn-ea"/>
                          <a:cs typeface="Calibri" panose="020F0502020204030204" pitchFamily="34" charset="0"/>
                        </a:rPr>
                        <a:t>47 000,00 €</a:t>
                      </a:r>
                    </a:p>
                  </a:txBody>
                  <a:tcPr marL="7414" marR="144000" marT="7414" marB="0" anchor="ctr">
                    <a:cell3D prstMaterial="dkEdge">
                      <a:bevel prst="coolSlant"/>
                      <a:lightRig rig="flood" dir="t"/>
                    </a:cell3D>
                    <a:solidFill>
                      <a:srgbClr val="7030A0"/>
                    </a:solidFill>
                  </a:tcPr>
                </a:tc>
                <a:tc>
                  <a:txBody>
                    <a:bodyPr/>
                    <a:lstStyle/>
                    <a:p>
                      <a:pPr marL="0" algn="r" defTabSz="685800" rtl="0" eaLnBrk="1" fontAlgn="ctr" latinLnBrk="0" hangingPunct="1"/>
                      <a:r>
                        <a:rPr lang="fr-FR" sz="1400" b="1" u="none" strike="noStrike" kern="1200" dirty="0">
                          <a:solidFill>
                            <a:schemeClr val="bg1"/>
                          </a:solidFill>
                          <a:effectLst/>
                          <a:latin typeface="Calibri" panose="020F0502020204030204" pitchFamily="34" charset="0"/>
                          <a:ea typeface="+mn-ea"/>
                          <a:cs typeface="Calibri" panose="020F0502020204030204" pitchFamily="34" charset="0"/>
                        </a:rPr>
                        <a:t>62 000,00 €</a:t>
                      </a:r>
                    </a:p>
                  </a:txBody>
                  <a:tcPr marL="7414" marR="144000" marT="7414" marB="0" anchor="ctr">
                    <a:cell3D prstMaterial="dkEdge">
                      <a:bevel prst="coolSlant"/>
                      <a:lightRig rig="flood" dir="t"/>
                    </a:cell3D>
                    <a:solidFill>
                      <a:srgbClr val="7030A0"/>
                    </a:solidFill>
                  </a:tcPr>
                </a:tc>
                <a:extLst>
                  <a:ext uri="{0D108BD9-81ED-4DB2-BD59-A6C34878D82A}">
                    <a16:rowId xmlns:a16="http://schemas.microsoft.com/office/drawing/2014/main" val="2704265295"/>
                  </a:ext>
                </a:extLst>
              </a:tr>
              <a:tr h="422195">
                <a:tc>
                  <a:txBody>
                    <a:bodyPr/>
                    <a:lstStyle/>
                    <a:p>
                      <a:pPr marL="0" algn="l" defTabSz="685800" rtl="0" eaLnBrk="1" fontAlgn="ctr" latinLnBrk="0" hangingPunct="1"/>
                      <a:r>
                        <a:rPr lang="fr-FR" sz="1400" b="0" u="none" strike="noStrike" kern="1200" dirty="0">
                          <a:solidFill>
                            <a:schemeClr val="bg1"/>
                          </a:solidFill>
                          <a:effectLst/>
                          <a:latin typeface="Calibri" panose="020F0502020204030204" pitchFamily="34" charset="0"/>
                          <a:cs typeface="Calibri" panose="020F0502020204030204" pitchFamily="34" charset="0"/>
                        </a:rPr>
                        <a:t>Opération 64</a:t>
                      </a:r>
                      <a:endParaRPr lang="fr-FR" sz="1400" b="0" u="none" strike="noStrike" kern="1200" dirty="0">
                        <a:solidFill>
                          <a:schemeClr val="bg1"/>
                        </a:solidFill>
                        <a:effectLst/>
                        <a:latin typeface="Calibri" panose="020F0502020204030204" pitchFamily="34" charset="0"/>
                        <a:ea typeface="+mn-ea"/>
                        <a:cs typeface="Calibri" panose="020F0502020204030204" pitchFamily="34" charset="0"/>
                      </a:endParaRPr>
                    </a:p>
                    <a:p>
                      <a:pPr marL="0" algn="l" defTabSz="685800" rtl="0" eaLnBrk="1" fontAlgn="ctr" latinLnBrk="0" hangingPunct="1"/>
                      <a:r>
                        <a:rPr lang="fr-FR" sz="1400" b="0" u="none" strike="noStrike" kern="1200" dirty="0">
                          <a:solidFill>
                            <a:schemeClr val="bg1"/>
                          </a:solidFill>
                          <a:effectLst/>
                          <a:latin typeface="Calibri" panose="020F0502020204030204" pitchFamily="34" charset="0"/>
                          <a:ea typeface="+mn-ea"/>
                          <a:cs typeface="Calibri" panose="020F0502020204030204" pitchFamily="34" charset="0"/>
                        </a:rPr>
                        <a:t>Espace jeunes</a:t>
                      </a:r>
                      <a:endParaRPr lang="fr-FR" sz="1400" b="0" u="none" strike="noStrike" kern="1200" dirty="0">
                        <a:solidFill>
                          <a:schemeClr val="bg1"/>
                        </a:solidFill>
                        <a:effectLst/>
                        <a:latin typeface="Calibri" panose="020F0502020204030204" pitchFamily="34" charset="0"/>
                        <a:cs typeface="Calibri" panose="020F0502020204030204" pitchFamily="34" charset="0"/>
                      </a:endParaRPr>
                    </a:p>
                  </a:txBody>
                  <a:tcPr marL="108000" marR="7414" marT="7414" marB="0" anchor="ctr">
                    <a:cell3D prstMaterial="dkEdge">
                      <a:bevel prst="coolSlant"/>
                      <a:lightRig rig="flood" dir="t"/>
                    </a:cell3D>
                    <a:solidFill>
                      <a:srgbClr val="7030A0"/>
                    </a:solidFill>
                  </a:tcPr>
                </a:tc>
                <a:tc>
                  <a:txBody>
                    <a:bodyPr/>
                    <a:lstStyle/>
                    <a:p>
                      <a:pPr marL="0" algn="r" defTabSz="685800" rtl="0" eaLnBrk="1" fontAlgn="ctr" latinLnBrk="0" hangingPunct="1"/>
                      <a:r>
                        <a:rPr lang="fr-FR" sz="1400" b="0" u="none" strike="noStrike" kern="1200" dirty="0">
                          <a:solidFill>
                            <a:schemeClr val="bg1"/>
                          </a:solidFill>
                          <a:effectLst/>
                          <a:latin typeface="Calibri" panose="020F0502020204030204" pitchFamily="34" charset="0"/>
                          <a:ea typeface="+mn-ea"/>
                          <a:cs typeface="Calibri" panose="020F0502020204030204" pitchFamily="34" charset="0"/>
                        </a:rPr>
                        <a:t>- €</a:t>
                      </a:r>
                    </a:p>
                  </a:txBody>
                  <a:tcPr marL="7414" marR="144000" marT="7414" marB="0" anchor="ctr">
                    <a:cell3D prstMaterial="dkEdge">
                      <a:bevel prst="coolSlant"/>
                      <a:lightRig rig="flood" dir="t"/>
                    </a:cell3D>
                    <a:solidFill>
                      <a:srgbClr val="7030A0"/>
                    </a:solidFill>
                  </a:tcPr>
                </a:tc>
                <a:tc>
                  <a:txBody>
                    <a:bodyPr/>
                    <a:lstStyle/>
                    <a:p>
                      <a:pPr marL="0" algn="r" defTabSz="685800" rtl="0" eaLnBrk="1" fontAlgn="ctr" latinLnBrk="0" hangingPunct="1"/>
                      <a:r>
                        <a:rPr lang="fr-FR" sz="1400" b="0" u="none" strike="noStrike" kern="1200" dirty="0">
                          <a:solidFill>
                            <a:schemeClr val="bg1"/>
                          </a:solidFill>
                          <a:effectLst/>
                          <a:latin typeface="Calibri" panose="020F0502020204030204" pitchFamily="34" charset="0"/>
                          <a:ea typeface="+mn-ea"/>
                          <a:cs typeface="Calibri" panose="020F0502020204030204" pitchFamily="34" charset="0"/>
                        </a:rPr>
                        <a:t>- €</a:t>
                      </a:r>
                    </a:p>
                  </a:txBody>
                  <a:tcPr marL="7414" marR="144000" marT="7414" marB="0" anchor="ctr">
                    <a:cell3D prstMaterial="dkEdge">
                      <a:bevel prst="coolSlant"/>
                      <a:lightRig rig="flood" dir="t"/>
                    </a:cell3D>
                    <a:solidFill>
                      <a:srgbClr val="7030A0"/>
                    </a:solidFill>
                  </a:tcPr>
                </a:tc>
                <a:tc>
                  <a:txBody>
                    <a:bodyPr/>
                    <a:lstStyle/>
                    <a:p>
                      <a:pPr marL="0" algn="r" defTabSz="685800" rtl="0" eaLnBrk="1" fontAlgn="ctr" latinLnBrk="0" hangingPunct="1"/>
                      <a:r>
                        <a:rPr lang="fr-FR" sz="1400" b="0" u="none" strike="noStrike" kern="1200" dirty="0">
                          <a:solidFill>
                            <a:schemeClr val="bg1"/>
                          </a:solidFill>
                          <a:effectLst/>
                          <a:latin typeface="Calibri" panose="020F0502020204030204" pitchFamily="34" charset="0"/>
                          <a:ea typeface="+mn-ea"/>
                          <a:cs typeface="Calibri" panose="020F0502020204030204" pitchFamily="34" charset="0"/>
                        </a:rPr>
                        <a:t>5 000,00 €</a:t>
                      </a:r>
                    </a:p>
                  </a:txBody>
                  <a:tcPr marL="7414" marR="144000" marT="7414" marB="0" anchor="ctr">
                    <a:cell3D prstMaterial="dkEdge">
                      <a:bevel prst="coolSlant"/>
                      <a:lightRig rig="flood" dir="t"/>
                    </a:cell3D>
                    <a:solidFill>
                      <a:srgbClr val="7030A0"/>
                    </a:solidFill>
                  </a:tcPr>
                </a:tc>
                <a:tc>
                  <a:txBody>
                    <a:bodyPr/>
                    <a:lstStyle/>
                    <a:p>
                      <a:pPr marL="0" algn="r" defTabSz="685800" rtl="0" eaLnBrk="1" fontAlgn="ctr" latinLnBrk="0" hangingPunct="1"/>
                      <a:r>
                        <a:rPr lang="fr-FR" sz="1400" b="1" u="none" strike="noStrike" kern="1200" dirty="0">
                          <a:solidFill>
                            <a:schemeClr val="bg1"/>
                          </a:solidFill>
                          <a:effectLst/>
                          <a:latin typeface="Calibri" panose="020F0502020204030204" pitchFamily="34" charset="0"/>
                          <a:ea typeface="+mn-ea"/>
                          <a:cs typeface="Calibri" panose="020F0502020204030204" pitchFamily="34" charset="0"/>
                        </a:rPr>
                        <a:t>5 000,00 €</a:t>
                      </a:r>
                    </a:p>
                  </a:txBody>
                  <a:tcPr marL="7414" marR="144000" marT="7414" marB="0" anchor="ctr">
                    <a:cell3D prstMaterial="dkEdge">
                      <a:bevel prst="coolSlant"/>
                      <a:lightRig rig="flood" dir="t"/>
                    </a:cell3D>
                    <a:solidFill>
                      <a:srgbClr val="7030A0"/>
                    </a:solidFill>
                  </a:tcPr>
                </a:tc>
                <a:extLst>
                  <a:ext uri="{0D108BD9-81ED-4DB2-BD59-A6C34878D82A}">
                    <a16:rowId xmlns:a16="http://schemas.microsoft.com/office/drawing/2014/main" val="570146147"/>
                  </a:ext>
                </a:extLst>
              </a:tr>
              <a:tr h="422195">
                <a:tc>
                  <a:txBody>
                    <a:bodyPr/>
                    <a:lstStyle/>
                    <a:p>
                      <a:pPr marL="0" algn="l" defTabSz="685800" rtl="0" eaLnBrk="1" fontAlgn="ctr" latinLnBrk="0" hangingPunct="1"/>
                      <a:r>
                        <a:rPr lang="fr-FR" sz="1400" b="0" u="none" strike="noStrike" kern="1200" dirty="0">
                          <a:solidFill>
                            <a:schemeClr val="bg1"/>
                          </a:solidFill>
                          <a:effectLst/>
                          <a:latin typeface="Calibri" panose="020F0502020204030204" pitchFamily="34" charset="0"/>
                          <a:ea typeface="+mn-ea"/>
                          <a:cs typeface="Calibri" panose="020F0502020204030204" pitchFamily="34" charset="0"/>
                        </a:rPr>
                        <a:t>Opération 65</a:t>
                      </a:r>
                    </a:p>
                    <a:p>
                      <a:pPr marL="0" algn="l" defTabSz="685800" rtl="0" eaLnBrk="1" fontAlgn="ctr" latinLnBrk="0" hangingPunct="1"/>
                      <a:r>
                        <a:rPr lang="fr-FR" sz="1400" b="0" u="none" strike="noStrike" kern="1200" dirty="0">
                          <a:solidFill>
                            <a:schemeClr val="bg1"/>
                          </a:solidFill>
                          <a:effectLst/>
                          <a:latin typeface="Calibri" panose="020F0502020204030204" pitchFamily="34" charset="0"/>
                          <a:ea typeface="+mn-ea"/>
                          <a:cs typeface="Calibri" panose="020F0502020204030204" pitchFamily="34" charset="0"/>
                        </a:rPr>
                        <a:t>3</a:t>
                      </a:r>
                      <a:r>
                        <a:rPr lang="fr-FR" sz="1400" b="0" u="none" strike="noStrike" kern="1200" baseline="30000" dirty="0">
                          <a:solidFill>
                            <a:schemeClr val="bg1"/>
                          </a:solidFill>
                          <a:effectLst/>
                          <a:latin typeface="Calibri" panose="020F0502020204030204" pitchFamily="34" charset="0"/>
                          <a:ea typeface="+mn-ea"/>
                          <a:cs typeface="Calibri" panose="020F0502020204030204" pitchFamily="34" charset="0"/>
                        </a:rPr>
                        <a:t>ème</a:t>
                      </a:r>
                      <a:r>
                        <a:rPr lang="fr-FR" sz="1400" b="0" u="none" strike="noStrike" kern="1200" dirty="0">
                          <a:solidFill>
                            <a:schemeClr val="bg1"/>
                          </a:solidFill>
                          <a:effectLst/>
                          <a:latin typeface="Calibri" panose="020F0502020204030204" pitchFamily="34" charset="0"/>
                          <a:ea typeface="+mn-ea"/>
                          <a:cs typeface="Calibri" panose="020F0502020204030204" pitchFamily="34" charset="0"/>
                        </a:rPr>
                        <a:t> école</a:t>
                      </a:r>
                    </a:p>
                  </a:txBody>
                  <a:tcPr marL="108000" marR="7414" marT="7414" marB="0" anchor="ctr">
                    <a:cell3D prstMaterial="dkEdge">
                      <a:bevel prst="coolSlant"/>
                      <a:lightRig rig="flood" dir="t"/>
                    </a:cell3D>
                    <a:solidFill>
                      <a:srgbClr val="7030A0"/>
                    </a:solidFill>
                  </a:tcPr>
                </a:tc>
                <a:tc>
                  <a:txBody>
                    <a:bodyPr/>
                    <a:lstStyle/>
                    <a:p>
                      <a:pPr marL="0" algn="r" defTabSz="685800" rtl="0" eaLnBrk="1" fontAlgn="ctr" latinLnBrk="0" hangingPunct="1"/>
                      <a:r>
                        <a:rPr lang="fr-FR" sz="1400" b="0" u="none" strike="noStrike" kern="1200" dirty="0">
                          <a:solidFill>
                            <a:schemeClr val="bg1"/>
                          </a:solidFill>
                          <a:effectLst/>
                          <a:latin typeface="Calibri" panose="020F0502020204030204" pitchFamily="34" charset="0"/>
                          <a:ea typeface="+mn-ea"/>
                          <a:cs typeface="Calibri" panose="020F0502020204030204" pitchFamily="34" charset="0"/>
                        </a:rPr>
                        <a:t>19 920,00 €</a:t>
                      </a:r>
                    </a:p>
                  </a:txBody>
                  <a:tcPr marL="7414" marR="144000" marT="7414" marB="0" anchor="ctr">
                    <a:cell3D prstMaterial="dkEdge">
                      <a:bevel prst="coolSlant"/>
                      <a:lightRig rig="flood" dir="t"/>
                    </a:cell3D>
                    <a:solidFill>
                      <a:srgbClr val="7030A0"/>
                    </a:solidFill>
                  </a:tcPr>
                </a:tc>
                <a:tc>
                  <a:txBody>
                    <a:bodyPr/>
                    <a:lstStyle/>
                    <a:p>
                      <a:pPr marL="0" algn="r" defTabSz="685800" rtl="0" eaLnBrk="1" fontAlgn="ctr" latinLnBrk="0" hangingPunct="1"/>
                      <a:r>
                        <a:rPr lang="fr-FR" sz="1400" b="0" u="none" strike="noStrike" kern="1200" dirty="0">
                          <a:solidFill>
                            <a:schemeClr val="bg1"/>
                          </a:solidFill>
                          <a:effectLst/>
                          <a:latin typeface="Calibri" panose="020F0502020204030204" pitchFamily="34" charset="0"/>
                          <a:ea typeface="+mn-ea"/>
                          <a:cs typeface="Calibri" panose="020F0502020204030204" pitchFamily="34" charset="0"/>
                        </a:rPr>
                        <a:t>5 460,00 €</a:t>
                      </a:r>
                    </a:p>
                  </a:txBody>
                  <a:tcPr marL="7414" marR="144000" marT="7414" marB="0" anchor="ctr">
                    <a:cell3D prstMaterial="dkEdge">
                      <a:bevel prst="coolSlant"/>
                      <a:lightRig rig="flood" dir="t"/>
                    </a:cell3D>
                    <a:solidFill>
                      <a:srgbClr val="7030A0"/>
                    </a:solidFill>
                  </a:tcPr>
                </a:tc>
                <a:tc>
                  <a:txBody>
                    <a:bodyPr/>
                    <a:lstStyle/>
                    <a:p>
                      <a:pPr marL="0" algn="r" defTabSz="685800" rtl="0" eaLnBrk="1" fontAlgn="ctr" latinLnBrk="0" hangingPunct="1"/>
                      <a:r>
                        <a:rPr lang="fr-FR" sz="1400" b="0" u="none" strike="noStrike" kern="1200" dirty="0">
                          <a:solidFill>
                            <a:schemeClr val="bg1"/>
                          </a:solidFill>
                          <a:effectLst/>
                          <a:latin typeface="Calibri" panose="020F0502020204030204" pitchFamily="34" charset="0"/>
                          <a:ea typeface="+mn-ea"/>
                          <a:cs typeface="Calibri" panose="020F0502020204030204" pitchFamily="34" charset="0"/>
                        </a:rPr>
                        <a:t>- €</a:t>
                      </a:r>
                    </a:p>
                  </a:txBody>
                  <a:tcPr marL="7414" marR="144000" marT="7414" marB="0" anchor="ctr">
                    <a:cell3D prstMaterial="dkEdge">
                      <a:bevel prst="coolSlant"/>
                      <a:lightRig rig="flood" dir="t"/>
                    </a:cell3D>
                    <a:solidFill>
                      <a:srgbClr val="7030A0"/>
                    </a:solidFill>
                  </a:tcPr>
                </a:tc>
                <a:tc>
                  <a:txBody>
                    <a:bodyPr/>
                    <a:lstStyle/>
                    <a:p>
                      <a:pPr marL="0" algn="r" defTabSz="685800" rtl="0" eaLnBrk="1" fontAlgn="ctr" latinLnBrk="0" hangingPunct="1"/>
                      <a:r>
                        <a:rPr lang="fr-FR" sz="1400" b="1" u="none" strike="noStrike" kern="1200" dirty="0">
                          <a:solidFill>
                            <a:schemeClr val="bg1"/>
                          </a:solidFill>
                          <a:effectLst/>
                          <a:latin typeface="Calibri" panose="020F0502020204030204" pitchFamily="34" charset="0"/>
                          <a:ea typeface="+mn-ea"/>
                          <a:cs typeface="Calibri" panose="020F0502020204030204" pitchFamily="34" charset="0"/>
                        </a:rPr>
                        <a:t>5 460,00 €</a:t>
                      </a:r>
                    </a:p>
                  </a:txBody>
                  <a:tcPr marL="7414" marR="144000" marT="7414" marB="0" anchor="ctr">
                    <a:cell3D prstMaterial="dkEdge">
                      <a:bevel prst="coolSlant"/>
                      <a:lightRig rig="flood" dir="t"/>
                    </a:cell3D>
                    <a:solidFill>
                      <a:srgbClr val="7030A0"/>
                    </a:solidFill>
                  </a:tcPr>
                </a:tc>
                <a:extLst>
                  <a:ext uri="{0D108BD9-81ED-4DB2-BD59-A6C34878D82A}">
                    <a16:rowId xmlns:a16="http://schemas.microsoft.com/office/drawing/2014/main" val="3197782370"/>
                  </a:ext>
                </a:extLst>
              </a:tr>
              <a:tr h="422195">
                <a:tc>
                  <a:txBody>
                    <a:bodyPr/>
                    <a:lstStyle/>
                    <a:p>
                      <a:pPr marL="0" algn="l" defTabSz="685800" rtl="0" eaLnBrk="1" fontAlgn="ctr" latinLnBrk="0" hangingPunct="1"/>
                      <a:r>
                        <a:rPr lang="fr-FR" sz="1400" b="0" u="none" strike="noStrike" kern="1200" dirty="0">
                          <a:solidFill>
                            <a:schemeClr val="bg1"/>
                          </a:solidFill>
                          <a:effectLst/>
                          <a:latin typeface="Calibri" panose="020F0502020204030204" pitchFamily="34" charset="0"/>
                          <a:ea typeface="+mn-ea"/>
                          <a:cs typeface="Calibri" panose="020F0502020204030204" pitchFamily="34" charset="0"/>
                        </a:rPr>
                        <a:t>Opération 69</a:t>
                      </a:r>
                    </a:p>
                    <a:p>
                      <a:pPr marL="0" algn="l" defTabSz="685800" rtl="0" eaLnBrk="1" fontAlgn="ctr" latinLnBrk="0" hangingPunct="1"/>
                      <a:r>
                        <a:rPr lang="fr-FR" sz="1400" b="0" u="none" strike="noStrike" kern="1200" dirty="0">
                          <a:solidFill>
                            <a:schemeClr val="bg1"/>
                          </a:solidFill>
                          <a:effectLst/>
                          <a:latin typeface="Calibri" panose="020F0502020204030204" pitchFamily="34" charset="0"/>
                          <a:ea typeface="+mn-ea"/>
                          <a:cs typeface="Calibri" panose="020F0502020204030204" pitchFamily="34" charset="0"/>
                        </a:rPr>
                        <a:t>Quartier Charbonnières T2</a:t>
                      </a:r>
                    </a:p>
                  </a:txBody>
                  <a:tcPr marL="108000" marR="7414" marT="7414" marB="0" anchor="ctr">
                    <a:cell3D prstMaterial="dkEdge">
                      <a:bevel prst="coolSlant"/>
                      <a:lightRig rig="flood" dir="t"/>
                    </a:cell3D>
                    <a:solidFill>
                      <a:srgbClr val="7030A0"/>
                    </a:solidFill>
                  </a:tcPr>
                </a:tc>
                <a:tc>
                  <a:txBody>
                    <a:bodyPr/>
                    <a:lstStyle/>
                    <a:p>
                      <a:pPr marL="0" algn="r" defTabSz="685800" rtl="0" eaLnBrk="1" fontAlgn="ctr" latinLnBrk="0" hangingPunct="1"/>
                      <a:r>
                        <a:rPr lang="fr-FR" sz="1400" b="0" u="none" strike="noStrike" kern="1200" dirty="0">
                          <a:solidFill>
                            <a:schemeClr val="bg1"/>
                          </a:solidFill>
                          <a:effectLst/>
                          <a:latin typeface="Calibri" panose="020F0502020204030204" pitchFamily="34" charset="0"/>
                          <a:ea typeface="+mn-ea"/>
                          <a:cs typeface="Calibri" panose="020F0502020204030204" pitchFamily="34" charset="0"/>
                        </a:rPr>
                        <a:t>1 608 745,63 €</a:t>
                      </a:r>
                    </a:p>
                  </a:txBody>
                  <a:tcPr marL="7414" marR="144000" marT="7414" marB="0" anchor="ctr">
                    <a:cell3D prstMaterial="dkEdge">
                      <a:bevel prst="coolSlant"/>
                      <a:lightRig rig="flood" dir="t"/>
                    </a:cell3D>
                    <a:solidFill>
                      <a:srgbClr val="7030A0"/>
                    </a:solidFill>
                  </a:tcPr>
                </a:tc>
                <a:tc>
                  <a:txBody>
                    <a:bodyPr/>
                    <a:lstStyle/>
                    <a:p>
                      <a:pPr marL="0" algn="r" defTabSz="685800" rtl="0" eaLnBrk="1" fontAlgn="ctr" latinLnBrk="0" hangingPunct="1"/>
                      <a:r>
                        <a:rPr lang="fr-FR" sz="1400" b="0" u="none" strike="noStrike" kern="1200" dirty="0">
                          <a:solidFill>
                            <a:schemeClr val="bg1"/>
                          </a:solidFill>
                          <a:effectLst/>
                          <a:latin typeface="Calibri" panose="020F0502020204030204" pitchFamily="34" charset="0"/>
                          <a:ea typeface="+mn-ea"/>
                          <a:cs typeface="Calibri" panose="020F0502020204030204" pitchFamily="34" charset="0"/>
                        </a:rPr>
                        <a:t>804,00 €</a:t>
                      </a:r>
                    </a:p>
                  </a:txBody>
                  <a:tcPr marL="7414" marR="144000" marT="7414" marB="0" anchor="ctr">
                    <a:cell3D prstMaterial="dkEdge">
                      <a:bevel prst="coolSlant"/>
                      <a:lightRig rig="flood" dir="t"/>
                    </a:cell3D>
                    <a:solidFill>
                      <a:srgbClr val="7030A0"/>
                    </a:solidFill>
                  </a:tcPr>
                </a:tc>
                <a:tc>
                  <a:txBody>
                    <a:bodyPr/>
                    <a:lstStyle/>
                    <a:p>
                      <a:pPr marL="0" algn="r" defTabSz="685800" rtl="0" eaLnBrk="1" fontAlgn="ctr" latinLnBrk="0" hangingPunct="1"/>
                      <a:r>
                        <a:rPr lang="fr-FR" sz="1400" b="0" u="none" strike="noStrike" kern="1200" dirty="0">
                          <a:solidFill>
                            <a:schemeClr val="bg1"/>
                          </a:solidFill>
                          <a:effectLst/>
                          <a:latin typeface="Calibri" panose="020F0502020204030204" pitchFamily="34" charset="0"/>
                          <a:ea typeface="+mn-ea"/>
                          <a:cs typeface="Calibri" panose="020F0502020204030204" pitchFamily="34" charset="0"/>
                        </a:rPr>
                        <a:t>1 001 500,00 €</a:t>
                      </a:r>
                    </a:p>
                  </a:txBody>
                  <a:tcPr marL="7414" marR="144000" marT="7414" marB="0" anchor="ctr">
                    <a:cell3D prstMaterial="dkEdge">
                      <a:bevel prst="coolSlant"/>
                      <a:lightRig rig="flood" dir="t"/>
                    </a:cell3D>
                    <a:solidFill>
                      <a:srgbClr val="7030A0"/>
                    </a:solidFill>
                  </a:tcPr>
                </a:tc>
                <a:tc>
                  <a:txBody>
                    <a:bodyPr/>
                    <a:lstStyle/>
                    <a:p>
                      <a:pPr marL="0" algn="r" defTabSz="685800" rtl="0" eaLnBrk="1" fontAlgn="ctr" latinLnBrk="0" hangingPunct="1"/>
                      <a:r>
                        <a:rPr lang="fr-FR" sz="1400" b="1" u="none" strike="noStrike" kern="1200" dirty="0">
                          <a:solidFill>
                            <a:schemeClr val="bg1"/>
                          </a:solidFill>
                          <a:effectLst/>
                          <a:latin typeface="Calibri" panose="020F0502020204030204" pitchFamily="34" charset="0"/>
                          <a:ea typeface="+mn-ea"/>
                          <a:cs typeface="Calibri" panose="020F0502020204030204" pitchFamily="34" charset="0"/>
                        </a:rPr>
                        <a:t>1 002 304,00 €</a:t>
                      </a:r>
                    </a:p>
                  </a:txBody>
                  <a:tcPr marL="7414" marR="144000" marT="7414" marB="0" anchor="ctr">
                    <a:cell3D prstMaterial="dkEdge">
                      <a:bevel prst="coolSlant"/>
                      <a:lightRig rig="flood" dir="t"/>
                    </a:cell3D>
                    <a:solidFill>
                      <a:srgbClr val="7030A0"/>
                    </a:solidFill>
                  </a:tcPr>
                </a:tc>
                <a:extLst>
                  <a:ext uri="{0D108BD9-81ED-4DB2-BD59-A6C34878D82A}">
                    <a16:rowId xmlns:a16="http://schemas.microsoft.com/office/drawing/2014/main" val="3737106488"/>
                  </a:ext>
                </a:extLst>
              </a:tr>
              <a:tr h="422195">
                <a:tc>
                  <a:txBody>
                    <a:bodyPr/>
                    <a:lstStyle/>
                    <a:p>
                      <a:pPr marL="0" algn="l" defTabSz="685800" rtl="0" eaLnBrk="1" fontAlgn="ctr" latinLnBrk="0" hangingPunct="1"/>
                      <a:r>
                        <a:rPr lang="fr-FR" sz="1400" b="0" u="none" strike="noStrike" kern="1200" dirty="0">
                          <a:solidFill>
                            <a:schemeClr val="bg1"/>
                          </a:solidFill>
                          <a:effectLst/>
                          <a:latin typeface="Calibri" panose="020F0502020204030204" pitchFamily="34" charset="0"/>
                          <a:ea typeface="+mn-ea"/>
                          <a:cs typeface="Calibri" panose="020F0502020204030204" pitchFamily="34" charset="0"/>
                        </a:rPr>
                        <a:t>Opération 70</a:t>
                      </a:r>
                    </a:p>
                    <a:p>
                      <a:pPr marL="0" algn="l" defTabSz="685800" rtl="0" eaLnBrk="1" fontAlgn="ctr" latinLnBrk="0" hangingPunct="1"/>
                      <a:r>
                        <a:rPr lang="fr-FR" sz="1400" b="0" u="none" strike="noStrike" kern="1200" dirty="0">
                          <a:solidFill>
                            <a:schemeClr val="bg1"/>
                          </a:solidFill>
                          <a:effectLst/>
                          <a:latin typeface="Calibri" panose="020F0502020204030204" pitchFamily="34" charset="0"/>
                          <a:ea typeface="+mn-ea"/>
                          <a:cs typeface="Calibri" panose="020F0502020204030204" pitchFamily="34" charset="0"/>
                        </a:rPr>
                        <a:t>Budget participatif</a:t>
                      </a:r>
                    </a:p>
                  </a:txBody>
                  <a:tcPr marL="108000" marR="7414" marT="7414" marB="0" anchor="ctr">
                    <a:cell3D prstMaterial="dkEdge">
                      <a:bevel prst="coolSlant"/>
                      <a:lightRig rig="flood" dir="t"/>
                    </a:cell3D>
                    <a:solidFill>
                      <a:srgbClr val="7030A0"/>
                    </a:solidFill>
                  </a:tcPr>
                </a:tc>
                <a:tc>
                  <a:txBody>
                    <a:bodyPr/>
                    <a:lstStyle/>
                    <a:p>
                      <a:pPr marL="0" algn="r" defTabSz="685800" rtl="0" eaLnBrk="1" fontAlgn="ctr" latinLnBrk="0" hangingPunct="1"/>
                      <a:r>
                        <a:rPr lang="fr-FR" sz="1400" b="0" u="none" strike="noStrike" kern="1200" dirty="0">
                          <a:solidFill>
                            <a:schemeClr val="bg1"/>
                          </a:solidFill>
                          <a:effectLst/>
                          <a:latin typeface="Calibri" panose="020F0502020204030204" pitchFamily="34" charset="0"/>
                          <a:ea typeface="+mn-ea"/>
                          <a:cs typeface="Calibri" panose="020F0502020204030204" pitchFamily="34" charset="0"/>
                        </a:rPr>
                        <a:t>25 228,13 €</a:t>
                      </a:r>
                    </a:p>
                  </a:txBody>
                  <a:tcPr marL="7414" marR="144000" marT="7414" marB="0" anchor="ctr">
                    <a:cell3D prstMaterial="dkEdge">
                      <a:bevel prst="coolSlant"/>
                      <a:lightRig rig="flood" dir="t"/>
                    </a:cell3D>
                    <a:solidFill>
                      <a:srgbClr val="7030A0"/>
                    </a:solidFill>
                  </a:tcPr>
                </a:tc>
                <a:tc>
                  <a:txBody>
                    <a:bodyPr/>
                    <a:lstStyle/>
                    <a:p>
                      <a:pPr marL="0" algn="r" defTabSz="685800" rtl="0" eaLnBrk="1" fontAlgn="ctr" latinLnBrk="0" hangingPunct="1"/>
                      <a:r>
                        <a:rPr lang="fr-FR" sz="1400" b="0" u="none" strike="noStrike" kern="1200" dirty="0">
                          <a:solidFill>
                            <a:schemeClr val="bg1"/>
                          </a:solidFill>
                          <a:effectLst/>
                          <a:latin typeface="Calibri" panose="020F0502020204030204" pitchFamily="34" charset="0"/>
                          <a:ea typeface="+mn-ea"/>
                          <a:cs typeface="Calibri" panose="020F0502020204030204" pitchFamily="34" charset="0"/>
                        </a:rPr>
                        <a:t>9 229,20 €</a:t>
                      </a:r>
                    </a:p>
                  </a:txBody>
                  <a:tcPr marL="7414" marR="144000" marT="7414" marB="0" anchor="ctr">
                    <a:cell3D prstMaterial="dkEdge">
                      <a:bevel prst="coolSlant"/>
                      <a:lightRig rig="flood" dir="t"/>
                    </a:cell3D>
                    <a:solidFill>
                      <a:srgbClr val="7030A0"/>
                    </a:solidFill>
                  </a:tcPr>
                </a:tc>
                <a:tc>
                  <a:txBody>
                    <a:bodyPr/>
                    <a:lstStyle/>
                    <a:p>
                      <a:pPr marL="0" algn="r" defTabSz="685800" rtl="0" eaLnBrk="1" fontAlgn="ctr" latinLnBrk="0" hangingPunct="1"/>
                      <a:r>
                        <a:rPr lang="fr-FR" sz="1400" b="0" u="none" strike="noStrike" kern="1200" dirty="0">
                          <a:solidFill>
                            <a:schemeClr val="bg1"/>
                          </a:solidFill>
                          <a:effectLst/>
                          <a:latin typeface="Calibri" panose="020F0502020204030204" pitchFamily="34" charset="0"/>
                          <a:ea typeface="+mn-ea"/>
                          <a:cs typeface="Calibri" panose="020F0502020204030204" pitchFamily="34" charset="0"/>
                        </a:rPr>
                        <a:t>25 000,00 €</a:t>
                      </a:r>
                    </a:p>
                  </a:txBody>
                  <a:tcPr marL="7414" marR="144000" marT="7414" marB="0" anchor="ctr">
                    <a:cell3D prstMaterial="dkEdge">
                      <a:bevel prst="coolSlant"/>
                      <a:lightRig rig="flood" dir="t"/>
                    </a:cell3D>
                    <a:solidFill>
                      <a:srgbClr val="7030A0"/>
                    </a:solidFill>
                  </a:tcPr>
                </a:tc>
                <a:tc>
                  <a:txBody>
                    <a:bodyPr/>
                    <a:lstStyle/>
                    <a:p>
                      <a:pPr marL="0" algn="r" defTabSz="685800" rtl="0" eaLnBrk="1" fontAlgn="ctr" latinLnBrk="0" hangingPunct="1"/>
                      <a:r>
                        <a:rPr lang="fr-FR" sz="1400" b="1" u="none" strike="noStrike" kern="1200" dirty="0">
                          <a:solidFill>
                            <a:schemeClr val="bg1"/>
                          </a:solidFill>
                          <a:effectLst/>
                          <a:latin typeface="Calibri" panose="020F0502020204030204" pitchFamily="34" charset="0"/>
                          <a:ea typeface="+mn-ea"/>
                          <a:cs typeface="Calibri" panose="020F0502020204030204" pitchFamily="34" charset="0"/>
                        </a:rPr>
                        <a:t>34 229,20 €</a:t>
                      </a:r>
                    </a:p>
                  </a:txBody>
                  <a:tcPr marL="7414" marR="144000" marT="7414" marB="0" anchor="ctr">
                    <a:cell3D prstMaterial="dkEdge">
                      <a:bevel prst="coolSlant"/>
                      <a:lightRig rig="flood" dir="t"/>
                    </a:cell3D>
                    <a:solidFill>
                      <a:srgbClr val="7030A0"/>
                    </a:solidFill>
                  </a:tcPr>
                </a:tc>
                <a:extLst>
                  <a:ext uri="{0D108BD9-81ED-4DB2-BD59-A6C34878D82A}">
                    <a16:rowId xmlns:a16="http://schemas.microsoft.com/office/drawing/2014/main" val="1930782350"/>
                  </a:ext>
                </a:extLst>
              </a:tr>
              <a:tr h="422195">
                <a:tc>
                  <a:txBody>
                    <a:bodyPr/>
                    <a:lstStyle/>
                    <a:p>
                      <a:pPr marL="0" marR="0" lvl="0" indent="0" algn="l" defTabSz="685800" rtl="0" eaLnBrk="1" fontAlgn="ctr"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rPr>
                        <a:t>Opération 71</a:t>
                      </a:r>
                    </a:p>
                    <a:p>
                      <a:pPr marL="0" marR="0" lvl="0" indent="0" algn="l" defTabSz="685800" rtl="0" eaLnBrk="1" fontAlgn="ctr"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rPr>
                        <a:t>Aménagement paysager</a:t>
                      </a:r>
                    </a:p>
                  </a:txBody>
                  <a:tcPr marL="108000" marR="7414" marT="7414" marB="0" anchor="ctr">
                    <a:cell3D prstMaterial="dkEdge">
                      <a:bevel prst="coolSlant"/>
                      <a:lightRig rig="flood" dir="t"/>
                    </a:cell3D>
                    <a:solidFill>
                      <a:srgbClr val="7030A0"/>
                    </a:solidFill>
                  </a:tcPr>
                </a:tc>
                <a:tc>
                  <a:txBody>
                    <a:bodyPr/>
                    <a:lstStyle/>
                    <a:p>
                      <a:pPr marL="0" algn="r" defTabSz="685800" rtl="0" eaLnBrk="1" fontAlgn="ctr" latinLnBrk="0" hangingPunct="1"/>
                      <a:r>
                        <a:rPr lang="fr-FR" sz="1400" b="0" u="none" strike="noStrike" kern="1200" dirty="0">
                          <a:solidFill>
                            <a:schemeClr val="bg1"/>
                          </a:solidFill>
                          <a:effectLst/>
                          <a:latin typeface="Calibri" panose="020F0502020204030204" pitchFamily="34" charset="0"/>
                          <a:ea typeface="+mn-ea"/>
                          <a:cs typeface="Calibri" panose="020F0502020204030204" pitchFamily="34" charset="0"/>
                        </a:rPr>
                        <a:t>6 300,00 €</a:t>
                      </a:r>
                    </a:p>
                  </a:txBody>
                  <a:tcPr marL="7414" marR="144000" marT="7414" marB="0" anchor="ctr">
                    <a:cell3D prstMaterial="dkEdge">
                      <a:bevel prst="coolSlant"/>
                      <a:lightRig rig="flood" dir="t"/>
                    </a:cell3D>
                    <a:solidFill>
                      <a:srgbClr val="7030A0"/>
                    </a:solidFill>
                  </a:tcPr>
                </a:tc>
                <a:tc>
                  <a:txBody>
                    <a:bodyPr/>
                    <a:lstStyle/>
                    <a:p>
                      <a:pPr marL="0" algn="r" defTabSz="685800" rtl="0" eaLnBrk="1" fontAlgn="ctr" latinLnBrk="0" hangingPunct="1"/>
                      <a:r>
                        <a:rPr lang="fr-FR" sz="1400" b="0" u="none" strike="noStrike" kern="1200" dirty="0">
                          <a:solidFill>
                            <a:schemeClr val="bg1"/>
                          </a:solidFill>
                          <a:effectLst/>
                          <a:latin typeface="Calibri" panose="020F0502020204030204" pitchFamily="34" charset="0"/>
                          <a:ea typeface="+mn-ea"/>
                          <a:cs typeface="Calibri" panose="020F0502020204030204" pitchFamily="34" charset="0"/>
                        </a:rPr>
                        <a:t>22 800,00 €</a:t>
                      </a:r>
                    </a:p>
                  </a:txBody>
                  <a:tcPr marL="7414" marR="144000" marT="7414" marB="0" anchor="ctr">
                    <a:cell3D prstMaterial="dkEdge">
                      <a:bevel prst="coolSlant"/>
                      <a:lightRig rig="flood" dir="t"/>
                    </a:cell3D>
                    <a:solidFill>
                      <a:srgbClr val="7030A0"/>
                    </a:solidFill>
                  </a:tcPr>
                </a:tc>
                <a:tc>
                  <a:txBody>
                    <a:bodyPr/>
                    <a:lstStyle/>
                    <a:p>
                      <a:pPr marL="0" algn="r" defTabSz="685800" rtl="0" eaLnBrk="1" fontAlgn="ctr" latinLnBrk="0" hangingPunct="1"/>
                      <a:r>
                        <a:rPr lang="fr-FR" sz="1400" b="0" u="none" strike="noStrike" kern="1200" dirty="0">
                          <a:solidFill>
                            <a:schemeClr val="bg1"/>
                          </a:solidFill>
                          <a:effectLst/>
                          <a:latin typeface="Calibri" panose="020F0502020204030204" pitchFamily="34" charset="0"/>
                          <a:ea typeface="+mn-ea"/>
                          <a:cs typeface="Calibri" panose="020F0502020204030204" pitchFamily="34" charset="0"/>
                        </a:rPr>
                        <a:t>- €</a:t>
                      </a:r>
                    </a:p>
                  </a:txBody>
                  <a:tcPr marL="7414" marR="144000" marT="7414" marB="0" anchor="ctr">
                    <a:cell3D prstMaterial="dkEdge">
                      <a:bevel prst="coolSlant"/>
                      <a:lightRig rig="flood" dir="t"/>
                    </a:cell3D>
                    <a:solidFill>
                      <a:srgbClr val="7030A0"/>
                    </a:solidFill>
                  </a:tcPr>
                </a:tc>
                <a:tc>
                  <a:txBody>
                    <a:bodyPr/>
                    <a:lstStyle/>
                    <a:p>
                      <a:pPr marL="0" algn="r" defTabSz="685800" rtl="0" eaLnBrk="1" fontAlgn="ctr" latinLnBrk="0" hangingPunct="1"/>
                      <a:r>
                        <a:rPr lang="fr-FR" sz="1400" b="1" u="none" strike="noStrike" kern="1200" dirty="0">
                          <a:solidFill>
                            <a:schemeClr val="bg1"/>
                          </a:solidFill>
                          <a:effectLst/>
                          <a:latin typeface="Calibri" panose="020F0502020204030204" pitchFamily="34" charset="0"/>
                          <a:ea typeface="+mn-ea"/>
                          <a:cs typeface="Calibri" panose="020F0502020204030204" pitchFamily="34" charset="0"/>
                        </a:rPr>
                        <a:t>22 800,00 €</a:t>
                      </a:r>
                    </a:p>
                  </a:txBody>
                  <a:tcPr marL="7414" marR="144000" marT="7414" marB="0" anchor="ctr">
                    <a:cell3D prstMaterial="dkEdge">
                      <a:bevel prst="coolSlant"/>
                      <a:lightRig rig="flood" dir="t"/>
                    </a:cell3D>
                    <a:solidFill>
                      <a:srgbClr val="7030A0"/>
                    </a:solidFill>
                  </a:tcPr>
                </a:tc>
                <a:extLst>
                  <a:ext uri="{0D108BD9-81ED-4DB2-BD59-A6C34878D82A}">
                    <a16:rowId xmlns:a16="http://schemas.microsoft.com/office/drawing/2014/main" val="81450801"/>
                  </a:ext>
                </a:extLst>
              </a:tr>
              <a:tr h="422195">
                <a:tc>
                  <a:txBody>
                    <a:bodyPr/>
                    <a:lstStyle/>
                    <a:p>
                      <a:pPr marL="0" marR="0" lvl="0" indent="0" algn="l" defTabSz="685800" rtl="0" eaLnBrk="1" fontAlgn="ctr"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rPr>
                        <a:t>Opération 72</a:t>
                      </a:r>
                    </a:p>
                    <a:p>
                      <a:pPr marL="0" marR="0" lvl="0" indent="0" algn="l" defTabSz="685800" rtl="0" eaLnBrk="1" fontAlgn="ctr"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rPr>
                        <a:t>Gendarmerie</a:t>
                      </a:r>
                    </a:p>
                  </a:txBody>
                  <a:tcPr marL="108000" marR="7414" marT="7414" marB="0" anchor="ctr">
                    <a:cell3D prstMaterial="dkEdge">
                      <a:bevel prst="coolSlant"/>
                      <a:lightRig rig="flood" dir="t"/>
                    </a:cell3D>
                    <a:solidFill>
                      <a:srgbClr val="7030A0"/>
                    </a:solidFill>
                  </a:tcPr>
                </a:tc>
                <a:tc>
                  <a:txBody>
                    <a:bodyPr/>
                    <a:lstStyle/>
                    <a:p>
                      <a:pPr marL="0" algn="r" defTabSz="685800" rtl="0" eaLnBrk="1" fontAlgn="ctr" latinLnBrk="0" hangingPunct="1"/>
                      <a:r>
                        <a:rPr lang="fr-FR" sz="1400" b="0" u="none" strike="noStrike" kern="1200" dirty="0">
                          <a:solidFill>
                            <a:schemeClr val="bg1"/>
                          </a:solidFill>
                          <a:effectLst/>
                          <a:latin typeface="Calibri" panose="020F0502020204030204" pitchFamily="34" charset="0"/>
                          <a:ea typeface="+mn-ea"/>
                          <a:cs typeface="Calibri" panose="020F0502020204030204" pitchFamily="34" charset="0"/>
                        </a:rPr>
                        <a:t>8 471,52 €</a:t>
                      </a:r>
                    </a:p>
                  </a:txBody>
                  <a:tcPr marL="7414" marR="144000" marT="7414" marB="0" anchor="ctr">
                    <a:cell3D prstMaterial="dkEdge">
                      <a:bevel prst="coolSlant"/>
                      <a:lightRig rig="flood" dir="t"/>
                    </a:cell3D>
                    <a:solidFill>
                      <a:srgbClr val="7030A0"/>
                    </a:solidFill>
                  </a:tcPr>
                </a:tc>
                <a:tc>
                  <a:txBody>
                    <a:bodyPr/>
                    <a:lstStyle/>
                    <a:p>
                      <a:pPr marL="0" marR="0" lvl="0" indent="0" algn="r" defTabSz="685800" rtl="0" eaLnBrk="1" fontAlgn="ctr"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rPr>
                        <a:t>2977,20 €</a:t>
                      </a:r>
                    </a:p>
                  </a:txBody>
                  <a:tcPr marL="7414" marR="144000" marT="7414" marB="0" anchor="ctr">
                    <a:cell3D prstMaterial="dkEdge">
                      <a:bevel prst="coolSlant"/>
                      <a:lightRig rig="flood" dir="t"/>
                    </a:cell3D>
                    <a:solidFill>
                      <a:srgbClr val="7030A0"/>
                    </a:solidFill>
                  </a:tcPr>
                </a:tc>
                <a:tc>
                  <a:txBody>
                    <a:bodyPr/>
                    <a:lstStyle/>
                    <a:p>
                      <a:pPr marL="0" algn="r" defTabSz="685800" rtl="0" eaLnBrk="1" fontAlgn="ctr" latinLnBrk="0" hangingPunct="1"/>
                      <a:r>
                        <a:rPr lang="fr-FR" sz="1400" b="0" u="none" strike="noStrike" kern="1200" dirty="0">
                          <a:solidFill>
                            <a:schemeClr val="bg1"/>
                          </a:solidFill>
                          <a:effectLst/>
                          <a:latin typeface="Calibri" panose="020F0502020204030204" pitchFamily="34" charset="0"/>
                          <a:ea typeface="+mn-ea"/>
                          <a:cs typeface="Calibri" panose="020F0502020204030204" pitchFamily="34" charset="0"/>
                        </a:rPr>
                        <a:t>23 000,00 €</a:t>
                      </a:r>
                    </a:p>
                  </a:txBody>
                  <a:tcPr marL="7414" marR="144000" marT="7414" marB="0" anchor="ctr">
                    <a:cell3D prstMaterial="dkEdge">
                      <a:bevel prst="coolSlant"/>
                      <a:lightRig rig="flood" dir="t"/>
                    </a:cell3D>
                    <a:solidFill>
                      <a:srgbClr val="7030A0"/>
                    </a:solidFill>
                  </a:tcPr>
                </a:tc>
                <a:tc>
                  <a:txBody>
                    <a:bodyPr/>
                    <a:lstStyle/>
                    <a:p>
                      <a:pPr marL="0" algn="r" defTabSz="685800" rtl="0" eaLnBrk="1" fontAlgn="ctr" latinLnBrk="0" hangingPunct="1"/>
                      <a:r>
                        <a:rPr lang="fr-FR" sz="1400" b="1" u="none" strike="noStrike" kern="1200" dirty="0">
                          <a:solidFill>
                            <a:schemeClr val="bg1"/>
                          </a:solidFill>
                          <a:effectLst/>
                          <a:latin typeface="Calibri" panose="020F0502020204030204" pitchFamily="34" charset="0"/>
                          <a:ea typeface="+mn-ea"/>
                          <a:cs typeface="Calibri" panose="020F0502020204030204" pitchFamily="34" charset="0"/>
                        </a:rPr>
                        <a:t>25 977,20 €</a:t>
                      </a:r>
                    </a:p>
                  </a:txBody>
                  <a:tcPr marL="7414" marR="144000" marT="7414" marB="0" anchor="ctr">
                    <a:cell3D prstMaterial="dkEdge">
                      <a:bevel prst="coolSlant"/>
                      <a:lightRig rig="flood" dir="t"/>
                    </a:cell3D>
                    <a:solidFill>
                      <a:srgbClr val="7030A0"/>
                    </a:solidFill>
                  </a:tcPr>
                </a:tc>
                <a:extLst>
                  <a:ext uri="{0D108BD9-81ED-4DB2-BD59-A6C34878D82A}">
                    <a16:rowId xmlns:a16="http://schemas.microsoft.com/office/drawing/2014/main" val="4003588325"/>
                  </a:ext>
                </a:extLst>
              </a:tr>
              <a:tr h="422195">
                <a:tc>
                  <a:txBody>
                    <a:bodyPr/>
                    <a:lstStyle/>
                    <a:p>
                      <a:pPr marL="0" marR="0" lvl="0" indent="0" algn="l" defTabSz="685800" rtl="0" eaLnBrk="1" fontAlgn="ctr"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rPr>
                        <a:t>Opération 73</a:t>
                      </a:r>
                    </a:p>
                    <a:p>
                      <a:pPr marL="0" marR="0" lvl="0" indent="0" algn="l" defTabSz="685800" rtl="0" eaLnBrk="1" fontAlgn="ctr"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rPr>
                        <a:t>Salle René Lavergne</a:t>
                      </a:r>
                    </a:p>
                  </a:txBody>
                  <a:tcPr marL="108000" marR="7414" marT="7414" marB="0" anchor="ctr">
                    <a:cell3D prstMaterial="dkEdge">
                      <a:bevel prst="coolSlant"/>
                      <a:lightRig rig="flood" dir="t"/>
                    </a:cell3D>
                    <a:solidFill>
                      <a:srgbClr val="7030A0"/>
                    </a:solidFill>
                  </a:tcPr>
                </a:tc>
                <a:tc>
                  <a:txBody>
                    <a:bodyPr/>
                    <a:lstStyle/>
                    <a:p>
                      <a:pPr marL="0" algn="r" defTabSz="685800" rtl="0" eaLnBrk="1" fontAlgn="ctr" latinLnBrk="0" hangingPunct="1"/>
                      <a:r>
                        <a:rPr lang="fr-FR" sz="1400" b="0" u="none" strike="noStrike" kern="1200" dirty="0">
                          <a:solidFill>
                            <a:schemeClr val="bg1"/>
                          </a:solidFill>
                          <a:effectLst/>
                          <a:latin typeface="Calibri" panose="020F0502020204030204" pitchFamily="34" charset="0"/>
                          <a:ea typeface="+mn-ea"/>
                          <a:cs typeface="Calibri" panose="020F0502020204030204" pitchFamily="34" charset="0"/>
                        </a:rPr>
                        <a:t>140 346,76 €</a:t>
                      </a:r>
                    </a:p>
                  </a:txBody>
                  <a:tcPr marL="7414" marR="144000" marT="7414" marB="0" anchor="ctr">
                    <a:cell3D prstMaterial="dkEdge">
                      <a:bevel prst="coolSlant"/>
                      <a:lightRig rig="flood" dir="t"/>
                    </a:cell3D>
                    <a:solidFill>
                      <a:srgbClr val="7030A0"/>
                    </a:solidFill>
                  </a:tcPr>
                </a:tc>
                <a:tc>
                  <a:txBody>
                    <a:bodyPr/>
                    <a:lstStyle/>
                    <a:p>
                      <a:pPr marL="0" marR="0" lvl="0" indent="0" algn="r" defTabSz="685800" rtl="0" eaLnBrk="1" fontAlgn="ctr"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rPr>
                        <a:t>12 824,08 €</a:t>
                      </a:r>
                    </a:p>
                  </a:txBody>
                  <a:tcPr marL="7414" marR="144000" marT="7414" marB="0" anchor="ctr">
                    <a:cell3D prstMaterial="dkEdge">
                      <a:bevel prst="coolSlant"/>
                      <a:lightRig rig="flood" dir="t"/>
                    </a:cell3D>
                    <a:solidFill>
                      <a:srgbClr val="7030A0"/>
                    </a:solidFill>
                  </a:tcPr>
                </a:tc>
                <a:tc>
                  <a:txBody>
                    <a:bodyPr/>
                    <a:lstStyle/>
                    <a:p>
                      <a:pPr marL="0" algn="r" defTabSz="685800" rtl="0" eaLnBrk="1" fontAlgn="ctr" latinLnBrk="0" hangingPunct="1"/>
                      <a:r>
                        <a:rPr lang="fr-FR" sz="1400" b="0" u="none" strike="noStrike" kern="1200" dirty="0">
                          <a:solidFill>
                            <a:schemeClr val="bg1"/>
                          </a:solidFill>
                          <a:effectLst/>
                          <a:latin typeface="Calibri" panose="020F0502020204030204" pitchFamily="34" charset="0"/>
                          <a:ea typeface="+mn-ea"/>
                          <a:cs typeface="Calibri" panose="020F0502020204030204" pitchFamily="34" charset="0"/>
                        </a:rPr>
                        <a:t>325 000,00 €</a:t>
                      </a:r>
                    </a:p>
                  </a:txBody>
                  <a:tcPr marL="7414" marR="144000" marT="7414" marB="0" anchor="ctr">
                    <a:cell3D prstMaterial="dkEdge">
                      <a:bevel prst="coolSlant"/>
                      <a:lightRig rig="flood" dir="t"/>
                    </a:cell3D>
                    <a:solidFill>
                      <a:srgbClr val="7030A0"/>
                    </a:solidFill>
                  </a:tcPr>
                </a:tc>
                <a:tc>
                  <a:txBody>
                    <a:bodyPr/>
                    <a:lstStyle/>
                    <a:p>
                      <a:pPr marL="0" algn="r" defTabSz="685800" rtl="0" eaLnBrk="1" fontAlgn="ctr" latinLnBrk="0" hangingPunct="1"/>
                      <a:r>
                        <a:rPr lang="fr-FR" sz="1400" b="1" u="none" strike="noStrike" kern="1200" dirty="0">
                          <a:solidFill>
                            <a:schemeClr val="bg1"/>
                          </a:solidFill>
                          <a:effectLst/>
                          <a:latin typeface="Calibri" panose="020F0502020204030204" pitchFamily="34" charset="0"/>
                          <a:ea typeface="+mn-ea"/>
                          <a:cs typeface="Calibri" panose="020F0502020204030204" pitchFamily="34" charset="0"/>
                        </a:rPr>
                        <a:t>337 824,08 €</a:t>
                      </a:r>
                    </a:p>
                  </a:txBody>
                  <a:tcPr marL="7414" marR="144000" marT="7414" marB="0" anchor="ctr">
                    <a:cell3D prstMaterial="dkEdge">
                      <a:bevel prst="coolSlant"/>
                      <a:lightRig rig="flood" dir="t"/>
                    </a:cell3D>
                    <a:solidFill>
                      <a:srgbClr val="7030A0"/>
                    </a:solidFill>
                  </a:tcPr>
                </a:tc>
                <a:extLst>
                  <a:ext uri="{0D108BD9-81ED-4DB2-BD59-A6C34878D82A}">
                    <a16:rowId xmlns:a16="http://schemas.microsoft.com/office/drawing/2014/main" val="84414248"/>
                  </a:ext>
                </a:extLst>
              </a:tr>
            </a:tbl>
          </a:graphicData>
        </a:graphic>
      </p:graphicFrame>
      <p:sp>
        <p:nvSpPr>
          <p:cNvPr id="5" name="ZoneTexte 4">
            <a:extLst>
              <a:ext uri="{FF2B5EF4-FFF2-40B4-BE49-F238E27FC236}">
                <a16:creationId xmlns:a16="http://schemas.microsoft.com/office/drawing/2014/main" id="{B2700160-72CF-4FA0-955C-C12BBC2902CD}"/>
              </a:ext>
            </a:extLst>
          </p:cNvPr>
          <p:cNvSpPr txBox="1"/>
          <p:nvPr/>
        </p:nvSpPr>
        <p:spPr>
          <a:xfrm>
            <a:off x="5724128" y="116632"/>
            <a:ext cx="3168352" cy="369332"/>
          </a:xfrm>
          <a:prstGeom prst="rect">
            <a:avLst/>
          </a:prstGeom>
          <a:solidFill>
            <a:srgbClr val="2C4D88"/>
          </a:solidFill>
          <a:ln>
            <a:solidFill>
              <a:srgbClr val="7030A0"/>
            </a:solidFill>
          </a:ln>
        </p:spPr>
        <p:txBody>
          <a:bodyPr wrap="square">
            <a:spAutoFit/>
          </a:bodyPr>
          <a:lstStyle/>
          <a:p>
            <a:r>
              <a:rPr lang="fr-FR" dirty="0">
                <a:solidFill>
                  <a:schemeClr val="bg1"/>
                </a:solidFill>
              </a:rPr>
              <a:t>Dépenses d’investissement (8)</a:t>
            </a:r>
          </a:p>
        </p:txBody>
      </p:sp>
      <p:sp>
        <p:nvSpPr>
          <p:cNvPr id="7" name="Titre 6">
            <a:extLst>
              <a:ext uri="{FF2B5EF4-FFF2-40B4-BE49-F238E27FC236}">
                <a16:creationId xmlns:a16="http://schemas.microsoft.com/office/drawing/2014/main" id="{87D29AB5-8CA7-4B0E-B79A-5808C66E218D}"/>
              </a:ext>
            </a:extLst>
          </p:cNvPr>
          <p:cNvSpPr>
            <a:spLocks noGrp="1"/>
          </p:cNvSpPr>
          <p:nvPr>
            <p:ph type="title"/>
          </p:nvPr>
        </p:nvSpPr>
        <p:spPr/>
        <p:txBody>
          <a:bodyPr/>
          <a:lstStyle/>
          <a:p>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endParaRPr lang="fr-FR" dirty="0"/>
          </a:p>
        </p:txBody>
      </p:sp>
    </p:spTree>
    <p:extLst>
      <p:ext uri="{BB962C8B-B14F-4D97-AF65-F5344CB8AC3E}">
        <p14:creationId xmlns:p14="http://schemas.microsoft.com/office/powerpoint/2010/main" val="44965152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2"/>
          <p:cNvSpPr>
            <a:spLocks noGrp="1"/>
          </p:cNvSpPr>
          <p:nvPr>
            <p:ph idx="1"/>
          </p:nvPr>
        </p:nvSpPr>
        <p:spPr>
          <a:xfrm>
            <a:off x="683568" y="1142754"/>
            <a:ext cx="8363272" cy="576064"/>
          </a:xfrm>
        </p:spPr>
        <p:txBody>
          <a:bodyPr>
            <a:normAutofit/>
          </a:bodyPr>
          <a:lstStyle/>
          <a:p>
            <a:pPr marL="109728" indent="0">
              <a:buNone/>
            </a:pPr>
            <a:r>
              <a:rPr lang="fr-FR" sz="2400" b="1" u="sng" dirty="0">
                <a:solidFill>
                  <a:srgbClr val="2C4D88"/>
                </a:solidFill>
              </a:rPr>
              <a:t>Chapitre 16 – Emprunts et dettes assimilées</a:t>
            </a:r>
          </a:p>
        </p:txBody>
      </p:sp>
      <p:sp>
        <p:nvSpPr>
          <p:cNvPr id="4" name="Espace réservé du numéro de diapositive 3"/>
          <p:cNvSpPr>
            <a:spLocks noGrp="1"/>
          </p:cNvSpPr>
          <p:nvPr>
            <p:ph type="sldNum" sz="quarter" idx="12"/>
          </p:nvPr>
        </p:nvSpPr>
        <p:spPr/>
        <p:txBody>
          <a:bodyPr/>
          <a:lstStyle/>
          <a:p>
            <a:fld id="{6AF4F97F-837C-4708-9ADF-A6F82CB4B422}" type="slidenum">
              <a:rPr lang="fr-FR" smtClean="0"/>
              <a:pPr/>
              <a:t>36</a:t>
            </a:fld>
            <a:endParaRPr lang="fr-FR" dirty="0"/>
          </a:p>
        </p:txBody>
      </p:sp>
      <p:sp>
        <p:nvSpPr>
          <p:cNvPr id="2" name="ZoneTexte 1"/>
          <p:cNvSpPr txBox="1"/>
          <p:nvPr/>
        </p:nvSpPr>
        <p:spPr>
          <a:xfrm>
            <a:off x="683568" y="3452809"/>
            <a:ext cx="7992888" cy="830997"/>
          </a:xfrm>
          <a:prstGeom prst="rect">
            <a:avLst/>
          </a:prstGeom>
          <a:noFill/>
        </p:spPr>
        <p:txBody>
          <a:bodyPr wrap="square" rtlCol="0">
            <a:spAutoFit/>
          </a:bodyPr>
          <a:lstStyle/>
          <a:p>
            <a:pPr marL="285750" indent="-285750" algn="just">
              <a:buFont typeface="Courier New" panose="02070309020205020404" pitchFamily="49" charset="0"/>
              <a:buChar char="o"/>
            </a:pPr>
            <a:r>
              <a:rPr lang="fr-FR" sz="1600" dirty="0">
                <a:solidFill>
                  <a:srgbClr val="2C4D88"/>
                </a:solidFill>
              </a:rPr>
              <a:t>Le chapitre « Emprunts et dettes assimilées » est en légère augmentation par rapport à l’année précédente à 770 K€. Ceci s’explique par le profil d’amortissement de la dette.</a:t>
            </a:r>
          </a:p>
          <a:p>
            <a:pPr marL="285750" indent="-285750" algn="just">
              <a:buFont typeface="Courier New" panose="02070309020205020404" pitchFamily="49" charset="0"/>
              <a:buChar char="o"/>
            </a:pPr>
            <a:endParaRPr lang="fr-FR" sz="1600" dirty="0">
              <a:solidFill>
                <a:srgbClr val="2C4D88"/>
              </a:solidFill>
            </a:endParaRPr>
          </a:p>
        </p:txBody>
      </p:sp>
      <p:sp>
        <p:nvSpPr>
          <p:cNvPr id="5" name="Titre 4">
            <a:extLst>
              <a:ext uri="{FF2B5EF4-FFF2-40B4-BE49-F238E27FC236}">
                <a16:creationId xmlns:a16="http://schemas.microsoft.com/office/drawing/2014/main" id="{04F3EF2A-7D7D-44CC-AF02-F56A58875220}"/>
              </a:ext>
            </a:extLst>
          </p:cNvPr>
          <p:cNvSpPr>
            <a:spLocks noGrp="1"/>
          </p:cNvSpPr>
          <p:nvPr>
            <p:ph type="title"/>
          </p:nvPr>
        </p:nvSpPr>
        <p:spPr/>
        <p:txBody>
          <a:bodyPr/>
          <a:lstStyle/>
          <a:p>
            <a:br>
              <a:rPr lang="fr-FR" dirty="0"/>
            </a:br>
            <a:br>
              <a:rPr lang="fr-FR" dirty="0"/>
            </a:br>
            <a:br>
              <a:rPr lang="fr-FR" dirty="0"/>
            </a:br>
            <a:br>
              <a:rPr lang="fr-FR" dirty="0"/>
            </a:br>
            <a:br>
              <a:rPr lang="fr-FR" dirty="0"/>
            </a:br>
            <a:br>
              <a:rPr lang="fr-FR" dirty="0"/>
            </a:br>
            <a:br>
              <a:rPr lang="fr-FR" dirty="0"/>
            </a:br>
            <a:br>
              <a:rPr lang="fr-FR" dirty="0"/>
            </a:br>
            <a:endParaRPr lang="fr-FR" dirty="0"/>
          </a:p>
        </p:txBody>
      </p:sp>
      <p:sp>
        <p:nvSpPr>
          <p:cNvPr id="10" name="ZoneTexte 9">
            <a:extLst>
              <a:ext uri="{FF2B5EF4-FFF2-40B4-BE49-F238E27FC236}">
                <a16:creationId xmlns:a16="http://schemas.microsoft.com/office/drawing/2014/main" id="{E71E67E0-92A8-4082-82CE-00FC95B7B81C}"/>
              </a:ext>
            </a:extLst>
          </p:cNvPr>
          <p:cNvSpPr txBox="1"/>
          <p:nvPr/>
        </p:nvSpPr>
        <p:spPr>
          <a:xfrm>
            <a:off x="5724128" y="178977"/>
            <a:ext cx="3168352" cy="369332"/>
          </a:xfrm>
          <a:prstGeom prst="rect">
            <a:avLst/>
          </a:prstGeom>
          <a:solidFill>
            <a:srgbClr val="2C4D88"/>
          </a:solidFill>
          <a:ln>
            <a:solidFill>
              <a:srgbClr val="7030A0"/>
            </a:solidFill>
          </a:ln>
        </p:spPr>
        <p:txBody>
          <a:bodyPr wrap="square">
            <a:spAutoFit/>
          </a:bodyPr>
          <a:lstStyle/>
          <a:p>
            <a:r>
              <a:rPr lang="fr-FR" dirty="0">
                <a:solidFill>
                  <a:schemeClr val="bg1"/>
                </a:solidFill>
              </a:rPr>
              <a:t>Dépenses d’investissement (9)</a:t>
            </a:r>
          </a:p>
        </p:txBody>
      </p:sp>
      <p:graphicFrame>
        <p:nvGraphicFramePr>
          <p:cNvPr id="3" name="Tableau 2">
            <a:extLst>
              <a:ext uri="{FF2B5EF4-FFF2-40B4-BE49-F238E27FC236}">
                <a16:creationId xmlns:a16="http://schemas.microsoft.com/office/drawing/2014/main" id="{6768BD12-6D1E-EE91-32E0-583764E2E0C5}"/>
              </a:ext>
            </a:extLst>
          </p:cNvPr>
          <p:cNvGraphicFramePr>
            <a:graphicFrameLocks noGrp="1"/>
          </p:cNvGraphicFramePr>
          <p:nvPr>
            <p:extLst>
              <p:ext uri="{D42A27DB-BD31-4B8C-83A1-F6EECF244321}">
                <p14:modId xmlns:p14="http://schemas.microsoft.com/office/powerpoint/2010/main" val="1213091175"/>
              </p:ext>
            </p:extLst>
          </p:nvPr>
        </p:nvGraphicFramePr>
        <p:xfrm>
          <a:off x="539552" y="1721935"/>
          <a:ext cx="7992888" cy="1212800"/>
        </p:xfrm>
        <a:graphic>
          <a:graphicData uri="http://schemas.openxmlformats.org/drawingml/2006/table">
            <a:tbl>
              <a:tblPr firstRow="1" bandRow="1">
                <a:tableStyleId>{5C22544A-7EE6-4342-B048-85BDC9FD1C3A}</a:tableStyleId>
              </a:tblPr>
              <a:tblGrid>
                <a:gridCol w="1998222">
                  <a:extLst>
                    <a:ext uri="{9D8B030D-6E8A-4147-A177-3AD203B41FA5}">
                      <a16:colId xmlns:a16="http://schemas.microsoft.com/office/drawing/2014/main" val="20000"/>
                    </a:ext>
                  </a:extLst>
                </a:gridCol>
                <a:gridCol w="1998222">
                  <a:extLst>
                    <a:ext uri="{9D8B030D-6E8A-4147-A177-3AD203B41FA5}">
                      <a16:colId xmlns:a16="http://schemas.microsoft.com/office/drawing/2014/main" val="20001"/>
                    </a:ext>
                  </a:extLst>
                </a:gridCol>
                <a:gridCol w="1998222">
                  <a:extLst>
                    <a:ext uri="{9D8B030D-6E8A-4147-A177-3AD203B41FA5}">
                      <a16:colId xmlns:a16="http://schemas.microsoft.com/office/drawing/2014/main" val="20002"/>
                    </a:ext>
                  </a:extLst>
                </a:gridCol>
                <a:gridCol w="1998222">
                  <a:extLst>
                    <a:ext uri="{9D8B030D-6E8A-4147-A177-3AD203B41FA5}">
                      <a16:colId xmlns:a16="http://schemas.microsoft.com/office/drawing/2014/main" val="3850105867"/>
                    </a:ext>
                  </a:extLst>
                </a:gridCol>
              </a:tblGrid>
              <a:tr h="600732">
                <a:tc>
                  <a:txBody>
                    <a:bodyPr/>
                    <a:lstStyle/>
                    <a:p>
                      <a:pPr algn="ctr"/>
                      <a:r>
                        <a:rPr lang="fr-FR" dirty="0">
                          <a:solidFill>
                            <a:schemeClr val="bg1"/>
                          </a:solidFill>
                        </a:rPr>
                        <a:t>CA</a:t>
                      </a:r>
                      <a:r>
                        <a:rPr lang="fr-FR" baseline="0" dirty="0">
                          <a:solidFill>
                            <a:schemeClr val="bg1"/>
                          </a:solidFill>
                        </a:rPr>
                        <a:t> 2024</a:t>
                      </a:r>
                      <a:endParaRPr lang="fr-FR" dirty="0">
                        <a:solidFill>
                          <a:schemeClr val="bg1"/>
                        </a:solidFill>
                      </a:endParaRPr>
                    </a:p>
                  </a:txBody>
                  <a:tcPr anchor="ctr">
                    <a:cell3D prstMaterial="dkEdge">
                      <a:bevel/>
                      <a:lightRig rig="flood" dir="t"/>
                    </a:cell3D>
                    <a:solidFill>
                      <a:srgbClr val="7030A0"/>
                    </a:solidFill>
                  </a:tcPr>
                </a:tc>
                <a:tc>
                  <a:txBody>
                    <a:bodyPr/>
                    <a:lstStyle/>
                    <a:p>
                      <a:pPr algn="ctr"/>
                      <a:r>
                        <a:rPr lang="fr-FR" dirty="0">
                          <a:solidFill>
                            <a:schemeClr val="bg1"/>
                          </a:solidFill>
                        </a:rPr>
                        <a:t>RAR 2024</a:t>
                      </a:r>
                    </a:p>
                  </a:txBody>
                  <a:tcPr anchor="ctr">
                    <a:cell3D prstMaterial="dkEdge">
                      <a:bevel/>
                      <a:lightRig rig="flood" dir="t"/>
                    </a:cell3D>
                    <a:solidFill>
                      <a:srgbClr val="7030A0"/>
                    </a:solidFill>
                  </a:tcPr>
                </a:tc>
                <a:tc>
                  <a:txBody>
                    <a:bodyPr/>
                    <a:lstStyle/>
                    <a:p>
                      <a:pPr algn="ctr"/>
                      <a:r>
                        <a:rPr lang="fr-FR" dirty="0">
                          <a:solidFill>
                            <a:schemeClr val="bg1"/>
                          </a:solidFill>
                        </a:rPr>
                        <a:t>Dépenses nouvelles 2025</a:t>
                      </a:r>
                    </a:p>
                  </a:txBody>
                  <a:tcPr anchor="ctr">
                    <a:cell3D prstMaterial="dkEdge">
                      <a:bevel/>
                      <a:lightRig rig="flood" dir="t"/>
                    </a:cell3D>
                    <a:solidFill>
                      <a:srgbClr val="7030A0"/>
                    </a:solidFill>
                  </a:tcPr>
                </a:tc>
                <a:tc>
                  <a:txBody>
                    <a:bodyPr/>
                    <a:lstStyle/>
                    <a:p>
                      <a:pPr algn="ctr"/>
                      <a:r>
                        <a:rPr lang="fr-FR" dirty="0">
                          <a:solidFill>
                            <a:schemeClr val="bg1"/>
                          </a:solidFill>
                        </a:rPr>
                        <a:t>Total 2025</a:t>
                      </a:r>
                    </a:p>
                  </a:txBody>
                  <a:tcPr anchor="ctr">
                    <a:cell3D prstMaterial="dkEdge">
                      <a:bevel/>
                      <a:lightRig rig="flood" dir="t"/>
                    </a:cell3D>
                    <a:solidFill>
                      <a:srgbClr val="7030A0"/>
                    </a:solidFill>
                  </a:tcPr>
                </a:tc>
                <a:extLst>
                  <a:ext uri="{0D108BD9-81ED-4DB2-BD59-A6C34878D82A}">
                    <a16:rowId xmlns:a16="http://schemas.microsoft.com/office/drawing/2014/main" val="10000"/>
                  </a:ext>
                </a:extLst>
              </a:tr>
              <a:tr h="612068">
                <a:tc>
                  <a:txBody>
                    <a:bodyPr/>
                    <a:lstStyle/>
                    <a:p>
                      <a:pPr algn="ctr"/>
                      <a:r>
                        <a:rPr lang="fr-FR" dirty="0">
                          <a:solidFill>
                            <a:schemeClr val="bg1"/>
                          </a:solidFill>
                        </a:rPr>
                        <a:t>746 334,26 €</a:t>
                      </a:r>
                    </a:p>
                  </a:txBody>
                  <a:tcPr anchor="ctr">
                    <a:cell3D prstMaterial="dkEdge">
                      <a:bevel/>
                      <a:lightRig rig="flood" dir="t"/>
                    </a:cell3D>
                    <a:solidFill>
                      <a:srgbClr val="7030A0"/>
                    </a:solidFill>
                  </a:tcPr>
                </a:tc>
                <a:tc>
                  <a:txBody>
                    <a:bodyPr/>
                    <a:lstStyle/>
                    <a:p>
                      <a:pPr algn="ctr"/>
                      <a:r>
                        <a:rPr lang="fr-FR" dirty="0">
                          <a:solidFill>
                            <a:schemeClr val="bg1"/>
                          </a:solidFill>
                        </a:rPr>
                        <a:t>-</a:t>
                      </a:r>
                    </a:p>
                  </a:txBody>
                  <a:tcPr anchor="ctr">
                    <a:cell3D prstMaterial="dkEdge">
                      <a:bevel/>
                      <a:lightRig rig="flood" dir="t"/>
                    </a:cell3D>
                    <a:solidFill>
                      <a:srgbClr val="7030A0"/>
                    </a:solidFill>
                  </a:tcPr>
                </a:tc>
                <a:tc>
                  <a:txBody>
                    <a:bodyPr/>
                    <a:lstStyle/>
                    <a:p>
                      <a:pPr algn="ctr"/>
                      <a:r>
                        <a:rPr lang="fr-FR" dirty="0">
                          <a:solidFill>
                            <a:schemeClr val="bg1"/>
                          </a:solidFill>
                        </a:rPr>
                        <a:t>770 000,00 €</a:t>
                      </a:r>
                    </a:p>
                  </a:txBody>
                  <a:tcPr anchor="ctr">
                    <a:cell3D prstMaterial="dkEdge">
                      <a:bevel/>
                      <a:lightRig rig="flood" dir="t"/>
                    </a:cell3D>
                    <a:solidFill>
                      <a:srgbClr val="7030A0"/>
                    </a:solidFill>
                  </a:tcPr>
                </a:tc>
                <a:tc>
                  <a:txBody>
                    <a:bodyPr/>
                    <a:lstStyle/>
                    <a:p>
                      <a:pPr algn="ctr"/>
                      <a:r>
                        <a:rPr lang="fr-FR" dirty="0">
                          <a:solidFill>
                            <a:schemeClr val="bg1"/>
                          </a:solidFill>
                        </a:rPr>
                        <a:t>770 000,00 €</a:t>
                      </a:r>
                    </a:p>
                  </a:txBody>
                  <a:tcPr anchor="ctr">
                    <a:cell3D prstMaterial="dkEdge">
                      <a:bevel/>
                      <a:lightRig rig="flood" dir="t"/>
                    </a:cell3D>
                    <a:solidFill>
                      <a:srgbClr val="7030A0"/>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29186371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2"/>
          <p:cNvSpPr>
            <a:spLocks noGrp="1"/>
          </p:cNvSpPr>
          <p:nvPr>
            <p:ph idx="1"/>
          </p:nvPr>
        </p:nvSpPr>
        <p:spPr>
          <a:xfrm>
            <a:off x="683568" y="1142754"/>
            <a:ext cx="8363272" cy="576064"/>
          </a:xfrm>
        </p:spPr>
        <p:txBody>
          <a:bodyPr>
            <a:normAutofit/>
          </a:bodyPr>
          <a:lstStyle/>
          <a:p>
            <a:pPr marL="109728" indent="0">
              <a:buNone/>
            </a:pPr>
            <a:r>
              <a:rPr lang="fr-FR" sz="2400" b="1" u="sng" dirty="0">
                <a:solidFill>
                  <a:srgbClr val="2C4D88"/>
                </a:solidFill>
              </a:rPr>
              <a:t>Chapitre 040 – Opérations d’ordre entre sections</a:t>
            </a:r>
          </a:p>
        </p:txBody>
      </p:sp>
      <p:sp>
        <p:nvSpPr>
          <p:cNvPr id="4" name="Espace réservé du numéro de diapositive 3"/>
          <p:cNvSpPr>
            <a:spLocks noGrp="1"/>
          </p:cNvSpPr>
          <p:nvPr>
            <p:ph type="sldNum" sz="quarter" idx="12"/>
          </p:nvPr>
        </p:nvSpPr>
        <p:spPr/>
        <p:txBody>
          <a:bodyPr/>
          <a:lstStyle/>
          <a:p>
            <a:fld id="{6AF4F97F-837C-4708-9ADF-A6F82CB4B422}" type="slidenum">
              <a:rPr lang="fr-FR" smtClean="0"/>
              <a:pPr/>
              <a:t>37</a:t>
            </a:fld>
            <a:endParaRPr lang="fr-FR" dirty="0"/>
          </a:p>
        </p:txBody>
      </p:sp>
      <p:sp>
        <p:nvSpPr>
          <p:cNvPr id="2" name="ZoneTexte 1"/>
          <p:cNvSpPr txBox="1"/>
          <p:nvPr/>
        </p:nvSpPr>
        <p:spPr>
          <a:xfrm>
            <a:off x="683568" y="3356992"/>
            <a:ext cx="8136904" cy="1308050"/>
          </a:xfrm>
          <a:prstGeom prst="rect">
            <a:avLst/>
          </a:prstGeom>
          <a:noFill/>
        </p:spPr>
        <p:txBody>
          <a:bodyPr wrap="square" rtlCol="0">
            <a:spAutoFit/>
          </a:bodyPr>
          <a:lstStyle/>
          <a:p>
            <a:pPr marL="285750" indent="-285750">
              <a:spcAft>
                <a:spcPts val="600"/>
              </a:spcAft>
              <a:buFont typeface="Courier New" panose="02070309020205020404" pitchFamily="49" charset="0"/>
              <a:buChar char="o"/>
            </a:pPr>
            <a:r>
              <a:rPr lang="fr-FR" sz="1600" dirty="0">
                <a:solidFill>
                  <a:srgbClr val="2C4D88"/>
                </a:solidFill>
              </a:rPr>
              <a:t>Les opérations d’ordre n’affectent pas l’équilibre général du budget.</a:t>
            </a:r>
          </a:p>
          <a:p>
            <a:pPr marL="285750" indent="-285750">
              <a:spcAft>
                <a:spcPts val="600"/>
              </a:spcAft>
              <a:buFont typeface="Courier New" panose="02070309020205020404" pitchFamily="49" charset="0"/>
              <a:buChar char="o"/>
            </a:pPr>
            <a:endParaRPr lang="fr-FR" sz="1600" dirty="0">
              <a:solidFill>
                <a:srgbClr val="2C4D88"/>
              </a:solidFill>
            </a:endParaRPr>
          </a:p>
          <a:p>
            <a:pPr marL="285750" indent="-285750">
              <a:spcAft>
                <a:spcPts val="600"/>
              </a:spcAft>
              <a:buFont typeface="Courier New" panose="02070309020205020404" pitchFamily="49" charset="0"/>
              <a:buChar char="o"/>
            </a:pPr>
            <a:r>
              <a:rPr lang="fr-FR" sz="1600" dirty="0">
                <a:solidFill>
                  <a:srgbClr val="2C4D88"/>
                </a:solidFill>
              </a:rPr>
              <a:t>Reprise de subventions d’équipements amortissables : 6 K€</a:t>
            </a:r>
          </a:p>
          <a:p>
            <a:pPr>
              <a:spcAft>
                <a:spcPts val="600"/>
              </a:spcAft>
            </a:pPr>
            <a:endParaRPr lang="fr-FR" sz="1600" dirty="0">
              <a:solidFill>
                <a:srgbClr val="2C4D88"/>
              </a:solidFill>
            </a:endParaRPr>
          </a:p>
        </p:txBody>
      </p:sp>
      <p:sp>
        <p:nvSpPr>
          <p:cNvPr id="5" name="Titre 4">
            <a:extLst>
              <a:ext uri="{FF2B5EF4-FFF2-40B4-BE49-F238E27FC236}">
                <a16:creationId xmlns:a16="http://schemas.microsoft.com/office/drawing/2014/main" id="{04F3EF2A-7D7D-44CC-AF02-F56A58875220}"/>
              </a:ext>
            </a:extLst>
          </p:cNvPr>
          <p:cNvSpPr>
            <a:spLocks noGrp="1"/>
          </p:cNvSpPr>
          <p:nvPr>
            <p:ph type="title"/>
          </p:nvPr>
        </p:nvSpPr>
        <p:spPr/>
        <p:txBody>
          <a:bodyPr/>
          <a:lstStyle/>
          <a:p>
            <a:br>
              <a:rPr lang="fr-FR" dirty="0"/>
            </a:br>
            <a:br>
              <a:rPr lang="fr-FR" dirty="0"/>
            </a:br>
            <a:br>
              <a:rPr lang="fr-FR" dirty="0"/>
            </a:br>
            <a:br>
              <a:rPr lang="fr-FR" dirty="0"/>
            </a:br>
            <a:br>
              <a:rPr lang="fr-FR" dirty="0"/>
            </a:br>
            <a:br>
              <a:rPr lang="fr-FR" dirty="0"/>
            </a:br>
            <a:br>
              <a:rPr lang="fr-FR" dirty="0"/>
            </a:br>
            <a:br>
              <a:rPr lang="fr-FR" dirty="0"/>
            </a:br>
            <a:endParaRPr lang="fr-FR" dirty="0"/>
          </a:p>
        </p:txBody>
      </p:sp>
      <p:sp>
        <p:nvSpPr>
          <p:cNvPr id="10" name="ZoneTexte 9">
            <a:extLst>
              <a:ext uri="{FF2B5EF4-FFF2-40B4-BE49-F238E27FC236}">
                <a16:creationId xmlns:a16="http://schemas.microsoft.com/office/drawing/2014/main" id="{E71E67E0-92A8-4082-82CE-00FC95B7B81C}"/>
              </a:ext>
            </a:extLst>
          </p:cNvPr>
          <p:cNvSpPr txBox="1"/>
          <p:nvPr/>
        </p:nvSpPr>
        <p:spPr>
          <a:xfrm>
            <a:off x="5724128" y="178977"/>
            <a:ext cx="3168352" cy="369332"/>
          </a:xfrm>
          <a:prstGeom prst="rect">
            <a:avLst/>
          </a:prstGeom>
          <a:solidFill>
            <a:srgbClr val="2C4D88"/>
          </a:solidFill>
          <a:ln>
            <a:solidFill>
              <a:srgbClr val="7030A0"/>
            </a:solidFill>
          </a:ln>
        </p:spPr>
        <p:txBody>
          <a:bodyPr wrap="square">
            <a:spAutoFit/>
          </a:bodyPr>
          <a:lstStyle/>
          <a:p>
            <a:r>
              <a:rPr lang="fr-FR" dirty="0">
                <a:solidFill>
                  <a:schemeClr val="bg1"/>
                </a:solidFill>
              </a:rPr>
              <a:t>Dépenses d’investissement (10)</a:t>
            </a:r>
          </a:p>
        </p:txBody>
      </p:sp>
      <p:graphicFrame>
        <p:nvGraphicFramePr>
          <p:cNvPr id="3" name="Tableau 2">
            <a:extLst>
              <a:ext uri="{FF2B5EF4-FFF2-40B4-BE49-F238E27FC236}">
                <a16:creationId xmlns:a16="http://schemas.microsoft.com/office/drawing/2014/main" id="{E8F2756C-56EC-EDDB-1A07-FCA88AF24ACC}"/>
              </a:ext>
            </a:extLst>
          </p:cNvPr>
          <p:cNvGraphicFramePr>
            <a:graphicFrameLocks noGrp="1"/>
          </p:cNvGraphicFramePr>
          <p:nvPr>
            <p:extLst>
              <p:ext uri="{D42A27DB-BD31-4B8C-83A1-F6EECF244321}">
                <p14:modId xmlns:p14="http://schemas.microsoft.com/office/powerpoint/2010/main" val="4103137324"/>
              </p:ext>
            </p:extLst>
          </p:nvPr>
        </p:nvGraphicFramePr>
        <p:xfrm>
          <a:off x="539552" y="1721935"/>
          <a:ext cx="8280920" cy="1212800"/>
        </p:xfrm>
        <a:graphic>
          <a:graphicData uri="http://schemas.openxmlformats.org/drawingml/2006/table">
            <a:tbl>
              <a:tblPr firstRow="1" bandRow="1">
                <a:tableStyleId>{5C22544A-7EE6-4342-B048-85BDC9FD1C3A}</a:tableStyleId>
              </a:tblPr>
              <a:tblGrid>
                <a:gridCol w="2070230">
                  <a:extLst>
                    <a:ext uri="{9D8B030D-6E8A-4147-A177-3AD203B41FA5}">
                      <a16:colId xmlns:a16="http://schemas.microsoft.com/office/drawing/2014/main" val="20000"/>
                    </a:ext>
                  </a:extLst>
                </a:gridCol>
                <a:gridCol w="2070230">
                  <a:extLst>
                    <a:ext uri="{9D8B030D-6E8A-4147-A177-3AD203B41FA5}">
                      <a16:colId xmlns:a16="http://schemas.microsoft.com/office/drawing/2014/main" val="20001"/>
                    </a:ext>
                  </a:extLst>
                </a:gridCol>
                <a:gridCol w="2070230">
                  <a:extLst>
                    <a:ext uri="{9D8B030D-6E8A-4147-A177-3AD203B41FA5}">
                      <a16:colId xmlns:a16="http://schemas.microsoft.com/office/drawing/2014/main" val="20002"/>
                    </a:ext>
                  </a:extLst>
                </a:gridCol>
                <a:gridCol w="2070230">
                  <a:extLst>
                    <a:ext uri="{9D8B030D-6E8A-4147-A177-3AD203B41FA5}">
                      <a16:colId xmlns:a16="http://schemas.microsoft.com/office/drawing/2014/main" val="3850105867"/>
                    </a:ext>
                  </a:extLst>
                </a:gridCol>
              </a:tblGrid>
              <a:tr h="600732">
                <a:tc>
                  <a:txBody>
                    <a:bodyPr/>
                    <a:lstStyle/>
                    <a:p>
                      <a:pPr algn="ctr"/>
                      <a:r>
                        <a:rPr lang="fr-FR" dirty="0">
                          <a:solidFill>
                            <a:schemeClr val="bg1"/>
                          </a:solidFill>
                        </a:rPr>
                        <a:t>CA</a:t>
                      </a:r>
                      <a:r>
                        <a:rPr lang="fr-FR" baseline="0" dirty="0">
                          <a:solidFill>
                            <a:schemeClr val="bg1"/>
                          </a:solidFill>
                        </a:rPr>
                        <a:t> 2024</a:t>
                      </a:r>
                      <a:endParaRPr lang="fr-FR" dirty="0">
                        <a:solidFill>
                          <a:schemeClr val="bg1"/>
                        </a:solidFill>
                      </a:endParaRPr>
                    </a:p>
                  </a:txBody>
                  <a:tcPr anchor="ctr">
                    <a:cell3D prstMaterial="dkEdge">
                      <a:bevel/>
                      <a:lightRig rig="flood" dir="t"/>
                    </a:cell3D>
                    <a:solidFill>
                      <a:srgbClr val="7030A0"/>
                    </a:solidFill>
                  </a:tcPr>
                </a:tc>
                <a:tc>
                  <a:txBody>
                    <a:bodyPr/>
                    <a:lstStyle/>
                    <a:p>
                      <a:pPr algn="ctr"/>
                      <a:r>
                        <a:rPr lang="fr-FR" dirty="0">
                          <a:solidFill>
                            <a:schemeClr val="bg1"/>
                          </a:solidFill>
                        </a:rPr>
                        <a:t>RAR 2024</a:t>
                      </a:r>
                    </a:p>
                  </a:txBody>
                  <a:tcPr anchor="ctr">
                    <a:cell3D prstMaterial="dkEdge">
                      <a:bevel/>
                      <a:lightRig rig="flood" dir="t"/>
                    </a:cell3D>
                    <a:solidFill>
                      <a:srgbClr val="7030A0"/>
                    </a:solidFill>
                  </a:tcPr>
                </a:tc>
                <a:tc>
                  <a:txBody>
                    <a:bodyPr/>
                    <a:lstStyle/>
                    <a:p>
                      <a:pPr algn="ctr"/>
                      <a:r>
                        <a:rPr lang="fr-FR" dirty="0">
                          <a:solidFill>
                            <a:schemeClr val="bg1"/>
                          </a:solidFill>
                        </a:rPr>
                        <a:t>Dépenses nouvelles 2025</a:t>
                      </a:r>
                    </a:p>
                  </a:txBody>
                  <a:tcPr anchor="ctr">
                    <a:cell3D prstMaterial="dkEdge">
                      <a:bevel/>
                      <a:lightRig rig="flood" dir="t"/>
                    </a:cell3D>
                    <a:solidFill>
                      <a:srgbClr val="7030A0"/>
                    </a:solidFill>
                  </a:tcPr>
                </a:tc>
                <a:tc>
                  <a:txBody>
                    <a:bodyPr/>
                    <a:lstStyle/>
                    <a:p>
                      <a:pPr algn="ctr"/>
                      <a:r>
                        <a:rPr lang="fr-FR" dirty="0">
                          <a:solidFill>
                            <a:schemeClr val="bg1"/>
                          </a:solidFill>
                        </a:rPr>
                        <a:t>Total 2025</a:t>
                      </a:r>
                    </a:p>
                  </a:txBody>
                  <a:tcPr anchor="ctr">
                    <a:cell3D prstMaterial="dkEdge">
                      <a:bevel/>
                      <a:lightRig rig="flood" dir="t"/>
                    </a:cell3D>
                    <a:solidFill>
                      <a:srgbClr val="7030A0"/>
                    </a:solidFill>
                  </a:tcPr>
                </a:tc>
                <a:extLst>
                  <a:ext uri="{0D108BD9-81ED-4DB2-BD59-A6C34878D82A}">
                    <a16:rowId xmlns:a16="http://schemas.microsoft.com/office/drawing/2014/main" val="10000"/>
                  </a:ext>
                </a:extLst>
              </a:tr>
              <a:tr h="612068">
                <a:tc>
                  <a:txBody>
                    <a:bodyPr/>
                    <a:lstStyle/>
                    <a:p>
                      <a:pPr algn="ctr"/>
                      <a:r>
                        <a:rPr lang="fr-FR" dirty="0">
                          <a:solidFill>
                            <a:schemeClr val="bg1"/>
                          </a:solidFill>
                        </a:rPr>
                        <a:t>9 028,34 €</a:t>
                      </a:r>
                    </a:p>
                  </a:txBody>
                  <a:tcPr anchor="ctr">
                    <a:cell3D prstMaterial="dkEdge">
                      <a:bevel/>
                      <a:lightRig rig="flood" dir="t"/>
                    </a:cell3D>
                    <a:solidFill>
                      <a:srgbClr val="7030A0"/>
                    </a:solidFill>
                  </a:tcPr>
                </a:tc>
                <a:tc>
                  <a:txBody>
                    <a:bodyPr/>
                    <a:lstStyle/>
                    <a:p>
                      <a:pPr algn="ctr"/>
                      <a:r>
                        <a:rPr lang="fr-FR" dirty="0">
                          <a:solidFill>
                            <a:schemeClr val="bg1"/>
                          </a:solidFill>
                        </a:rPr>
                        <a:t>-</a:t>
                      </a:r>
                    </a:p>
                  </a:txBody>
                  <a:tcPr anchor="ctr">
                    <a:cell3D prstMaterial="dkEdge">
                      <a:bevel/>
                      <a:lightRig rig="flood" dir="t"/>
                    </a:cell3D>
                    <a:solidFill>
                      <a:srgbClr val="7030A0"/>
                    </a:solidFill>
                  </a:tcPr>
                </a:tc>
                <a:tc>
                  <a:txBody>
                    <a:bodyPr/>
                    <a:lstStyle/>
                    <a:p>
                      <a:pPr algn="ctr"/>
                      <a:r>
                        <a:rPr lang="fr-FR" dirty="0">
                          <a:solidFill>
                            <a:schemeClr val="bg1"/>
                          </a:solidFill>
                        </a:rPr>
                        <a:t>6 000,00 €</a:t>
                      </a:r>
                    </a:p>
                  </a:txBody>
                  <a:tcPr anchor="ctr">
                    <a:cell3D prstMaterial="dkEdge">
                      <a:bevel/>
                      <a:lightRig rig="flood" dir="t"/>
                    </a:cell3D>
                    <a:solidFill>
                      <a:srgbClr val="7030A0"/>
                    </a:solidFill>
                  </a:tcPr>
                </a:tc>
                <a:tc>
                  <a:txBody>
                    <a:bodyPr/>
                    <a:lstStyle/>
                    <a:p>
                      <a:pPr algn="ctr"/>
                      <a:r>
                        <a:rPr lang="fr-FR" dirty="0">
                          <a:solidFill>
                            <a:schemeClr val="bg1"/>
                          </a:solidFill>
                        </a:rPr>
                        <a:t>6 000,00 €</a:t>
                      </a:r>
                    </a:p>
                  </a:txBody>
                  <a:tcPr anchor="ctr">
                    <a:cell3D prstMaterial="dkEdge">
                      <a:bevel/>
                      <a:lightRig rig="flood" dir="t"/>
                    </a:cell3D>
                    <a:solidFill>
                      <a:srgbClr val="7030A0"/>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6872265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2"/>
          <p:cNvSpPr>
            <a:spLocks noGrp="1"/>
          </p:cNvSpPr>
          <p:nvPr>
            <p:ph idx="1"/>
          </p:nvPr>
        </p:nvSpPr>
        <p:spPr>
          <a:xfrm>
            <a:off x="683568" y="1142754"/>
            <a:ext cx="8363272" cy="576064"/>
          </a:xfrm>
        </p:spPr>
        <p:txBody>
          <a:bodyPr>
            <a:normAutofit/>
          </a:bodyPr>
          <a:lstStyle/>
          <a:p>
            <a:pPr marL="109728" indent="0">
              <a:buNone/>
            </a:pPr>
            <a:r>
              <a:rPr lang="fr-FR" sz="2400" b="1" u="sng" dirty="0">
                <a:solidFill>
                  <a:srgbClr val="2C4D88"/>
                </a:solidFill>
              </a:rPr>
              <a:t>Chapitre 041 – Opérations patrimoniales</a:t>
            </a:r>
          </a:p>
        </p:txBody>
      </p:sp>
      <p:sp>
        <p:nvSpPr>
          <p:cNvPr id="4" name="Espace réservé du numéro de diapositive 3"/>
          <p:cNvSpPr>
            <a:spLocks noGrp="1"/>
          </p:cNvSpPr>
          <p:nvPr>
            <p:ph type="sldNum" sz="quarter" idx="12"/>
          </p:nvPr>
        </p:nvSpPr>
        <p:spPr/>
        <p:txBody>
          <a:bodyPr/>
          <a:lstStyle/>
          <a:p>
            <a:fld id="{6AF4F97F-837C-4708-9ADF-A6F82CB4B422}" type="slidenum">
              <a:rPr lang="fr-FR" smtClean="0"/>
              <a:pPr/>
              <a:t>38</a:t>
            </a:fld>
            <a:endParaRPr lang="fr-FR" dirty="0"/>
          </a:p>
        </p:txBody>
      </p:sp>
      <p:sp>
        <p:nvSpPr>
          <p:cNvPr id="5" name="Titre 4">
            <a:extLst>
              <a:ext uri="{FF2B5EF4-FFF2-40B4-BE49-F238E27FC236}">
                <a16:creationId xmlns:a16="http://schemas.microsoft.com/office/drawing/2014/main" id="{04F3EF2A-7D7D-44CC-AF02-F56A58875220}"/>
              </a:ext>
            </a:extLst>
          </p:cNvPr>
          <p:cNvSpPr>
            <a:spLocks noGrp="1"/>
          </p:cNvSpPr>
          <p:nvPr>
            <p:ph type="title"/>
          </p:nvPr>
        </p:nvSpPr>
        <p:spPr/>
        <p:txBody>
          <a:bodyPr/>
          <a:lstStyle/>
          <a:p>
            <a:br>
              <a:rPr lang="fr-FR" dirty="0"/>
            </a:br>
            <a:br>
              <a:rPr lang="fr-FR" dirty="0"/>
            </a:br>
            <a:br>
              <a:rPr lang="fr-FR" dirty="0"/>
            </a:br>
            <a:br>
              <a:rPr lang="fr-FR" dirty="0"/>
            </a:br>
            <a:br>
              <a:rPr lang="fr-FR" dirty="0"/>
            </a:br>
            <a:br>
              <a:rPr lang="fr-FR" dirty="0"/>
            </a:br>
            <a:br>
              <a:rPr lang="fr-FR" dirty="0"/>
            </a:br>
            <a:br>
              <a:rPr lang="fr-FR" dirty="0"/>
            </a:br>
            <a:endParaRPr lang="fr-FR" dirty="0"/>
          </a:p>
        </p:txBody>
      </p:sp>
      <p:sp>
        <p:nvSpPr>
          <p:cNvPr id="10" name="ZoneTexte 9">
            <a:extLst>
              <a:ext uri="{FF2B5EF4-FFF2-40B4-BE49-F238E27FC236}">
                <a16:creationId xmlns:a16="http://schemas.microsoft.com/office/drawing/2014/main" id="{E71E67E0-92A8-4082-82CE-00FC95B7B81C}"/>
              </a:ext>
            </a:extLst>
          </p:cNvPr>
          <p:cNvSpPr txBox="1"/>
          <p:nvPr/>
        </p:nvSpPr>
        <p:spPr>
          <a:xfrm>
            <a:off x="5724128" y="178977"/>
            <a:ext cx="3168352" cy="369332"/>
          </a:xfrm>
          <a:prstGeom prst="rect">
            <a:avLst/>
          </a:prstGeom>
          <a:solidFill>
            <a:srgbClr val="2C4D88"/>
          </a:solidFill>
          <a:ln>
            <a:solidFill>
              <a:srgbClr val="7030A0"/>
            </a:solidFill>
          </a:ln>
        </p:spPr>
        <p:txBody>
          <a:bodyPr wrap="square">
            <a:spAutoFit/>
          </a:bodyPr>
          <a:lstStyle/>
          <a:p>
            <a:r>
              <a:rPr lang="fr-FR" dirty="0">
                <a:solidFill>
                  <a:schemeClr val="bg1"/>
                </a:solidFill>
              </a:rPr>
              <a:t>Dépenses d’investissement (11)</a:t>
            </a:r>
          </a:p>
        </p:txBody>
      </p:sp>
      <p:graphicFrame>
        <p:nvGraphicFramePr>
          <p:cNvPr id="3" name="Tableau 2">
            <a:extLst>
              <a:ext uri="{FF2B5EF4-FFF2-40B4-BE49-F238E27FC236}">
                <a16:creationId xmlns:a16="http://schemas.microsoft.com/office/drawing/2014/main" id="{3F88F487-80CE-D6AB-AFBC-05D7472AB95B}"/>
              </a:ext>
            </a:extLst>
          </p:cNvPr>
          <p:cNvGraphicFramePr>
            <a:graphicFrameLocks noGrp="1"/>
          </p:cNvGraphicFramePr>
          <p:nvPr>
            <p:extLst>
              <p:ext uri="{D42A27DB-BD31-4B8C-83A1-F6EECF244321}">
                <p14:modId xmlns:p14="http://schemas.microsoft.com/office/powerpoint/2010/main" val="2046468722"/>
              </p:ext>
            </p:extLst>
          </p:nvPr>
        </p:nvGraphicFramePr>
        <p:xfrm>
          <a:off x="652322" y="1718818"/>
          <a:ext cx="8024132" cy="1212800"/>
        </p:xfrm>
        <a:graphic>
          <a:graphicData uri="http://schemas.openxmlformats.org/drawingml/2006/table">
            <a:tbl>
              <a:tblPr firstRow="1" bandRow="1">
                <a:tableStyleId>{5C22544A-7EE6-4342-B048-85BDC9FD1C3A}</a:tableStyleId>
              </a:tblPr>
              <a:tblGrid>
                <a:gridCol w="2006033">
                  <a:extLst>
                    <a:ext uri="{9D8B030D-6E8A-4147-A177-3AD203B41FA5}">
                      <a16:colId xmlns:a16="http://schemas.microsoft.com/office/drawing/2014/main" val="20000"/>
                    </a:ext>
                  </a:extLst>
                </a:gridCol>
                <a:gridCol w="2006033">
                  <a:extLst>
                    <a:ext uri="{9D8B030D-6E8A-4147-A177-3AD203B41FA5}">
                      <a16:colId xmlns:a16="http://schemas.microsoft.com/office/drawing/2014/main" val="20001"/>
                    </a:ext>
                  </a:extLst>
                </a:gridCol>
                <a:gridCol w="2006033">
                  <a:extLst>
                    <a:ext uri="{9D8B030D-6E8A-4147-A177-3AD203B41FA5}">
                      <a16:colId xmlns:a16="http://schemas.microsoft.com/office/drawing/2014/main" val="20002"/>
                    </a:ext>
                  </a:extLst>
                </a:gridCol>
                <a:gridCol w="2006033">
                  <a:extLst>
                    <a:ext uri="{9D8B030D-6E8A-4147-A177-3AD203B41FA5}">
                      <a16:colId xmlns:a16="http://schemas.microsoft.com/office/drawing/2014/main" val="3850105867"/>
                    </a:ext>
                  </a:extLst>
                </a:gridCol>
              </a:tblGrid>
              <a:tr h="600732">
                <a:tc>
                  <a:txBody>
                    <a:bodyPr/>
                    <a:lstStyle/>
                    <a:p>
                      <a:pPr algn="ctr"/>
                      <a:r>
                        <a:rPr lang="fr-FR" dirty="0">
                          <a:solidFill>
                            <a:schemeClr val="bg1"/>
                          </a:solidFill>
                        </a:rPr>
                        <a:t>CA</a:t>
                      </a:r>
                      <a:r>
                        <a:rPr lang="fr-FR" baseline="0" dirty="0">
                          <a:solidFill>
                            <a:schemeClr val="bg1"/>
                          </a:solidFill>
                        </a:rPr>
                        <a:t> 2024</a:t>
                      </a:r>
                      <a:endParaRPr lang="fr-FR" dirty="0">
                        <a:solidFill>
                          <a:schemeClr val="bg1"/>
                        </a:solidFill>
                      </a:endParaRPr>
                    </a:p>
                  </a:txBody>
                  <a:tcPr anchor="ctr">
                    <a:cell3D prstMaterial="dkEdge">
                      <a:bevel/>
                      <a:lightRig rig="flood" dir="t"/>
                    </a:cell3D>
                    <a:solidFill>
                      <a:srgbClr val="7030A0"/>
                    </a:solidFill>
                  </a:tcPr>
                </a:tc>
                <a:tc>
                  <a:txBody>
                    <a:bodyPr/>
                    <a:lstStyle/>
                    <a:p>
                      <a:pPr algn="ctr"/>
                      <a:r>
                        <a:rPr lang="fr-FR" dirty="0">
                          <a:solidFill>
                            <a:schemeClr val="bg1"/>
                          </a:solidFill>
                        </a:rPr>
                        <a:t>RAR 2024</a:t>
                      </a:r>
                    </a:p>
                  </a:txBody>
                  <a:tcPr anchor="ctr">
                    <a:cell3D prstMaterial="dkEdge">
                      <a:bevel/>
                      <a:lightRig rig="flood" dir="t"/>
                    </a:cell3D>
                    <a:solidFill>
                      <a:srgbClr val="7030A0"/>
                    </a:solidFill>
                  </a:tcPr>
                </a:tc>
                <a:tc>
                  <a:txBody>
                    <a:bodyPr/>
                    <a:lstStyle/>
                    <a:p>
                      <a:pPr algn="ctr"/>
                      <a:r>
                        <a:rPr lang="fr-FR" dirty="0">
                          <a:solidFill>
                            <a:schemeClr val="bg1"/>
                          </a:solidFill>
                        </a:rPr>
                        <a:t>Dépenses nouvelles 2025</a:t>
                      </a:r>
                    </a:p>
                  </a:txBody>
                  <a:tcPr anchor="ctr">
                    <a:cell3D prstMaterial="dkEdge">
                      <a:bevel/>
                      <a:lightRig rig="flood" dir="t"/>
                    </a:cell3D>
                    <a:solidFill>
                      <a:srgbClr val="7030A0"/>
                    </a:solidFill>
                  </a:tcPr>
                </a:tc>
                <a:tc>
                  <a:txBody>
                    <a:bodyPr/>
                    <a:lstStyle/>
                    <a:p>
                      <a:pPr algn="ctr"/>
                      <a:r>
                        <a:rPr lang="fr-FR" dirty="0">
                          <a:solidFill>
                            <a:schemeClr val="bg1"/>
                          </a:solidFill>
                        </a:rPr>
                        <a:t>Total 2025</a:t>
                      </a:r>
                    </a:p>
                  </a:txBody>
                  <a:tcPr anchor="ctr">
                    <a:cell3D prstMaterial="dkEdge">
                      <a:bevel/>
                      <a:lightRig rig="flood" dir="t"/>
                    </a:cell3D>
                    <a:solidFill>
                      <a:srgbClr val="7030A0"/>
                    </a:solidFill>
                  </a:tcPr>
                </a:tc>
                <a:extLst>
                  <a:ext uri="{0D108BD9-81ED-4DB2-BD59-A6C34878D82A}">
                    <a16:rowId xmlns:a16="http://schemas.microsoft.com/office/drawing/2014/main" val="10000"/>
                  </a:ext>
                </a:extLst>
              </a:tr>
              <a:tr h="612068">
                <a:tc>
                  <a:txBody>
                    <a:bodyPr/>
                    <a:lstStyle/>
                    <a:p>
                      <a:pPr algn="ctr"/>
                      <a:r>
                        <a:rPr lang="fr-FR" dirty="0">
                          <a:solidFill>
                            <a:schemeClr val="bg1"/>
                          </a:solidFill>
                        </a:rPr>
                        <a:t>244 426,59 €</a:t>
                      </a:r>
                    </a:p>
                  </a:txBody>
                  <a:tcPr anchor="ctr">
                    <a:cell3D prstMaterial="dkEdge">
                      <a:bevel/>
                      <a:lightRig rig="flood" dir="t"/>
                    </a:cell3D>
                    <a:solidFill>
                      <a:srgbClr val="7030A0"/>
                    </a:solidFill>
                  </a:tcPr>
                </a:tc>
                <a:tc>
                  <a:txBody>
                    <a:bodyPr/>
                    <a:lstStyle/>
                    <a:p>
                      <a:pPr algn="ctr"/>
                      <a:r>
                        <a:rPr lang="fr-FR" dirty="0">
                          <a:solidFill>
                            <a:schemeClr val="bg1"/>
                          </a:solidFill>
                        </a:rPr>
                        <a:t>-</a:t>
                      </a:r>
                    </a:p>
                  </a:txBody>
                  <a:tcPr anchor="ctr">
                    <a:cell3D prstMaterial="dkEdge">
                      <a:bevel/>
                      <a:lightRig rig="flood" dir="t"/>
                    </a:cell3D>
                    <a:solidFill>
                      <a:srgbClr val="7030A0"/>
                    </a:solidFill>
                  </a:tcPr>
                </a:tc>
                <a:tc>
                  <a:txBody>
                    <a:bodyPr/>
                    <a:lstStyle/>
                    <a:p>
                      <a:pPr algn="ctr"/>
                      <a:r>
                        <a:rPr lang="fr-FR" dirty="0">
                          <a:solidFill>
                            <a:schemeClr val="bg1"/>
                          </a:solidFill>
                        </a:rPr>
                        <a:t>50 000,00 €</a:t>
                      </a:r>
                    </a:p>
                  </a:txBody>
                  <a:tcPr anchor="ctr">
                    <a:cell3D prstMaterial="dkEdge">
                      <a:bevel/>
                      <a:lightRig rig="flood" dir="t"/>
                    </a:cell3D>
                    <a:solidFill>
                      <a:srgbClr val="7030A0"/>
                    </a:solidFill>
                  </a:tcPr>
                </a:tc>
                <a:tc>
                  <a:txBody>
                    <a:bodyPr/>
                    <a:lstStyle/>
                    <a:p>
                      <a:pPr algn="ctr"/>
                      <a:r>
                        <a:rPr lang="fr-FR" dirty="0">
                          <a:solidFill>
                            <a:schemeClr val="bg1"/>
                          </a:solidFill>
                        </a:rPr>
                        <a:t>50 000,00 €</a:t>
                      </a:r>
                    </a:p>
                  </a:txBody>
                  <a:tcPr anchor="ctr">
                    <a:cell3D prstMaterial="dkEdge">
                      <a:bevel/>
                      <a:lightRig rig="flood" dir="t"/>
                    </a:cell3D>
                    <a:solidFill>
                      <a:srgbClr val="7030A0"/>
                    </a:solidFill>
                  </a:tcPr>
                </a:tc>
                <a:extLst>
                  <a:ext uri="{0D108BD9-81ED-4DB2-BD59-A6C34878D82A}">
                    <a16:rowId xmlns:a16="http://schemas.microsoft.com/office/drawing/2014/main" val="10001"/>
                  </a:ext>
                </a:extLst>
              </a:tr>
            </a:tbl>
          </a:graphicData>
        </a:graphic>
      </p:graphicFrame>
      <p:sp>
        <p:nvSpPr>
          <p:cNvPr id="7" name="ZoneTexte 6">
            <a:extLst>
              <a:ext uri="{FF2B5EF4-FFF2-40B4-BE49-F238E27FC236}">
                <a16:creationId xmlns:a16="http://schemas.microsoft.com/office/drawing/2014/main" id="{06B8DDF0-F402-51CA-F5D2-0DCFD3968AFA}"/>
              </a:ext>
            </a:extLst>
          </p:cNvPr>
          <p:cNvSpPr txBox="1"/>
          <p:nvPr/>
        </p:nvSpPr>
        <p:spPr>
          <a:xfrm>
            <a:off x="539552" y="3356992"/>
            <a:ext cx="8136902" cy="1554272"/>
          </a:xfrm>
          <a:prstGeom prst="rect">
            <a:avLst/>
          </a:prstGeom>
          <a:noFill/>
        </p:spPr>
        <p:txBody>
          <a:bodyPr wrap="square" rtlCol="0">
            <a:spAutoFit/>
          </a:bodyPr>
          <a:lstStyle/>
          <a:p>
            <a:pPr marL="285750" indent="-285750">
              <a:spcAft>
                <a:spcPts val="600"/>
              </a:spcAft>
              <a:buFont typeface="Courier New" panose="02070309020205020404" pitchFamily="49" charset="0"/>
              <a:buChar char="o"/>
            </a:pPr>
            <a:r>
              <a:rPr lang="fr-FR" sz="1600" dirty="0">
                <a:solidFill>
                  <a:srgbClr val="2C4D88"/>
                </a:solidFill>
              </a:rPr>
              <a:t>Les opérations d’ordre n’affectent pas l’équilibre général du budget. Ce ne sont que des opérations comptables sans mouvement de fonds.</a:t>
            </a:r>
          </a:p>
          <a:p>
            <a:pPr marL="285750" indent="-285750">
              <a:spcAft>
                <a:spcPts val="600"/>
              </a:spcAft>
              <a:buFont typeface="Courier New" panose="02070309020205020404" pitchFamily="49" charset="0"/>
              <a:buChar char="o"/>
            </a:pPr>
            <a:endParaRPr lang="fr-FR" sz="1600" dirty="0">
              <a:solidFill>
                <a:srgbClr val="2C4D88"/>
              </a:solidFill>
            </a:endParaRPr>
          </a:p>
          <a:p>
            <a:pPr marL="285750" indent="-285750">
              <a:spcAft>
                <a:spcPts val="600"/>
              </a:spcAft>
              <a:buFont typeface="Courier New" panose="02070309020205020404" pitchFamily="49" charset="0"/>
              <a:buChar char="o"/>
            </a:pPr>
            <a:r>
              <a:rPr lang="fr-FR" sz="1600" dirty="0">
                <a:solidFill>
                  <a:srgbClr val="2C4D88"/>
                </a:solidFill>
              </a:rPr>
              <a:t>Ce chapitre est concerné par :</a:t>
            </a:r>
          </a:p>
          <a:p>
            <a:pPr marL="742950" lvl="1" indent="-285750">
              <a:spcAft>
                <a:spcPts val="600"/>
              </a:spcAft>
              <a:buSzPct val="80000"/>
              <a:buFont typeface="Wingdings" panose="05000000000000000000" pitchFamily="2" charset="2"/>
              <a:buChar char="ü"/>
            </a:pPr>
            <a:r>
              <a:rPr lang="fr-FR" sz="1600" dirty="0">
                <a:solidFill>
                  <a:srgbClr val="2C4D88"/>
                </a:solidFill>
              </a:rPr>
              <a:t>Intégration des frais d’études pour 50 K€</a:t>
            </a:r>
          </a:p>
        </p:txBody>
      </p:sp>
    </p:spTree>
    <p:extLst>
      <p:ext uri="{BB962C8B-B14F-4D97-AF65-F5344CB8AC3E}">
        <p14:creationId xmlns:p14="http://schemas.microsoft.com/office/powerpoint/2010/main" val="428235976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6AF4F97F-837C-4708-9ADF-A6F82CB4B422}" type="slidenum">
              <a:rPr lang="fr-FR">
                <a:solidFill>
                  <a:prstClr val="black"/>
                </a:solidFill>
                <a:latin typeface="Lucida Sans Unicode"/>
              </a:rPr>
              <a:pPr/>
              <a:t>39</a:t>
            </a:fld>
            <a:endParaRPr lang="fr-FR" dirty="0">
              <a:solidFill>
                <a:prstClr val="black"/>
              </a:solidFill>
              <a:latin typeface="Lucida Sans Unicode"/>
            </a:endParaRPr>
          </a:p>
        </p:txBody>
      </p:sp>
      <p:graphicFrame>
        <p:nvGraphicFramePr>
          <p:cNvPr id="5" name="Tableau 4">
            <a:extLst>
              <a:ext uri="{FF2B5EF4-FFF2-40B4-BE49-F238E27FC236}">
                <a16:creationId xmlns:a16="http://schemas.microsoft.com/office/drawing/2014/main" id="{6299F474-304B-4A28-8E64-F91F335549C4}"/>
              </a:ext>
            </a:extLst>
          </p:cNvPr>
          <p:cNvGraphicFramePr>
            <a:graphicFrameLocks noGrp="1"/>
          </p:cNvGraphicFramePr>
          <p:nvPr>
            <p:extLst>
              <p:ext uri="{D42A27DB-BD31-4B8C-83A1-F6EECF244321}">
                <p14:modId xmlns:p14="http://schemas.microsoft.com/office/powerpoint/2010/main" val="2237291113"/>
              </p:ext>
            </p:extLst>
          </p:nvPr>
        </p:nvGraphicFramePr>
        <p:xfrm>
          <a:off x="467544" y="980728"/>
          <a:ext cx="8424936" cy="4204804"/>
        </p:xfrm>
        <a:graphic>
          <a:graphicData uri="http://schemas.openxmlformats.org/drawingml/2006/table">
            <a:tbl>
              <a:tblPr>
                <a:tableStyleId>{5C22544A-7EE6-4342-B048-85BDC9FD1C3A}</a:tableStyleId>
              </a:tblPr>
              <a:tblGrid>
                <a:gridCol w="6082090">
                  <a:extLst>
                    <a:ext uri="{9D8B030D-6E8A-4147-A177-3AD203B41FA5}">
                      <a16:colId xmlns:a16="http://schemas.microsoft.com/office/drawing/2014/main" val="260702628"/>
                    </a:ext>
                  </a:extLst>
                </a:gridCol>
                <a:gridCol w="2342846">
                  <a:extLst>
                    <a:ext uri="{9D8B030D-6E8A-4147-A177-3AD203B41FA5}">
                      <a16:colId xmlns:a16="http://schemas.microsoft.com/office/drawing/2014/main" val="613739122"/>
                    </a:ext>
                  </a:extLst>
                </a:gridCol>
              </a:tblGrid>
              <a:tr h="527439">
                <a:tc>
                  <a:txBody>
                    <a:bodyPr/>
                    <a:lstStyle/>
                    <a:p>
                      <a:pPr algn="ctr" rtl="0" fontAlgn="ctr"/>
                      <a:r>
                        <a:rPr lang="fr-FR" sz="1400" b="1" u="none" strike="noStrike" dirty="0">
                          <a:solidFill>
                            <a:schemeClr val="bg1"/>
                          </a:solidFill>
                          <a:effectLst/>
                        </a:rPr>
                        <a:t>CHAPITRE</a:t>
                      </a:r>
                      <a:endParaRPr lang="fr-FR" sz="1400" b="1" i="0" u="none" strike="noStrike" dirty="0">
                        <a:solidFill>
                          <a:schemeClr val="bg1"/>
                        </a:solidFill>
                        <a:effectLst/>
                        <a:latin typeface="Lucida Sans Unicode" panose="020B0602030504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coolSlant"/>
                      <a:lightRig rig="flood" dir="t"/>
                    </a:cell3D>
                    <a:solidFill>
                      <a:srgbClr val="7030A0"/>
                    </a:solidFill>
                  </a:tcPr>
                </a:tc>
                <a:tc>
                  <a:txBody>
                    <a:bodyPr/>
                    <a:lstStyle/>
                    <a:p>
                      <a:pPr algn="ctr" rtl="0" fontAlgn="ctr"/>
                      <a:r>
                        <a:rPr lang="fr-FR" sz="1400" u="none" strike="noStrike" dirty="0">
                          <a:solidFill>
                            <a:schemeClr val="bg1"/>
                          </a:solidFill>
                          <a:effectLst/>
                        </a:rPr>
                        <a:t> </a:t>
                      </a:r>
                      <a:r>
                        <a:rPr lang="fr-FR" sz="1400" b="1" u="none" strike="noStrike" dirty="0">
                          <a:solidFill>
                            <a:schemeClr val="bg1"/>
                          </a:solidFill>
                          <a:effectLst/>
                        </a:rPr>
                        <a:t>PROPOSITION 2025</a:t>
                      </a:r>
                      <a:endParaRPr lang="fr-FR" sz="1400" b="1" i="0" u="none" strike="noStrike" dirty="0">
                        <a:solidFill>
                          <a:schemeClr val="bg1"/>
                        </a:solidFill>
                        <a:effectLst/>
                        <a:latin typeface="Lucida Sans Unicode" panose="020B0602030504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coolSlant"/>
                      <a:lightRig rig="flood" dir="t"/>
                    </a:cell3D>
                    <a:solidFill>
                      <a:srgbClr val="7030A0"/>
                    </a:solidFill>
                  </a:tcPr>
                </a:tc>
                <a:extLst>
                  <a:ext uri="{0D108BD9-81ED-4DB2-BD59-A6C34878D82A}">
                    <a16:rowId xmlns:a16="http://schemas.microsoft.com/office/drawing/2014/main" val="3173434585"/>
                  </a:ext>
                </a:extLst>
              </a:tr>
              <a:tr h="301071">
                <a:tc>
                  <a:txBody>
                    <a:bodyPr/>
                    <a:lstStyle/>
                    <a:p>
                      <a:pPr lvl="1" algn="l" rtl="0" fontAlgn="ctr"/>
                      <a:r>
                        <a:rPr lang="fr-FR" sz="1400" u="none" strike="noStrike" dirty="0">
                          <a:solidFill>
                            <a:schemeClr val="bg1"/>
                          </a:solidFill>
                          <a:effectLst/>
                        </a:rPr>
                        <a:t>20 - Immobilisations incorporelles</a:t>
                      </a:r>
                      <a:endParaRPr lang="fr-FR" sz="1400" b="0" i="0" u="none" strike="noStrike" dirty="0">
                        <a:solidFill>
                          <a:schemeClr val="bg1"/>
                        </a:solidFill>
                        <a:effectLst/>
                        <a:latin typeface="Lucida Sans Unicode" panose="020B0602030504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cell3D prstMaterial="dkEdge">
                      <a:bevel prst="coolSlant"/>
                      <a:lightRig rig="flood" dir="t"/>
                    </a:cell3D>
                    <a:solidFill>
                      <a:srgbClr val="7030A0"/>
                    </a:solidFill>
                  </a:tcPr>
                </a:tc>
                <a:tc>
                  <a:txBody>
                    <a:bodyPr/>
                    <a:lstStyle/>
                    <a:p>
                      <a:pPr marL="0" lvl="0" algn="r" defTabSz="685800" rtl="0" eaLnBrk="1" fontAlgn="ctr" latinLnBrk="0" hangingPunct="1"/>
                      <a:r>
                        <a:rPr lang="fr-FR" sz="1400" b="0" kern="1200" dirty="0">
                          <a:solidFill>
                            <a:schemeClr val="bg1"/>
                          </a:solidFill>
                          <a:latin typeface="+mn-lt"/>
                          <a:ea typeface="+mn-ea"/>
                          <a:cs typeface="+mn-cs"/>
                        </a:rPr>
                        <a:t>- €</a:t>
                      </a:r>
                    </a:p>
                  </a:txBody>
                  <a:tcPr marL="144000" marR="14400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cell3D prstMaterial="dkEdge">
                      <a:bevel prst="coolSlant"/>
                      <a:lightRig rig="flood" dir="t"/>
                    </a:cell3D>
                    <a:solidFill>
                      <a:srgbClr val="7030A0"/>
                    </a:solidFill>
                  </a:tcPr>
                </a:tc>
                <a:extLst>
                  <a:ext uri="{0D108BD9-81ED-4DB2-BD59-A6C34878D82A}">
                    <a16:rowId xmlns:a16="http://schemas.microsoft.com/office/drawing/2014/main" val="1533589491"/>
                  </a:ext>
                </a:extLst>
              </a:tr>
              <a:tr h="301071">
                <a:tc>
                  <a:txBody>
                    <a:bodyPr/>
                    <a:lstStyle/>
                    <a:p>
                      <a:pPr lvl="1" algn="l" rtl="0" fontAlgn="ctr"/>
                      <a:r>
                        <a:rPr lang="fr-FR" sz="1400" u="none" strike="noStrike" dirty="0">
                          <a:solidFill>
                            <a:schemeClr val="bg1"/>
                          </a:solidFill>
                          <a:effectLst/>
                        </a:rPr>
                        <a:t>204 – Subventions d'équipement versées</a:t>
                      </a:r>
                      <a:endParaRPr lang="fr-FR" sz="1400" b="0" i="0" u="none" strike="noStrike" dirty="0">
                        <a:solidFill>
                          <a:schemeClr val="bg1"/>
                        </a:solidFill>
                        <a:effectLst/>
                        <a:latin typeface="Lucida Sans Unicode" panose="020B0602030504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cell3D prstMaterial="dkEdge">
                      <a:bevel prst="coolSlant"/>
                      <a:lightRig rig="flood" dir="t"/>
                    </a:cell3D>
                    <a:solidFill>
                      <a:srgbClr val="7030A0"/>
                    </a:solidFill>
                  </a:tcPr>
                </a:tc>
                <a:tc>
                  <a:txBody>
                    <a:bodyPr/>
                    <a:lstStyle/>
                    <a:p>
                      <a:pPr marL="0" lvl="0" algn="r" defTabSz="685800" rtl="0" eaLnBrk="1" fontAlgn="ctr" latinLnBrk="0" hangingPunct="1"/>
                      <a:r>
                        <a:rPr lang="fr-FR" sz="1400" b="0" kern="1200" dirty="0">
                          <a:solidFill>
                            <a:schemeClr val="bg1"/>
                          </a:solidFill>
                          <a:latin typeface="+mn-lt"/>
                          <a:ea typeface="+mn-ea"/>
                          <a:cs typeface="+mn-cs"/>
                        </a:rPr>
                        <a:t>120 000,00 €</a:t>
                      </a:r>
                    </a:p>
                  </a:txBody>
                  <a:tcPr marL="144000" marR="14400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cell3D prstMaterial="dkEdge">
                      <a:bevel prst="coolSlant"/>
                      <a:lightRig rig="flood" dir="t"/>
                    </a:cell3D>
                    <a:solidFill>
                      <a:srgbClr val="7030A0"/>
                    </a:solidFill>
                  </a:tcPr>
                </a:tc>
                <a:extLst>
                  <a:ext uri="{0D108BD9-81ED-4DB2-BD59-A6C34878D82A}">
                    <a16:rowId xmlns:a16="http://schemas.microsoft.com/office/drawing/2014/main" val="3522835697"/>
                  </a:ext>
                </a:extLst>
              </a:tr>
              <a:tr h="301071">
                <a:tc>
                  <a:txBody>
                    <a:bodyPr/>
                    <a:lstStyle/>
                    <a:p>
                      <a:pPr lvl="1" algn="l" rtl="0" fontAlgn="ctr"/>
                      <a:r>
                        <a:rPr lang="fr-FR" sz="1400" u="none" strike="noStrike" dirty="0">
                          <a:solidFill>
                            <a:schemeClr val="bg1"/>
                          </a:solidFill>
                          <a:effectLst/>
                        </a:rPr>
                        <a:t>21 -  Immobilisations corporelles</a:t>
                      </a:r>
                      <a:endParaRPr lang="fr-FR" sz="1400" b="0" i="0" u="none" strike="noStrike" dirty="0">
                        <a:solidFill>
                          <a:schemeClr val="bg1"/>
                        </a:solidFill>
                        <a:effectLst/>
                        <a:latin typeface="Lucida Sans Unicode" panose="020B0602030504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cell3D prstMaterial="dkEdge">
                      <a:bevel prst="coolSlant"/>
                      <a:lightRig rig="flood" dir="t"/>
                    </a:cell3D>
                    <a:solidFill>
                      <a:srgbClr val="7030A0"/>
                    </a:solidFill>
                  </a:tcPr>
                </a:tc>
                <a:tc>
                  <a:txBody>
                    <a:bodyPr/>
                    <a:lstStyle/>
                    <a:p>
                      <a:pPr marL="0" lvl="0" algn="r" defTabSz="685800" rtl="0" eaLnBrk="1" fontAlgn="ctr" latinLnBrk="0" hangingPunct="1"/>
                      <a:r>
                        <a:rPr lang="fr-FR" sz="1400" b="0" kern="1200" dirty="0">
                          <a:solidFill>
                            <a:schemeClr val="bg1"/>
                          </a:solidFill>
                          <a:latin typeface="+mn-lt"/>
                          <a:ea typeface="+mn-ea"/>
                          <a:cs typeface="+mn-cs"/>
                        </a:rPr>
                        <a:t>2 851 011,73 €</a:t>
                      </a:r>
                    </a:p>
                  </a:txBody>
                  <a:tcPr marL="144000" marR="14400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cell3D prstMaterial="dkEdge">
                      <a:bevel prst="coolSlant"/>
                      <a:lightRig rig="flood" dir="t"/>
                    </a:cell3D>
                    <a:solidFill>
                      <a:srgbClr val="7030A0"/>
                    </a:solidFill>
                  </a:tcPr>
                </a:tc>
                <a:extLst>
                  <a:ext uri="{0D108BD9-81ED-4DB2-BD59-A6C34878D82A}">
                    <a16:rowId xmlns:a16="http://schemas.microsoft.com/office/drawing/2014/main" val="2279631693"/>
                  </a:ext>
                </a:extLst>
              </a:tr>
              <a:tr h="301071">
                <a:tc>
                  <a:txBody>
                    <a:bodyPr/>
                    <a:lstStyle/>
                    <a:p>
                      <a:pPr lvl="1" algn="l" rtl="0" fontAlgn="ctr"/>
                      <a:r>
                        <a:rPr lang="fr-FR" sz="1400" u="none" strike="noStrike" dirty="0">
                          <a:solidFill>
                            <a:schemeClr val="bg1"/>
                          </a:solidFill>
                          <a:effectLst/>
                        </a:rPr>
                        <a:t>23 - Immobilisations en cours</a:t>
                      </a:r>
                      <a:endParaRPr lang="fr-FR" sz="1400" b="0" i="0" u="none" strike="noStrike" dirty="0">
                        <a:solidFill>
                          <a:schemeClr val="bg1"/>
                        </a:solidFill>
                        <a:effectLst/>
                        <a:latin typeface="Lucida Sans Unicode" panose="020B0602030504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cell3D prstMaterial="dkEdge">
                      <a:bevel prst="coolSlant"/>
                      <a:lightRig rig="flood" dir="t"/>
                    </a:cell3D>
                    <a:solidFill>
                      <a:srgbClr val="7030A0"/>
                    </a:solidFill>
                  </a:tcPr>
                </a:tc>
                <a:tc>
                  <a:txBody>
                    <a:bodyPr/>
                    <a:lstStyle/>
                    <a:p>
                      <a:pPr marL="0" lvl="0" algn="r" defTabSz="685800" rtl="0" eaLnBrk="1" fontAlgn="ctr" latinLnBrk="0" hangingPunct="1"/>
                      <a:r>
                        <a:rPr lang="fr-FR" sz="1400" b="0" kern="1200" dirty="0">
                          <a:solidFill>
                            <a:schemeClr val="bg1"/>
                          </a:solidFill>
                          <a:latin typeface="+mn-lt"/>
                          <a:ea typeface="+mn-ea"/>
                          <a:cs typeface="+mn-cs"/>
                        </a:rPr>
                        <a:t>2 421 600,00 €</a:t>
                      </a:r>
                    </a:p>
                  </a:txBody>
                  <a:tcPr marL="144000" marR="14400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cell3D prstMaterial="dkEdge">
                      <a:bevel prst="coolSlant"/>
                      <a:lightRig rig="flood" dir="t"/>
                    </a:cell3D>
                    <a:solidFill>
                      <a:srgbClr val="7030A0"/>
                    </a:solidFill>
                  </a:tcPr>
                </a:tc>
                <a:extLst>
                  <a:ext uri="{0D108BD9-81ED-4DB2-BD59-A6C34878D82A}">
                    <a16:rowId xmlns:a16="http://schemas.microsoft.com/office/drawing/2014/main" val="2125785111"/>
                  </a:ext>
                </a:extLst>
              </a:tr>
              <a:tr h="301071">
                <a:tc>
                  <a:txBody>
                    <a:bodyPr/>
                    <a:lstStyle/>
                    <a:p>
                      <a:pPr lvl="1" algn="l" rtl="0" fontAlgn="ctr"/>
                      <a:r>
                        <a:rPr lang="fr-FR" sz="1400" b="1" i="1" u="sng" strike="noStrike" dirty="0">
                          <a:solidFill>
                            <a:schemeClr val="bg1"/>
                          </a:solidFill>
                          <a:effectLst/>
                          <a:latin typeface="Calibri" panose="020F0502020204030204" pitchFamily="34" charset="0"/>
                        </a:rPr>
                        <a:t>Dépenses d’équipement</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cell3D prstMaterial="dkEdge">
                      <a:bevel prst="coolSlant"/>
                      <a:lightRig rig="flood" dir="t"/>
                    </a:cell3D>
                    <a:solidFill>
                      <a:srgbClr val="7030A0"/>
                    </a:solidFill>
                  </a:tcPr>
                </a:tc>
                <a:tc>
                  <a:txBody>
                    <a:bodyPr/>
                    <a:lstStyle/>
                    <a:p>
                      <a:pPr marL="0" lvl="0" algn="r" defTabSz="685800" rtl="0" eaLnBrk="1" fontAlgn="ctr" latinLnBrk="0" hangingPunct="1"/>
                      <a:r>
                        <a:rPr lang="fr-FR" sz="1400" b="1" i="1" kern="1200" dirty="0">
                          <a:solidFill>
                            <a:schemeClr val="bg1"/>
                          </a:solidFill>
                          <a:effectLst>
                            <a:outerShdw blurRad="38100" dist="38100" dir="2700000" algn="tl">
                              <a:srgbClr val="000000">
                                <a:alpha val="43137"/>
                              </a:srgbClr>
                            </a:outerShdw>
                          </a:effectLst>
                          <a:latin typeface="+mn-lt"/>
                          <a:ea typeface="+mn-ea"/>
                          <a:cs typeface="+mn-cs"/>
                        </a:rPr>
                        <a:t>5 392 611,73 €</a:t>
                      </a:r>
                    </a:p>
                  </a:txBody>
                  <a:tcPr marL="144000" marR="14400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cell3D prstMaterial="dkEdge">
                      <a:bevel prst="coolSlant"/>
                      <a:lightRig rig="flood" dir="t"/>
                    </a:cell3D>
                    <a:solidFill>
                      <a:srgbClr val="7030A0"/>
                    </a:solidFill>
                  </a:tcPr>
                </a:tc>
                <a:extLst>
                  <a:ext uri="{0D108BD9-81ED-4DB2-BD59-A6C34878D82A}">
                    <a16:rowId xmlns:a16="http://schemas.microsoft.com/office/drawing/2014/main" val="1964081891"/>
                  </a:ext>
                </a:extLst>
              </a:tr>
              <a:tr h="301071">
                <a:tc>
                  <a:txBody>
                    <a:bodyPr/>
                    <a:lstStyle/>
                    <a:p>
                      <a:pPr lvl="1" algn="l" rtl="0" fontAlgn="ctr"/>
                      <a:r>
                        <a:rPr lang="fr-FR" sz="1400" u="none" strike="noStrike" dirty="0">
                          <a:solidFill>
                            <a:schemeClr val="bg1"/>
                          </a:solidFill>
                          <a:effectLst/>
                        </a:rPr>
                        <a:t>16 - Emprunts et dettes assimilées</a:t>
                      </a:r>
                      <a:endParaRPr lang="fr-FR" sz="1400" b="0" i="0" u="none" strike="noStrike" dirty="0">
                        <a:solidFill>
                          <a:schemeClr val="bg1"/>
                        </a:solidFill>
                        <a:effectLst/>
                        <a:latin typeface="Lucida Sans Unicode" panose="020B0602030504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cell3D prstMaterial="dkEdge">
                      <a:bevel prst="coolSlant"/>
                      <a:lightRig rig="flood" dir="t"/>
                    </a:cell3D>
                    <a:solidFill>
                      <a:srgbClr val="7030A0"/>
                    </a:solidFill>
                  </a:tcPr>
                </a:tc>
                <a:tc>
                  <a:txBody>
                    <a:bodyPr/>
                    <a:lstStyle/>
                    <a:p>
                      <a:pPr marL="0" lvl="0" algn="r" defTabSz="685800" rtl="0" eaLnBrk="1" fontAlgn="ctr" latinLnBrk="0" hangingPunct="1"/>
                      <a:r>
                        <a:rPr lang="fr-FR" sz="1400" b="0" kern="1200" dirty="0">
                          <a:solidFill>
                            <a:schemeClr val="bg1"/>
                          </a:solidFill>
                          <a:latin typeface="+mn-lt"/>
                          <a:ea typeface="+mn-ea"/>
                          <a:cs typeface="+mn-cs"/>
                        </a:rPr>
                        <a:t>770 000,00 €</a:t>
                      </a:r>
                    </a:p>
                  </a:txBody>
                  <a:tcPr marL="144000" marR="14400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cell3D prstMaterial="dkEdge">
                      <a:bevel prst="coolSlant"/>
                      <a:lightRig rig="flood" dir="t"/>
                    </a:cell3D>
                    <a:solidFill>
                      <a:srgbClr val="7030A0"/>
                    </a:solidFill>
                  </a:tcPr>
                </a:tc>
                <a:extLst>
                  <a:ext uri="{0D108BD9-81ED-4DB2-BD59-A6C34878D82A}">
                    <a16:rowId xmlns:a16="http://schemas.microsoft.com/office/drawing/2014/main" val="2212706467"/>
                  </a:ext>
                </a:extLst>
              </a:tr>
              <a:tr h="301071">
                <a:tc>
                  <a:txBody>
                    <a:bodyPr/>
                    <a:lstStyle/>
                    <a:p>
                      <a:pPr lvl="1" algn="l" rtl="0" fontAlgn="ctr"/>
                      <a:r>
                        <a:rPr lang="fr-FR" sz="1400" u="none" strike="noStrike" dirty="0">
                          <a:solidFill>
                            <a:schemeClr val="bg1"/>
                          </a:solidFill>
                          <a:effectLst/>
                        </a:rPr>
                        <a:t>040 - Opérations d'ordre entre sections</a:t>
                      </a:r>
                      <a:endParaRPr lang="fr-FR" sz="1400" b="0" i="0" u="none" strike="noStrike" dirty="0">
                        <a:solidFill>
                          <a:schemeClr val="bg1"/>
                        </a:solidFill>
                        <a:effectLst/>
                        <a:latin typeface="Lucida Sans Unicode" panose="020B0602030504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cell3D prstMaterial="dkEdge">
                      <a:bevel prst="coolSlant"/>
                      <a:lightRig rig="flood" dir="t"/>
                    </a:cell3D>
                    <a:solidFill>
                      <a:srgbClr val="7030A0"/>
                    </a:solidFill>
                  </a:tcPr>
                </a:tc>
                <a:tc>
                  <a:txBody>
                    <a:bodyPr/>
                    <a:lstStyle/>
                    <a:p>
                      <a:pPr marL="0" lvl="0" algn="r" defTabSz="685800" rtl="0" eaLnBrk="1" fontAlgn="ctr" latinLnBrk="0" hangingPunct="1"/>
                      <a:r>
                        <a:rPr lang="fr-FR" sz="1400" b="0" kern="1200" dirty="0">
                          <a:solidFill>
                            <a:schemeClr val="bg1"/>
                          </a:solidFill>
                          <a:latin typeface="+mn-lt"/>
                          <a:ea typeface="+mn-ea"/>
                          <a:cs typeface="+mn-cs"/>
                        </a:rPr>
                        <a:t>6 000,00 €</a:t>
                      </a:r>
                    </a:p>
                  </a:txBody>
                  <a:tcPr marL="144000" marR="14400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cell3D prstMaterial="dkEdge">
                      <a:bevel prst="coolSlant"/>
                      <a:lightRig rig="flood" dir="t"/>
                    </a:cell3D>
                    <a:solidFill>
                      <a:srgbClr val="7030A0"/>
                    </a:solidFill>
                  </a:tcPr>
                </a:tc>
                <a:extLst>
                  <a:ext uri="{0D108BD9-81ED-4DB2-BD59-A6C34878D82A}">
                    <a16:rowId xmlns:a16="http://schemas.microsoft.com/office/drawing/2014/main" val="196290425"/>
                  </a:ext>
                </a:extLst>
              </a:tr>
              <a:tr h="301071">
                <a:tc>
                  <a:txBody>
                    <a:bodyPr/>
                    <a:lstStyle/>
                    <a:p>
                      <a:pPr marL="342900" lvl="1" algn="l" defTabSz="685800" rtl="0" eaLnBrk="1" fontAlgn="ctr" latinLnBrk="0" hangingPunct="1"/>
                      <a:r>
                        <a:rPr lang="fr-FR" sz="1400" u="none" strike="noStrike" kern="1200" dirty="0">
                          <a:solidFill>
                            <a:schemeClr val="bg1"/>
                          </a:solidFill>
                          <a:effectLst/>
                          <a:latin typeface="+mn-lt"/>
                          <a:ea typeface="+mn-ea"/>
                          <a:cs typeface="+mn-cs"/>
                        </a:rPr>
                        <a:t>041 – Opérations patrimoniales</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coolSlant"/>
                      <a:lightRig rig="flood" dir="t"/>
                    </a:cell3D>
                    <a:solidFill>
                      <a:srgbClr val="7030A0"/>
                    </a:solidFill>
                  </a:tcPr>
                </a:tc>
                <a:tc>
                  <a:txBody>
                    <a:bodyPr/>
                    <a:lstStyle/>
                    <a:p>
                      <a:pPr marL="0" lvl="0" algn="r" defTabSz="685800" rtl="0" eaLnBrk="1" fontAlgn="ctr" latinLnBrk="0" hangingPunct="1"/>
                      <a:r>
                        <a:rPr lang="fr-FR" sz="1400" b="0" kern="1200" dirty="0">
                          <a:solidFill>
                            <a:schemeClr val="bg1"/>
                          </a:solidFill>
                          <a:latin typeface="+mn-lt"/>
                          <a:ea typeface="+mn-ea"/>
                          <a:cs typeface="+mn-cs"/>
                        </a:rPr>
                        <a:t>50 000,00 €</a:t>
                      </a:r>
                    </a:p>
                  </a:txBody>
                  <a:tcPr marL="144000" marR="14400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coolSlant"/>
                      <a:lightRig rig="flood" dir="t"/>
                    </a:cell3D>
                    <a:solidFill>
                      <a:srgbClr val="7030A0"/>
                    </a:solidFill>
                  </a:tcPr>
                </a:tc>
                <a:extLst>
                  <a:ext uri="{0D108BD9-81ED-4DB2-BD59-A6C34878D82A}">
                    <a16:rowId xmlns:a16="http://schemas.microsoft.com/office/drawing/2014/main" val="1812610583"/>
                  </a:ext>
                </a:extLst>
              </a:tr>
              <a:tr h="363322">
                <a:tc>
                  <a:txBody>
                    <a:bodyPr/>
                    <a:lstStyle/>
                    <a:p>
                      <a:pPr marL="342900" lvl="1" algn="l" defTabSz="685800" rtl="0" eaLnBrk="1" fontAlgn="ctr" latinLnBrk="0" hangingPunct="1"/>
                      <a:r>
                        <a:rPr lang="fr-FR" sz="1400" b="1" i="1" u="sng" strike="noStrike" kern="1200" dirty="0">
                          <a:solidFill>
                            <a:schemeClr val="bg1"/>
                          </a:solidFill>
                          <a:effectLst/>
                          <a:latin typeface="Calibri" panose="020F0502020204030204" pitchFamily="34" charset="0"/>
                          <a:ea typeface="+mn-ea"/>
                          <a:cs typeface="+mn-cs"/>
                        </a:rPr>
                        <a:t>Dépenses d’investissement</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coolSlant"/>
                      <a:lightRig rig="flood" dir="t"/>
                    </a:cell3D>
                    <a:solidFill>
                      <a:srgbClr val="7030A0"/>
                    </a:solidFill>
                  </a:tcPr>
                </a:tc>
                <a:tc>
                  <a:txBody>
                    <a:bodyPr/>
                    <a:lstStyle/>
                    <a:p>
                      <a:pPr marL="0" lvl="0" algn="r" defTabSz="685800" rtl="0" eaLnBrk="1" fontAlgn="ctr" latinLnBrk="0" hangingPunct="1"/>
                      <a:r>
                        <a:rPr lang="fr-FR" sz="1400" b="1" i="1" kern="1200" dirty="0">
                          <a:solidFill>
                            <a:schemeClr val="bg1"/>
                          </a:solidFill>
                          <a:effectLst>
                            <a:outerShdw blurRad="38100" dist="38100" dir="2700000" algn="tl">
                              <a:srgbClr val="000000">
                                <a:alpha val="43137"/>
                              </a:srgbClr>
                            </a:outerShdw>
                          </a:effectLst>
                          <a:latin typeface="+mn-lt"/>
                          <a:ea typeface="+mn-ea"/>
                          <a:cs typeface="+mn-cs"/>
                        </a:rPr>
                        <a:t>6 218 611,73 €</a:t>
                      </a:r>
                    </a:p>
                  </a:txBody>
                  <a:tcPr marL="144000" marR="14400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coolSlant"/>
                      <a:lightRig rig="flood" dir="t"/>
                    </a:cell3D>
                    <a:solidFill>
                      <a:srgbClr val="7030A0"/>
                    </a:solidFill>
                  </a:tcPr>
                </a:tc>
                <a:extLst>
                  <a:ext uri="{0D108BD9-81ED-4DB2-BD59-A6C34878D82A}">
                    <a16:rowId xmlns:a16="http://schemas.microsoft.com/office/drawing/2014/main" val="2551388247"/>
                  </a:ext>
                </a:extLst>
              </a:tr>
              <a:tr h="378036">
                <a:tc>
                  <a:txBody>
                    <a:bodyPr/>
                    <a:lstStyle/>
                    <a:p>
                      <a:pPr lvl="1" algn="l" rtl="0" fontAlgn="ctr"/>
                      <a:r>
                        <a:rPr lang="fr-FR" sz="1400" u="none" strike="noStrike" dirty="0">
                          <a:solidFill>
                            <a:schemeClr val="bg1"/>
                          </a:solidFill>
                          <a:effectLst/>
                        </a:rPr>
                        <a:t>Restes à réaliser 2024</a:t>
                      </a:r>
                      <a:endParaRPr lang="fr-FR" sz="1400" b="0" i="0" u="none" strike="noStrike" dirty="0">
                        <a:solidFill>
                          <a:schemeClr val="bg1"/>
                        </a:solidFill>
                        <a:effectLst/>
                        <a:latin typeface="Lucida Sans Unicode" panose="020B060203050402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coolSlant"/>
                      <a:lightRig rig="flood" dir="t"/>
                    </a:cell3D>
                    <a:solidFill>
                      <a:srgbClr val="7030A0"/>
                    </a:solidFill>
                  </a:tcPr>
                </a:tc>
                <a:tc>
                  <a:txBody>
                    <a:bodyPr/>
                    <a:lstStyle/>
                    <a:p>
                      <a:pPr marL="0" lvl="0" algn="r" defTabSz="685800" rtl="0" eaLnBrk="1" fontAlgn="ctr" latinLnBrk="0" hangingPunct="1"/>
                      <a:r>
                        <a:rPr lang="fr-FR" sz="1400" b="0" kern="1200" dirty="0">
                          <a:solidFill>
                            <a:schemeClr val="bg1"/>
                          </a:solidFill>
                          <a:latin typeface="+mn-lt"/>
                          <a:ea typeface="+mn-ea"/>
                          <a:cs typeface="+mn-cs"/>
                        </a:rPr>
                        <a:t>938 940,10 €</a:t>
                      </a:r>
                    </a:p>
                  </a:txBody>
                  <a:tcPr marL="144000" marR="14400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coolSlant"/>
                      <a:lightRig rig="flood" dir="t"/>
                    </a:cell3D>
                    <a:solidFill>
                      <a:srgbClr val="7030A0"/>
                    </a:solidFill>
                  </a:tcPr>
                </a:tc>
                <a:extLst>
                  <a:ext uri="{0D108BD9-81ED-4DB2-BD59-A6C34878D82A}">
                    <a16:rowId xmlns:a16="http://schemas.microsoft.com/office/drawing/2014/main" val="326278370"/>
                  </a:ext>
                </a:extLst>
              </a:tr>
              <a:tr h="527439">
                <a:tc>
                  <a:txBody>
                    <a:bodyPr/>
                    <a:lstStyle/>
                    <a:p>
                      <a:pPr marL="342900" lvl="1" algn="l" defTabSz="685800" rtl="0" eaLnBrk="1" fontAlgn="ctr" latinLnBrk="0" hangingPunct="1"/>
                      <a:r>
                        <a:rPr lang="fr-FR" sz="1400" b="1" i="1" u="sng" strike="noStrike" kern="1200" dirty="0">
                          <a:solidFill>
                            <a:schemeClr val="bg1"/>
                          </a:solidFill>
                          <a:effectLst/>
                          <a:latin typeface="Calibri" panose="020F0502020204030204" pitchFamily="34" charset="0"/>
                          <a:ea typeface="+mn-ea"/>
                          <a:cs typeface="+mn-cs"/>
                        </a:rPr>
                        <a:t>TOTAL DEPENSES D’INVESTISSEMENT</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coolSlant"/>
                      <a:lightRig rig="flood" dir="t"/>
                    </a:cell3D>
                    <a:solidFill>
                      <a:srgbClr val="7030A0"/>
                    </a:solidFill>
                  </a:tcPr>
                </a:tc>
                <a:tc>
                  <a:txBody>
                    <a:bodyPr/>
                    <a:lstStyle/>
                    <a:p>
                      <a:pPr marL="0" lvl="0" algn="r" defTabSz="685800" rtl="0" eaLnBrk="1" fontAlgn="ctr" latinLnBrk="0" hangingPunct="1"/>
                      <a:r>
                        <a:rPr lang="fr-FR" sz="1400" b="1" i="1" kern="1200" dirty="0">
                          <a:solidFill>
                            <a:schemeClr val="bg1"/>
                          </a:solidFill>
                          <a:effectLst>
                            <a:outerShdw blurRad="38100" dist="38100" dir="2700000" algn="tl">
                              <a:srgbClr val="000000">
                                <a:alpha val="43137"/>
                              </a:srgbClr>
                            </a:outerShdw>
                          </a:effectLst>
                          <a:latin typeface="+mn-lt"/>
                          <a:ea typeface="+mn-ea"/>
                          <a:cs typeface="+mn-cs"/>
                        </a:rPr>
                        <a:t>7 157 551,83 €</a:t>
                      </a:r>
                    </a:p>
                  </a:txBody>
                  <a:tcPr marL="144000" marR="14400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coolSlant"/>
                      <a:lightRig rig="flood" dir="t"/>
                    </a:cell3D>
                    <a:solidFill>
                      <a:srgbClr val="7030A0"/>
                    </a:solidFill>
                  </a:tcPr>
                </a:tc>
                <a:extLst>
                  <a:ext uri="{0D108BD9-81ED-4DB2-BD59-A6C34878D82A}">
                    <a16:rowId xmlns:a16="http://schemas.microsoft.com/office/drawing/2014/main" val="259952521"/>
                  </a:ext>
                </a:extLst>
              </a:tr>
            </a:tbl>
          </a:graphicData>
        </a:graphic>
      </p:graphicFrame>
      <p:sp>
        <p:nvSpPr>
          <p:cNvPr id="6" name="ZoneTexte 5">
            <a:extLst>
              <a:ext uri="{FF2B5EF4-FFF2-40B4-BE49-F238E27FC236}">
                <a16:creationId xmlns:a16="http://schemas.microsoft.com/office/drawing/2014/main" id="{ED8EE1E6-4D9B-44FE-9F3C-23B91CEC578B}"/>
              </a:ext>
            </a:extLst>
          </p:cNvPr>
          <p:cNvSpPr txBox="1"/>
          <p:nvPr/>
        </p:nvSpPr>
        <p:spPr>
          <a:xfrm>
            <a:off x="5724128" y="178977"/>
            <a:ext cx="3168352" cy="369332"/>
          </a:xfrm>
          <a:prstGeom prst="rect">
            <a:avLst/>
          </a:prstGeom>
          <a:solidFill>
            <a:srgbClr val="2C4D88"/>
          </a:solidFill>
          <a:ln>
            <a:solidFill>
              <a:srgbClr val="7030A0"/>
            </a:solidFill>
          </a:ln>
        </p:spPr>
        <p:txBody>
          <a:bodyPr wrap="square">
            <a:spAutoFit/>
          </a:bodyPr>
          <a:lstStyle/>
          <a:p>
            <a:r>
              <a:rPr lang="fr-FR" dirty="0">
                <a:solidFill>
                  <a:schemeClr val="bg1"/>
                </a:solidFill>
              </a:rPr>
              <a:t>Dépenses d’investissement (12)</a:t>
            </a:r>
          </a:p>
        </p:txBody>
      </p:sp>
      <p:sp>
        <p:nvSpPr>
          <p:cNvPr id="7" name="Titre 6">
            <a:extLst>
              <a:ext uri="{FF2B5EF4-FFF2-40B4-BE49-F238E27FC236}">
                <a16:creationId xmlns:a16="http://schemas.microsoft.com/office/drawing/2014/main" id="{8C0D654D-DDED-4F76-A69E-6A5356B3B8E6}"/>
              </a:ext>
            </a:extLst>
          </p:cNvPr>
          <p:cNvSpPr>
            <a:spLocks noGrp="1"/>
          </p:cNvSpPr>
          <p:nvPr>
            <p:ph type="title"/>
          </p:nvPr>
        </p:nvSpPr>
        <p:spPr/>
        <p:txBody>
          <a:bodyPr/>
          <a:lstStyle/>
          <a:p>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endParaRPr lang="fr-FR" dirty="0"/>
          </a:p>
        </p:txBody>
      </p:sp>
    </p:spTree>
    <p:extLst>
      <p:ext uri="{BB962C8B-B14F-4D97-AF65-F5344CB8AC3E}">
        <p14:creationId xmlns:p14="http://schemas.microsoft.com/office/powerpoint/2010/main" val="25701337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6AF4F97F-837C-4708-9ADF-A6F82CB4B422}" type="slidenum">
              <a:rPr lang="fr-FR" smtClean="0"/>
              <a:pPr/>
              <a:t>4</a:t>
            </a:fld>
            <a:endParaRPr lang="fr-FR" dirty="0"/>
          </a:p>
        </p:txBody>
      </p:sp>
      <p:sp>
        <p:nvSpPr>
          <p:cNvPr id="13" name="Espace réservé du contenu 12">
            <a:extLst>
              <a:ext uri="{FF2B5EF4-FFF2-40B4-BE49-F238E27FC236}">
                <a16:creationId xmlns:a16="http://schemas.microsoft.com/office/drawing/2014/main" id="{E522DEBC-52D6-466B-A7CB-08835EE951A6}"/>
              </a:ext>
            </a:extLst>
          </p:cNvPr>
          <p:cNvSpPr>
            <a:spLocks noGrp="1"/>
          </p:cNvSpPr>
          <p:nvPr>
            <p:ph idx="1"/>
          </p:nvPr>
        </p:nvSpPr>
        <p:spPr/>
        <p:txBody>
          <a:bodyPr/>
          <a:lstStyle/>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p:txBody>
      </p:sp>
      <p:sp>
        <p:nvSpPr>
          <p:cNvPr id="14" name="ZoneTexte 13">
            <a:extLst>
              <a:ext uri="{FF2B5EF4-FFF2-40B4-BE49-F238E27FC236}">
                <a16:creationId xmlns:a16="http://schemas.microsoft.com/office/drawing/2014/main" id="{71218907-93AF-40AE-B8FB-6D79A43B364F}"/>
              </a:ext>
            </a:extLst>
          </p:cNvPr>
          <p:cNvSpPr txBox="1"/>
          <p:nvPr/>
        </p:nvSpPr>
        <p:spPr>
          <a:xfrm>
            <a:off x="539552" y="2348880"/>
            <a:ext cx="8229600" cy="646331"/>
          </a:xfrm>
          <a:prstGeom prst="rect">
            <a:avLst/>
          </a:prstGeom>
          <a:solidFill>
            <a:srgbClr val="2C4D88"/>
          </a:solidFill>
          <a:ln>
            <a:noFill/>
          </a:ln>
        </p:spPr>
        <p:txBody>
          <a:bodyPr wrap="square">
            <a:spAutoFit/>
          </a:bodyPr>
          <a:lstStyle/>
          <a:p>
            <a:pPr algn="ctr"/>
            <a:r>
              <a:rPr lang="fr-FR" sz="3600" dirty="0">
                <a:solidFill>
                  <a:schemeClr val="bg1"/>
                </a:solidFill>
              </a:rPr>
              <a:t>DEPENSES DE FONCTIONNEMENT</a:t>
            </a:r>
          </a:p>
        </p:txBody>
      </p:sp>
      <p:sp>
        <p:nvSpPr>
          <p:cNvPr id="16" name="Titre 15">
            <a:extLst>
              <a:ext uri="{FF2B5EF4-FFF2-40B4-BE49-F238E27FC236}">
                <a16:creationId xmlns:a16="http://schemas.microsoft.com/office/drawing/2014/main" id="{544903D3-9AF7-413D-A13F-3D7860A8F43D}"/>
              </a:ext>
            </a:extLst>
          </p:cNvPr>
          <p:cNvSpPr>
            <a:spLocks noGrp="1"/>
          </p:cNvSpPr>
          <p:nvPr>
            <p:ph type="title"/>
          </p:nvPr>
        </p:nvSpPr>
        <p:spPr/>
        <p:txBody>
          <a:bodyPr/>
          <a:lstStyle/>
          <a:p>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endParaRPr lang="fr-FR" dirty="0"/>
          </a:p>
        </p:txBody>
      </p:sp>
    </p:spTree>
    <p:extLst>
      <p:ext uri="{BB962C8B-B14F-4D97-AF65-F5344CB8AC3E}">
        <p14:creationId xmlns:p14="http://schemas.microsoft.com/office/powerpoint/2010/main" val="390082024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6AF4F97F-837C-4708-9ADF-A6F82CB4B422}" type="slidenum">
              <a:rPr lang="fr-FR" smtClean="0"/>
              <a:pPr/>
              <a:t>40</a:t>
            </a:fld>
            <a:endParaRPr lang="fr-FR" dirty="0"/>
          </a:p>
        </p:txBody>
      </p:sp>
      <p:sp>
        <p:nvSpPr>
          <p:cNvPr id="13" name="Espace réservé du contenu 12">
            <a:extLst>
              <a:ext uri="{FF2B5EF4-FFF2-40B4-BE49-F238E27FC236}">
                <a16:creationId xmlns:a16="http://schemas.microsoft.com/office/drawing/2014/main" id="{E522DEBC-52D6-466B-A7CB-08835EE951A6}"/>
              </a:ext>
            </a:extLst>
          </p:cNvPr>
          <p:cNvSpPr>
            <a:spLocks noGrp="1"/>
          </p:cNvSpPr>
          <p:nvPr>
            <p:ph idx="1"/>
          </p:nvPr>
        </p:nvSpPr>
        <p:spPr/>
        <p:txBody>
          <a:bodyPr/>
          <a:lstStyle/>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p:txBody>
      </p:sp>
      <p:sp>
        <p:nvSpPr>
          <p:cNvPr id="14" name="ZoneTexte 13">
            <a:extLst>
              <a:ext uri="{FF2B5EF4-FFF2-40B4-BE49-F238E27FC236}">
                <a16:creationId xmlns:a16="http://schemas.microsoft.com/office/drawing/2014/main" id="{71218907-93AF-40AE-B8FB-6D79A43B364F}"/>
              </a:ext>
            </a:extLst>
          </p:cNvPr>
          <p:cNvSpPr txBox="1"/>
          <p:nvPr/>
        </p:nvSpPr>
        <p:spPr>
          <a:xfrm>
            <a:off x="539552" y="2348880"/>
            <a:ext cx="8229600" cy="646331"/>
          </a:xfrm>
          <a:prstGeom prst="rect">
            <a:avLst/>
          </a:prstGeom>
          <a:solidFill>
            <a:srgbClr val="2C4D88"/>
          </a:solidFill>
          <a:ln>
            <a:noFill/>
          </a:ln>
        </p:spPr>
        <p:txBody>
          <a:bodyPr wrap="square">
            <a:spAutoFit/>
          </a:bodyPr>
          <a:lstStyle/>
          <a:p>
            <a:pPr algn="ctr"/>
            <a:r>
              <a:rPr lang="fr-FR" sz="3600" dirty="0">
                <a:solidFill>
                  <a:schemeClr val="bg1"/>
                </a:solidFill>
              </a:rPr>
              <a:t>RECETTES D’INVESTISSEMENT</a:t>
            </a:r>
          </a:p>
        </p:txBody>
      </p:sp>
      <p:sp>
        <p:nvSpPr>
          <p:cNvPr id="16" name="Titre 15">
            <a:extLst>
              <a:ext uri="{FF2B5EF4-FFF2-40B4-BE49-F238E27FC236}">
                <a16:creationId xmlns:a16="http://schemas.microsoft.com/office/drawing/2014/main" id="{544903D3-9AF7-413D-A13F-3D7860A8F43D}"/>
              </a:ext>
            </a:extLst>
          </p:cNvPr>
          <p:cNvSpPr>
            <a:spLocks noGrp="1"/>
          </p:cNvSpPr>
          <p:nvPr>
            <p:ph type="title"/>
          </p:nvPr>
        </p:nvSpPr>
        <p:spPr/>
        <p:txBody>
          <a:bodyPr/>
          <a:lstStyle/>
          <a:p>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endParaRPr lang="fr-FR" dirty="0"/>
          </a:p>
        </p:txBody>
      </p:sp>
    </p:spTree>
    <p:extLst>
      <p:ext uri="{BB962C8B-B14F-4D97-AF65-F5344CB8AC3E}">
        <p14:creationId xmlns:p14="http://schemas.microsoft.com/office/powerpoint/2010/main" val="112299608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2"/>
          <p:cNvSpPr>
            <a:spLocks noGrp="1"/>
          </p:cNvSpPr>
          <p:nvPr>
            <p:ph idx="1"/>
          </p:nvPr>
        </p:nvSpPr>
        <p:spPr>
          <a:xfrm>
            <a:off x="630302" y="745126"/>
            <a:ext cx="8136904" cy="576064"/>
          </a:xfrm>
        </p:spPr>
        <p:txBody>
          <a:bodyPr>
            <a:normAutofit/>
          </a:bodyPr>
          <a:lstStyle/>
          <a:p>
            <a:pPr marL="109728" indent="0">
              <a:buNone/>
            </a:pPr>
            <a:r>
              <a:rPr lang="fr-FR" sz="2400" b="1" u="sng" dirty="0">
                <a:solidFill>
                  <a:srgbClr val="2C4D88"/>
                </a:solidFill>
              </a:rPr>
              <a:t>Chapitre 10 – Dotations, fonds divers et réserves</a:t>
            </a:r>
          </a:p>
        </p:txBody>
      </p:sp>
      <p:sp>
        <p:nvSpPr>
          <p:cNvPr id="4" name="Espace réservé du numéro de diapositive 3"/>
          <p:cNvSpPr>
            <a:spLocks noGrp="1"/>
          </p:cNvSpPr>
          <p:nvPr>
            <p:ph type="sldNum" sz="quarter" idx="12"/>
          </p:nvPr>
        </p:nvSpPr>
        <p:spPr/>
        <p:txBody>
          <a:bodyPr/>
          <a:lstStyle/>
          <a:p>
            <a:fld id="{6AF4F97F-837C-4708-9ADF-A6F82CB4B422}" type="slidenum">
              <a:rPr lang="fr-FR" smtClean="0"/>
              <a:pPr/>
              <a:t>41</a:t>
            </a:fld>
            <a:endParaRPr lang="fr-FR" dirty="0"/>
          </a:p>
        </p:txBody>
      </p:sp>
      <p:sp>
        <p:nvSpPr>
          <p:cNvPr id="5" name="Titre 4">
            <a:extLst>
              <a:ext uri="{FF2B5EF4-FFF2-40B4-BE49-F238E27FC236}">
                <a16:creationId xmlns:a16="http://schemas.microsoft.com/office/drawing/2014/main" id="{04F3EF2A-7D7D-44CC-AF02-F56A58875220}"/>
              </a:ext>
            </a:extLst>
          </p:cNvPr>
          <p:cNvSpPr>
            <a:spLocks noGrp="1"/>
          </p:cNvSpPr>
          <p:nvPr>
            <p:ph type="title"/>
          </p:nvPr>
        </p:nvSpPr>
        <p:spPr/>
        <p:txBody>
          <a:bodyPr/>
          <a:lstStyle/>
          <a:p>
            <a:br>
              <a:rPr lang="fr-FR" dirty="0"/>
            </a:br>
            <a:br>
              <a:rPr lang="fr-FR" dirty="0"/>
            </a:br>
            <a:br>
              <a:rPr lang="fr-FR" dirty="0"/>
            </a:br>
            <a:br>
              <a:rPr lang="fr-FR" dirty="0"/>
            </a:br>
            <a:br>
              <a:rPr lang="fr-FR" dirty="0"/>
            </a:br>
            <a:br>
              <a:rPr lang="fr-FR" dirty="0"/>
            </a:br>
            <a:br>
              <a:rPr lang="fr-FR" dirty="0"/>
            </a:br>
            <a:br>
              <a:rPr lang="fr-FR" dirty="0"/>
            </a:br>
            <a:endParaRPr lang="fr-FR" dirty="0"/>
          </a:p>
        </p:txBody>
      </p:sp>
      <p:sp>
        <p:nvSpPr>
          <p:cNvPr id="10" name="ZoneTexte 9">
            <a:extLst>
              <a:ext uri="{FF2B5EF4-FFF2-40B4-BE49-F238E27FC236}">
                <a16:creationId xmlns:a16="http://schemas.microsoft.com/office/drawing/2014/main" id="{E71E67E0-92A8-4082-82CE-00FC95B7B81C}"/>
              </a:ext>
            </a:extLst>
          </p:cNvPr>
          <p:cNvSpPr txBox="1"/>
          <p:nvPr/>
        </p:nvSpPr>
        <p:spPr>
          <a:xfrm>
            <a:off x="5724128" y="178977"/>
            <a:ext cx="3168352" cy="369332"/>
          </a:xfrm>
          <a:prstGeom prst="rect">
            <a:avLst/>
          </a:prstGeom>
          <a:solidFill>
            <a:srgbClr val="2C4D88"/>
          </a:solidFill>
          <a:ln>
            <a:solidFill>
              <a:srgbClr val="7030A0"/>
            </a:solidFill>
          </a:ln>
        </p:spPr>
        <p:txBody>
          <a:bodyPr wrap="square">
            <a:spAutoFit/>
          </a:bodyPr>
          <a:lstStyle/>
          <a:p>
            <a:r>
              <a:rPr lang="fr-FR" dirty="0">
                <a:solidFill>
                  <a:schemeClr val="bg1"/>
                </a:solidFill>
              </a:rPr>
              <a:t>Recettes d’investissement (1)</a:t>
            </a:r>
          </a:p>
        </p:txBody>
      </p:sp>
      <p:sp>
        <p:nvSpPr>
          <p:cNvPr id="8" name="ZoneTexte 7">
            <a:extLst>
              <a:ext uri="{FF2B5EF4-FFF2-40B4-BE49-F238E27FC236}">
                <a16:creationId xmlns:a16="http://schemas.microsoft.com/office/drawing/2014/main" id="{EB7DD1A4-46B8-41A5-8CF3-8CE397F20217}"/>
              </a:ext>
            </a:extLst>
          </p:cNvPr>
          <p:cNvSpPr txBox="1"/>
          <p:nvPr/>
        </p:nvSpPr>
        <p:spPr>
          <a:xfrm>
            <a:off x="630302" y="2505514"/>
            <a:ext cx="8190170" cy="2554545"/>
          </a:xfrm>
          <a:prstGeom prst="rect">
            <a:avLst/>
          </a:prstGeom>
          <a:noFill/>
        </p:spPr>
        <p:txBody>
          <a:bodyPr wrap="square" rtlCol="0">
            <a:spAutoFit/>
          </a:bodyPr>
          <a:lstStyle/>
          <a:p>
            <a:pPr marL="285750" indent="-285750" algn="just">
              <a:spcAft>
                <a:spcPts val="600"/>
              </a:spcAft>
              <a:buFont typeface="Courier New" panose="02070309020205020404" pitchFamily="49" charset="0"/>
              <a:buChar char="o"/>
            </a:pPr>
            <a:endParaRPr lang="fr-FR" sz="1500" dirty="0">
              <a:solidFill>
                <a:srgbClr val="2C4D88"/>
              </a:solidFill>
            </a:endParaRPr>
          </a:p>
          <a:p>
            <a:pPr marL="285750" indent="-285750" algn="just">
              <a:spcAft>
                <a:spcPts val="600"/>
              </a:spcAft>
              <a:buFont typeface="Courier New" panose="02070309020205020404" pitchFamily="49" charset="0"/>
              <a:buChar char="o"/>
            </a:pPr>
            <a:r>
              <a:rPr lang="fr-FR" sz="1500" dirty="0">
                <a:solidFill>
                  <a:srgbClr val="2C4D88"/>
                </a:solidFill>
              </a:rPr>
              <a:t>Pour le </a:t>
            </a:r>
            <a:r>
              <a:rPr lang="fr-FR" sz="1500" b="1" dirty="0">
                <a:solidFill>
                  <a:srgbClr val="2C4D88"/>
                </a:solidFill>
              </a:rPr>
              <a:t>FCTVA</a:t>
            </a:r>
            <a:r>
              <a:rPr lang="fr-FR" sz="1500" dirty="0">
                <a:solidFill>
                  <a:srgbClr val="2C4D88"/>
                </a:solidFill>
              </a:rPr>
              <a:t>, la recette est de 310 K€ calculés sur les dépenses d’investissement 2023. </a:t>
            </a:r>
          </a:p>
          <a:p>
            <a:pPr marL="285750" indent="-285750" algn="just">
              <a:spcAft>
                <a:spcPts val="600"/>
              </a:spcAft>
              <a:buFont typeface="Courier New" panose="02070309020205020404" pitchFamily="49" charset="0"/>
              <a:buChar char="o"/>
            </a:pPr>
            <a:endParaRPr lang="fr-FR" sz="1500" dirty="0">
              <a:solidFill>
                <a:srgbClr val="2C4D88"/>
              </a:solidFill>
            </a:endParaRPr>
          </a:p>
          <a:p>
            <a:pPr marL="285750" indent="-285750" algn="just">
              <a:spcAft>
                <a:spcPts val="600"/>
              </a:spcAft>
              <a:buFont typeface="Courier New" panose="02070309020205020404" pitchFamily="49" charset="0"/>
              <a:buChar char="o"/>
            </a:pPr>
            <a:r>
              <a:rPr lang="fr-FR" sz="1500" dirty="0">
                <a:solidFill>
                  <a:srgbClr val="2C4D88"/>
                </a:solidFill>
              </a:rPr>
              <a:t>Pour la </a:t>
            </a:r>
            <a:r>
              <a:rPr lang="fr-FR" sz="1500" b="1" dirty="0">
                <a:solidFill>
                  <a:srgbClr val="2C4D88"/>
                </a:solidFill>
              </a:rPr>
              <a:t>Taxe d’aménagement, </a:t>
            </a:r>
            <a:r>
              <a:rPr lang="fr-FR" sz="1500" dirty="0">
                <a:solidFill>
                  <a:srgbClr val="2C4D88"/>
                </a:solidFill>
              </a:rPr>
              <a:t>son montant étant difficile à évaluer, la prudence est donc privilégiée. La recette budgétée pour 2025 est de 215 K€.</a:t>
            </a:r>
          </a:p>
          <a:p>
            <a:pPr algn="just">
              <a:spcAft>
                <a:spcPts val="600"/>
              </a:spcAft>
            </a:pPr>
            <a:endParaRPr lang="fr-FR" sz="1500" dirty="0">
              <a:solidFill>
                <a:srgbClr val="2C4D88"/>
              </a:solidFill>
            </a:endParaRPr>
          </a:p>
          <a:p>
            <a:pPr marL="285750" indent="-285750" algn="just">
              <a:spcAft>
                <a:spcPts val="600"/>
              </a:spcAft>
              <a:buFont typeface="Courier New" panose="02070309020205020404" pitchFamily="49" charset="0"/>
              <a:buChar char="o"/>
            </a:pPr>
            <a:r>
              <a:rPr lang="fr-FR" sz="1500" dirty="0">
                <a:solidFill>
                  <a:srgbClr val="2C4D88"/>
                </a:solidFill>
              </a:rPr>
              <a:t>Pour 2025, il a été décidé de transférer au </a:t>
            </a:r>
            <a:r>
              <a:rPr lang="fr-FR" sz="1500" b="1" dirty="0">
                <a:solidFill>
                  <a:srgbClr val="2C4D88"/>
                </a:solidFill>
              </a:rPr>
              <a:t>compte 1068 – Excédents de fonctionnement capitalisés, la somme de 1 500 K€ provenant des excédents de fonctionnement cumulés</a:t>
            </a:r>
            <a:r>
              <a:rPr lang="fr-FR" sz="1500" dirty="0">
                <a:solidFill>
                  <a:srgbClr val="2C4D88"/>
                </a:solidFill>
              </a:rPr>
              <a:t>. En effet les ressources d’investissement sont insuffisantes pour couvrir les dépenses.</a:t>
            </a:r>
          </a:p>
        </p:txBody>
      </p:sp>
      <p:graphicFrame>
        <p:nvGraphicFramePr>
          <p:cNvPr id="2" name="Tableau 1">
            <a:extLst>
              <a:ext uri="{FF2B5EF4-FFF2-40B4-BE49-F238E27FC236}">
                <a16:creationId xmlns:a16="http://schemas.microsoft.com/office/drawing/2014/main" id="{FF8E0661-EB3E-E65F-18C9-49DA9C4062E5}"/>
              </a:ext>
            </a:extLst>
          </p:cNvPr>
          <p:cNvGraphicFramePr>
            <a:graphicFrameLocks noGrp="1"/>
          </p:cNvGraphicFramePr>
          <p:nvPr>
            <p:extLst>
              <p:ext uri="{D42A27DB-BD31-4B8C-83A1-F6EECF244321}">
                <p14:modId xmlns:p14="http://schemas.microsoft.com/office/powerpoint/2010/main" val="2880699095"/>
              </p:ext>
            </p:extLst>
          </p:nvPr>
        </p:nvGraphicFramePr>
        <p:xfrm>
          <a:off x="630302" y="1196752"/>
          <a:ext cx="8136904" cy="1212800"/>
        </p:xfrm>
        <a:graphic>
          <a:graphicData uri="http://schemas.openxmlformats.org/drawingml/2006/table">
            <a:tbl>
              <a:tblPr firstRow="1" bandRow="1">
                <a:tableStyleId>{5C22544A-7EE6-4342-B048-85BDC9FD1C3A}</a:tableStyleId>
              </a:tblPr>
              <a:tblGrid>
                <a:gridCol w="2034226">
                  <a:extLst>
                    <a:ext uri="{9D8B030D-6E8A-4147-A177-3AD203B41FA5}">
                      <a16:colId xmlns:a16="http://schemas.microsoft.com/office/drawing/2014/main" val="20000"/>
                    </a:ext>
                  </a:extLst>
                </a:gridCol>
                <a:gridCol w="2034226">
                  <a:extLst>
                    <a:ext uri="{9D8B030D-6E8A-4147-A177-3AD203B41FA5}">
                      <a16:colId xmlns:a16="http://schemas.microsoft.com/office/drawing/2014/main" val="20001"/>
                    </a:ext>
                  </a:extLst>
                </a:gridCol>
                <a:gridCol w="2034226">
                  <a:extLst>
                    <a:ext uri="{9D8B030D-6E8A-4147-A177-3AD203B41FA5}">
                      <a16:colId xmlns:a16="http://schemas.microsoft.com/office/drawing/2014/main" val="20002"/>
                    </a:ext>
                  </a:extLst>
                </a:gridCol>
                <a:gridCol w="2034226">
                  <a:extLst>
                    <a:ext uri="{9D8B030D-6E8A-4147-A177-3AD203B41FA5}">
                      <a16:colId xmlns:a16="http://schemas.microsoft.com/office/drawing/2014/main" val="3850105867"/>
                    </a:ext>
                  </a:extLst>
                </a:gridCol>
              </a:tblGrid>
              <a:tr h="600732">
                <a:tc>
                  <a:txBody>
                    <a:bodyPr/>
                    <a:lstStyle/>
                    <a:p>
                      <a:pPr algn="ctr"/>
                      <a:r>
                        <a:rPr lang="fr-FR" dirty="0">
                          <a:solidFill>
                            <a:schemeClr val="bg1"/>
                          </a:solidFill>
                        </a:rPr>
                        <a:t>CA</a:t>
                      </a:r>
                      <a:r>
                        <a:rPr lang="fr-FR" baseline="0" dirty="0">
                          <a:solidFill>
                            <a:schemeClr val="bg1"/>
                          </a:solidFill>
                        </a:rPr>
                        <a:t> 2024</a:t>
                      </a:r>
                      <a:endParaRPr lang="fr-FR" dirty="0">
                        <a:solidFill>
                          <a:schemeClr val="bg1"/>
                        </a:solidFill>
                      </a:endParaRPr>
                    </a:p>
                  </a:txBody>
                  <a:tcPr anchor="ctr">
                    <a:cell3D prstMaterial="dkEdge">
                      <a:bevel/>
                      <a:lightRig rig="flood" dir="t"/>
                    </a:cell3D>
                    <a:solidFill>
                      <a:srgbClr val="7030A0"/>
                    </a:solidFill>
                  </a:tcPr>
                </a:tc>
                <a:tc>
                  <a:txBody>
                    <a:bodyPr/>
                    <a:lstStyle/>
                    <a:p>
                      <a:pPr algn="ctr"/>
                      <a:r>
                        <a:rPr lang="fr-FR" dirty="0">
                          <a:solidFill>
                            <a:schemeClr val="bg1"/>
                          </a:solidFill>
                        </a:rPr>
                        <a:t>RAR 2024</a:t>
                      </a:r>
                    </a:p>
                  </a:txBody>
                  <a:tcPr anchor="ctr">
                    <a:cell3D prstMaterial="dkEdge">
                      <a:bevel/>
                      <a:lightRig rig="flood" dir="t"/>
                    </a:cell3D>
                    <a:solidFill>
                      <a:srgbClr val="7030A0"/>
                    </a:solidFill>
                  </a:tcPr>
                </a:tc>
                <a:tc>
                  <a:txBody>
                    <a:bodyPr/>
                    <a:lstStyle/>
                    <a:p>
                      <a:pPr algn="ctr"/>
                      <a:r>
                        <a:rPr lang="fr-FR" dirty="0">
                          <a:solidFill>
                            <a:schemeClr val="bg1"/>
                          </a:solidFill>
                        </a:rPr>
                        <a:t>Recettes nouvelles 2025</a:t>
                      </a:r>
                    </a:p>
                  </a:txBody>
                  <a:tcPr anchor="ctr">
                    <a:cell3D prstMaterial="dkEdge">
                      <a:bevel/>
                      <a:lightRig rig="flood" dir="t"/>
                    </a:cell3D>
                    <a:solidFill>
                      <a:srgbClr val="7030A0"/>
                    </a:solidFill>
                  </a:tcPr>
                </a:tc>
                <a:tc>
                  <a:txBody>
                    <a:bodyPr/>
                    <a:lstStyle/>
                    <a:p>
                      <a:pPr algn="ctr"/>
                      <a:r>
                        <a:rPr lang="fr-FR" dirty="0">
                          <a:solidFill>
                            <a:schemeClr val="bg1"/>
                          </a:solidFill>
                        </a:rPr>
                        <a:t>Total 2025</a:t>
                      </a:r>
                    </a:p>
                  </a:txBody>
                  <a:tcPr anchor="ctr">
                    <a:cell3D prstMaterial="dkEdge">
                      <a:bevel/>
                      <a:lightRig rig="flood" dir="t"/>
                    </a:cell3D>
                    <a:solidFill>
                      <a:srgbClr val="7030A0"/>
                    </a:solidFill>
                  </a:tcPr>
                </a:tc>
                <a:extLst>
                  <a:ext uri="{0D108BD9-81ED-4DB2-BD59-A6C34878D82A}">
                    <a16:rowId xmlns:a16="http://schemas.microsoft.com/office/drawing/2014/main" val="10000"/>
                  </a:ext>
                </a:extLst>
              </a:tr>
              <a:tr h="612068">
                <a:tc>
                  <a:txBody>
                    <a:bodyPr/>
                    <a:lstStyle/>
                    <a:p>
                      <a:pPr algn="ctr"/>
                      <a:r>
                        <a:rPr lang="fr-FR" dirty="0">
                          <a:solidFill>
                            <a:schemeClr val="bg1"/>
                          </a:solidFill>
                        </a:rPr>
                        <a:t>246 753,81 €</a:t>
                      </a:r>
                    </a:p>
                  </a:txBody>
                  <a:tcPr anchor="ctr">
                    <a:cell3D prstMaterial="dkEdge">
                      <a:bevel/>
                      <a:lightRig rig="flood" dir="t"/>
                    </a:cell3D>
                    <a:solidFill>
                      <a:srgbClr val="7030A0"/>
                    </a:solidFill>
                  </a:tcPr>
                </a:tc>
                <a:tc>
                  <a:txBody>
                    <a:bodyPr/>
                    <a:lstStyle/>
                    <a:p>
                      <a:pPr algn="ctr"/>
                      <a:r>
                        <a:rPr lang="fr-FR" dirty="0">
                          <a:solidFill>
                            <a:schemeClr val="bg1"/>
                          </a:solidFill>
                        </a:rPr>
                        <a:t>-</a:t>
                      </a:r>
                    </a:p>
                  </a:txBody>
                  <a:tcPr anchor="ctr">
                    <a:cell3D prstMaterial="dkEdge">
                      <a:bevel/>
                      <a:lightRig rig="flood" dir="t"/>
                    </a:cell3D>
                    <a:solidFill>
                      <a:srgbClr val="7030A0"/>
                    </a:solidFill>
                  </a:tcPr>
                </a:tc>
                <a:tc>
                  <a:txBody>
                    <a:bodyPr/>
                    <a:lstStyle/>
                    <a:p>
                      <a:pPr algn="ctr"/>
                      <a:r>
                        <a:rPr lang="fr-FR" dirty="0">
                          <a:solidFill>
                            <a:schemeClr val="bg1"/>
                          </a:solidFill>
                        </a:rPr>
                        <a:t>2 025 000,00 €</a:t>
                      </a:r>
                    </a:p>
                  </a:txBody>
                  <a:tcPr anchor="ctr">
                    <a:cell3D prstMaterial="dkEdge">
                      <a:bevel/>
                      <a:lightRig rig="flood" dir="t"/>
                    </a:cell3D>
                    <a:solidFill>
                      <a:srgbClr val="7030A0"/>
                    </a:solidFill>
                  </a:tcPr>
                </a:tc>
                <a:tc>
                  <a:txBody>
                    <a:bodyPr/>
                    <a:lstStyle/>
                    <a:p>
                      <a:pPr algn="ctr"/>
                      <a:r>
                        <a:rPr lang="fr-FR" dirty="0">
                          <a:solidFill>
                            <a:schemeClr val="bg1"/>
                          </a:solidFill>
                        </a:rPr>
                        <a:t>2 025 000,00 €</a:t>
                      </a:r>
                    </a:p>
                  </a:txBody>
                  <a:tcPr anchor="ctr">
                    <a:cell3D prstMaterial="dkEdge">
                      <a:bevel/>
                      <a:lightRig rig="flood" dir="t"/>
                    </a:cell3D>
                    <a:solidFill>
                      <a:srgbClr val="7030A0"/>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71461702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2"/>
          <p:cNvSpPr>
            <a:spLocks noGrp="1"/>
          </p:cNvSpPr>
          <p:nvPr>
            <p:ph idx="1"/>
          </p:nvPr>
        </p:nvSpPr>
        <p:spPr>
          <a:xfrm>
            <a:off x="667416" y="692696"/>
            <a:ext cx="8363272" cy="576064"/>
          </a:xfrm>
        </p:spPr>
        <p:txBody>
          <a:bodyPr>
            <a:normAutofit/>
          </a:bodyPr>
          <a:lstStyle/>
          <a:p>
            <a:pPr marL="109728" indent="0">
              <a:buNone/>
            </a:pPr>
            <a:r>
              <a:rPr lang="fr-FR" sz="2400" b="1" u="sng" dirty="0">
                <a:solidFill>
                  <a:srgbClr val="2C4D88"/>
                </a:solidFill>
              </a:rPr>
              <a:t>Chapitre 13 – Subventions d’investissement</a:t>
            </a:r>
          </a:p>
        </p:txBody>
      </p:sp>
      <p:sp>
        <p:nvSpPr>
          <p:cNvPr id="4" name="Espace réservé du numéro de diapositive 3"/>
          <p:cNvSpPr>
            <a:spLocks noGrp="1"/>
          </p:cNvSpPr>
          <p:nvPr>
            <p:ph type="sldNum" sz="quarter" idx="12"/>
          </p:nvPr>
        </p:nvSpPr>
        <p:spPr/>
        <p:txBody>
          <a:bodyPr/>
          <a:lstStyle/>
          <a:p>
            <a:fld id="{6AF4F97F-837C-4708-9ADF-A6F82CB4B422}" type="slidenum">
              <a:rPr lang="fr-FR" smtClean="0"/>
              <a:pPr/>
              <a:t>42</a:t>
            </a:fld>
            <a:endParaRPr lang="fr-FR" dirty="0"/>
          </a:p>
        </p:txBody>
      </p:sp>
      <p:sp>
        <p:nvSpPr>
          <p:cNvPr id="2" name="ZoneTexte 1"/>
          <p:cNvSpPr txBox="1"/>
          <p:nvPr/>
        </p:nvSpPr>
        <p:spPr>
          <a:xfrm>
            <a:off x="667417" y="2551837"/>
            <a:ext cx="8081048" cy="1862048"/>
          </a:xfrm>
          <a:prstGeom prst="rect">
            <a:avLst/>
          </a:prstGeom>
          <a:noFill/>
        </p:spPr>
        <p:txBody>
          <a:bodyPr wrap="square" rtlCol="0">
            <a:spAutoFit/>
          </a:bodyPr>
          <a:lstStyle/>
          <a:p>
            <a:pPr marL="285750" indent="-285750" algn="just">
              <a:spcAft>
                <a:spcPts val="600"/>
              </a:spcAft>
              <a:buFont typeface="Courier New" panose="02070309020205020404" pitchFamily="49" charset="0"/>
              <a:buChar char="o"/>
            </a:pPr>
            <a:r>
              <a:rPr lang="fr-FR" sz="1500" b="1" dirty="0">
                <a:solidFill>
                  <a:srgbClr val="2C4D88"/>
                </a:solidFill>
              </a:rPr>
              <a:t>Les subventions programmées pour 2024 </a:t>
            </a:r>
            <a:r>
              <a:rPr lang="fr-FR" sz="1500" dirty="0">
                <a:solidFill>
                  <a:srgbClr val="2C4D88"/>
                </a:solidFill>
              </a:rPr>
              <a:t>portent sur 3 types de projet. Les dossiers déposés porteront sur la rénovation de la salle René Lavergne, l’aménagement de la voirie au niveau de la côte d’Ornex et la vidéoprotection. Les fonds ne seront demandés qu’au terme des travaux sauf si la situation de trésorerie de la commune venait à se tendre.</a:t>
            </a:r>
          </a:p>
          <a:p>
            <a:pPr algn="just">
              <a:spcAft>
                <a:spcPts val="600"/>
              </a:spcAft>
            </a:pPr>
            <a:endParaRPr lang="fr-FR" sz="1500" dirty="0">
              <a:solidFill>
                <a:srgbClr val="2C4D88"/>
              </a:solidFill>
            </a:endParaRPr>
          </a:p>
          <a:p>
            <a:pPr marL="285750" indent="-285750" algn="just">
              <a:spcAft>
                <a:spcPts val="600"/>
              </a:spcAft>
              <a:buFont typeface="Courier New" panose="02070309020205020404" pitchFamily="49" charset="0"/>
              <a:buChar char="o"/>
            </a:pPr>
            <a:r>
              <a:rPr lang="fr-FR" sz="1500" dirty="0">
                <a:solidFill>
                  <a:srgbClr val="2C4D88"/>
                </a:solidFill>
              </a:rPr>
              <a:t>Pour </a:t>
            </a:r>
            <a:r>
              <a:rPr lang="fr-FR" sz="1500" b="1" dirty="0">
                <a:solidFill>
                  <a:srgbClr val="2C4D88"/>
                </a:solidFill>
              </a:rPr>
              <a:t>les PUP</a:t>
            </a:r>
            <a:r>
              <a:rPr lang="fr-FR" sz="1500" dirty="0">
                <a:solidFill>
                  <a:srgbClr val="2C4D88"/>
                </a:solidFill>
              </a:rPr>
              <a:t>, l’enveloppe 2025 est estimée à 685 K€. Cette somme correspond à un acompte de PUP non versé en 2024 qui devrait se reporter sur l’année 2025.</a:t>
            </a:r>
          </a:p>
        </p:txBody>
      </p:sp>
      <p:sp>
        <p:nvSpPr>
          <p:cNvPr id="5" name="Titre 4">
            <a:extLst>
              <a:ext uri="{FF2B5EF4-FFF2-40B4-BE49-F238E27FC236}">
                <a16:creationId xmlns:a16="http://schemas.microsoft.com/office/drawing/2014/main" id="{04F3EF2A-7D7D-44CC-AF02-F56A58875220}"/>
              </a:ext>
            </a:extLst>
          </p:cNvPr>
          <p:cNvSpPr>
            <a:spLocks noGrp="1"/>
          </p:cNvSpPr>
          <p:nvPr>
            <p:ph type="title"/>
          </p:nvPr>
        </p:nvSpPr>
        <p:spPr/>
        <p:txBody>
          <a:bodyPr/>
          <a:lstStyle/>
          <a:p>
            <a:br>
              <a:rPr lang="fr-FR" dirty="0"/>
            </a:br>
            <a:br>
              <a:rPr lang="fr-FR" dirty="0"/>
            </a:br>
            <a:br>
              <a:rPr lang="fr-FR" dirty="0"/>
            </a:br>
            <a:br>
              <a:rPr lang="fr-FR" dirty="0"/>
            </a:br>
            <a:br>
              <a:rPr lang="fr-FR" dirty="0"/>
            </a:br>
            <a:br>
              <a:rPr lang="fr-FR" dirty="0"/>
            </a:br>
            <a:br>
              <a:rPr lang="fr-FR" dirty="0"/>
            </a:br>
            <a:br>
              <a:rPr lang="fr-FR" dirty="0"/>
            </a:br>
            <a:endParaRPr lang="fr-FR" dirty="0"/>
          </a:p>
        </p:txBody>
      </p:sp>
      <p:sp>
        <p:nvSpPr>
          <p:cNvPr id="10" name="ZoneTexte 9">
            <a:extLst>
              <a:ext uri="{FF2B5EF4-FFF2-40B4-BE49-F238E27FC236}">
                <a16:creationId xmlns:a16="http://schemas.microsoft.com/office/drawing/2014/main" id="{E71E67E0-92A8-4082-82CE-00FC95B7B81C}"/>
              </a:ext>
            </a:extLst>
          </p:cNvPr>
          <p:cNvSpPr txBox="1"/>
          <p:nvPr/>
        </p:nvSpPr>
        <p:spPr>
          <a:xfrm>
            <a:off x="5724127" y="142662"/>
            <a:ext cx="3168352" cy="369332"/>
          </a:xfrm>
          <a:prstGeom prst="rect">
            <a:avLst/>
          </a:prstGeom>
          <a:solidFill>
            <a:srgbClr val="2C4D88"/>
          </a:solidFill>
          <a:ln>
            <a:solidFill>
              <a:srgbClr val="7030A0"/>
            </a:solidFill>
          </a:ln>
        </p:spPr>
        <p:txBody>
          <a:bodyPr wrap="square">
            <a:spAutoFit/>
          </a:bodyPr>
          <a:lstStyle/>
          <a:p>
            <a:r>
              <a:rPr lang="fr-FR" dirty="0">
                <a:solidFill>
                  <a:schemeClr val="bg1"/>
                </a:solidFill>
              </a:rPr>
              <a:t>Recettes d’investissement (2)</a:t>
            </a:r>
          </a:p>
        </p:txBody>
      </p:sp>
      <p:graphicFrame>
        <p:nvGraphicFramePr>
          <p:cNvPr id="3" name="Tableau 2">
            <a:extLst>
              <a:ext uri="{FF2B5EF4-FFF2-40B4-BE49-F238E27FC236}">
                <a16:creationId xmlns:a16="http://schemas.microsoft.com/office/drawing/2014/main" id="{D99B56E9-C91D-4C8D-9227-E98A2086A559}"/>
              </a:ext>
            </a:extLst>
          </p:cNvPr>
          <p:cNvGraphicFramePr>
            <a:graphicFrameLocks noGrp="1"/>
          </p:cNvGraphicFramePr>
          <p:nvPr>
            <p:extLst>
              <p:ext uri="{D42A27DB-BD31-4B8C-83A1-F6EECF244321}">
                <p14:modId xmlns:p14="http://schemas.microsoft.com/office/powerpoint/2010/main" val="725048349"/>
              </p:ext>
            </p:extLst>
          </p:nvPr>
        </p:nvGraphicFramePr>
        <p:xfrm>
          <a:off x="667416" y="1229973"/>
          <a:ext cx="8081048" cy="1108387"/>
        </p:xfrm>
        <a:graphic>
          <a:graphicData uri="http://schemas.openxmlformats.org/drawingml/2006/table">
            <a:tbl>
              <a:tblPr firstRow="1" bandRow="1">
                <a:tableStyleId>{5C22544A-7EE6-4342-B048-85BDC9FD1C3A}</a:tableStyleId>
              </a:tblPr>
              <a:tblGrid>
                <a:gridCol w="2020262">
                  <a:extLst>
                    <a:ext uri="{9D8B030D-6E8A-4147-A177-3AD203B41FA5}">
                      <a16:colId xmlns:a16="http://schemas.microsoft.com/office/drawing/2014/main" val="20000"/>
                    </a:ext>
                  </a:extLst>
                </a:gridCol>
                <a:gridCol w="2020262">
                  <a:extLst>
                    <a:ext uri="{9D8B030D-6E8A-4147-A177-3AD203B41FA5}">
                      <a16:colId xmlns:a16="http://schemas.microsoft.com/office/drawing/2014/main" val="20001"/>
                    </a:ext>
                  </a:extLst>
                </a:gridCol>
                <a:gridCol w="2020262">
                  <a:extLst>
                    <a:ext uri="{9D8B030D-6E8A-4147-A177-3AD203B41FA5}">
                      <a16:colId xmlns:a16="http://schemas.microsoft.com/office/drawing/2014/main" val="20002"/>
                    </a:ext>
                  </a:extLst>
                </a:gridCol>
                <a:gridCol w="2020262">
                  <a:extLst>
                    <a:ext uri="{9D8B030D-6E8A-4147-A177-3AD203B41FA5}">
                      <a16:colId xmlns:a16="http://schemas.microsoft.com/office/drawing/2014/main" val="3850105867"/>
                    </a:ext>
                  </a:extLst>
                </a:gridCol>
              </a:tblGrid>
              <a:tr h="549013">
                <a:tc>
                  <a:txBody>
                    <a:bodyPr/>
                    <a:lstStyle/>
                    <a:p>
                      <a:pPr algn="ctr"/>
                      <a:r>
                        <a:rPr lang="fr-FR" dirty="0">
                          <a:solidFill>
                            <a:schemeClr val="bg1"/>
                          </a:solidFill>
                        </a:rPr>
                        <a:t>CA</a:t>
                      </a:r>
                      <a:r>
                        <a:rPr lang="fr-FR" baseline="0" dirty="0">
                          <a:solidFill>
                            <a:schemeClr val="bg1"/>
                          </a:solidFill>
                        </a:rPr>
                        <a:t> 2024</a:t>
                      </a:r>
                      <a:endParaRPr lang="fr-FR" dirty="0">
                        <a:solidFill>
                          <a:schemeClr val="bg1"/>
                        </a:solidFill>
                      </a:endParaRPr>
                    </a:p>
                  </a:txBody>
                  <a:tcPr anchor="ctr">
                    <a:cell3D prstMaterial="dkEdge">
                      <a:bevel/>
                      <a:lightRig rig="flood" dir="t"/>
                    </a:cell3D>
                    <a:solidFill>
                      <a:srgbClr val="7030A0"/>
                    </a:solidFill>
                  </a:tcPr>
                </a:tc>
                <a:tc>
                  <a:txBody>
                    <a:bodyPr/>
                    <a:lstStyle/>
                    <a:p>
                      <a:pPr algn="ctr"/>
                      <a:r>
                        <a:rPr lang="fr-FR" dirty="0">
                          <a:solidFill>
                            <a:schemeClr val="bg1"/>
                          </a:solidFill>
                        </a:rPr>
                        <a:t>RAR 2024</a:t>
                      </a:r>
                    </a:p>
                  </a:txBody>
                  <a:tcPr anchor="ctr">
                    <a:cell3D prstMaterial="dkEdge">
                      <a:bevel/>
                      <a:lightRig rig="flood" dir="t"/>
                    </a:cell3D>
                    <a:solidFill>
                      <a:srgbClr val="7030A0"/>
                    </a:solidFill>
                  </a:tcPr>
                </a:tc>
                <a:tc>
                  <a:txBody>
                    <a:bodyPr/>
                    <a:lstStyle/>
                    <a:p>
                      <a:pPr algn="ctr"/>
                      <a:r>
                        <a:rPr lang="fr-FR" dirty="0">
                          <a:solidFill>
                            <a:schemeClr val="bg1"/>
                          </a:solidFill>
                        </a:rPr>
                        <a:t>Recettes nouvelles 2025</a:t>
                      </a:r>
                    </a:p>
                  </a:txBody>
                  <a:tcPr anchor="ctr">
                    <a:cell3D prstMaterial="dkEdge">
                      <a:bevel/>
                      <a:lightRig rig="flood" dir="t"/>
                    </a:cell3D>
                    <a:solidFill>
                      <a:srgbClr val="7030A0"/>
                    </a:solidFill>
                  </a:tcPr>
                </a:tc>
                <a:tc>
                  <a:txBody>
                    <a:bodyPr/>
                    <a:lstStyle/>
                    <a:p>
                      <a:pPr algn="ctr"/>
                      <a:r>
                        <a:rPr lang="fr-FR" dirty="0">
                          <a:solidFill>
                            <a:schemeClr val="bg1"/>
                          </a:solidFill>
                        </a:rPr>
                        <a:t>Total 2025</a:t>
                      </a:r>
                    </a:p>
                  </a:txBody>
                  <a:tcPr anchor="ctr">
                    <a:cell3D prstMaterial="dkEdge">
                      <a:bevel/>
                      <a:lightRig rig="flood" dir="t"/>
                    </a:cell3D>
                    <a:solidFill>
                      <a:srgbClr val="7030A0"/>
                    </a:solidFill>
                  </a:tcPr>
                </a:tc>
                <a:extLst>
                  <a:ext uri="{0D108BD9-81ED-4DB2-BD59-A6C34878D82A}">
                    <a16:rowId xmlns:a16="http://schemas.microsoft.com/office/drawing/2014/main" val="10000"/>
                  </a:ext>
                </a:extLst>
              </a:tr>
              <a:tr h="559374">
                <a:tc>
                  <a:txBody>
                    <a:bodyPr/>
                    <a:lstStyle/>
                    <a:p>
                      <a:pPr algn="ctr"/>
                      <a:r>
                        <a:rPr lang="fr-FR" dirty="0">
                          <a:solidFill>
                            <a:schemeClr val="bg1"/>
                          </a:solidFill>
                        </a:rPr>
                        <a:t>3 123 420,32 €</a:t>
                      </a:r>
                    </a:p>
                  </a:txBody>
                  <a:tcPr anchor="ctr">
                    <a:cell3D prstMaterial="dkEdge">
                      <a:bevel/>
                      <a:lightRig rig="flood" dir="t"/>
                    </a:cell3D>
                    <a:solidFill>
                      <a:srgbClr val="7030A0"/>
                    </a:solidFill>
                  </a:tcPr>
                </a:tc>
                <a:tc>
                  <a:txBody>
                    <a:bodyPr/>
                    <a:lstStyle/>
                    <a:p>
                      <a:pPr algn="ctr"/>
                      <a:r>
                        <a:rPr lang="fr-FR" dirty="0">
                          <a:solidFill>
                            <a:schemeClr val="bg1"/>
                          </a:solidFill>
                        </a:rPr>
                        <a:t>466 194,94 €</a:t>
                      </a:r>
                    </a:p>
                  </a:txBody>
                  <a:tcPr anchor="ctr">
                    <a:cell3D prstMaterial="dkEdge">
                      <a:bevel/>
                      <a:lightRig rig="flood" dir="t"/>
                    </a:cell3D>
                    <a:solidFill>
                      <a:srgbClr val="7030A0"/>
                    </a:solidFill>
                  </a:tcPr>
                </a:tc>
                <a:tc>
                  <a:txBody>
                    <a:bodyPr/>
                    <a:lstStyle/>
                    <a:p>
                      <a:pPr algn="ctr"/>
                      <a:r>
                        <a:rPr lang="fr-FR" dirty="0">
                          <a:solidFill>
                            <a:schemeClr val="bg1"/>
                          </a:solidFill>
                        </a:rPr>
                        <a:t>1 294 106,00 €</a:t>
                      </a:r>
                    </a:p>
                  </a:txBody>
                  <a:tcPr anchor="ctr">
                    <a:cell3D prstMaterial="dkEdge">
                      <a:bevel/>
                      <a:lightRig rig="flood" dir="t"/>
                    </a:cell3D>
                    <a:solidFill>
                      <a:srgbClr val="7030A0"/>
                    </a:solidFill>
                  </a:tcPr>
                </a:tc>
                <a:tc>
                  <a:txBody>
                    <a:bodyPr/>
                    <a:lstStyle/>
                    <a:p>
                      <a:pPr algn="ctr"/>
                      <a:r>
                        <a:rPr lang="fr-FR" dirty="0">
                          <a:solidFill>
                            <a:schemeClr val="bg1"/>
                          </a:solidFill>
                        </a:rPr>
                        <a:t>1 760 300,94 €</a:t>
                      </a:r>
                    </a:p>
                  </a:txBody>
                  <a:tcPr anchor="ctr">
                    <a:cell3D prstMaterial="dkEdge">
                      <a:bevel/>
                      <a:lightRig rig="flood" dir="t"/>
                    </a:cell3D>
                    <a:solidFill>
                      <a:srgbClr val="7030A0"/>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10182764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2"/>
          <p:cNvSpPr>
            <a:spLocks noGrp="1"/>
          </p:cNvSpPr>
          <p:nvPr>
            <p:ph idx="1"/>
          </p:nvPr>
        </p:nvSpPr>
        <p:spPr>
          <a:xfrm>
            <a:off x="674462" y="800222"/>
            <a:ext cx="8136904" cy="576064"/>
          </a:xfrm>
        </p:spPr>
        <p:txBody>
          <a:bodyPr>
            <a:normAutofit/>
          </a:bodyPr>
          <a:lstStyle/>
          <a:p>
            <a:pPr marL="109728" indent="0">
              <a:buNone/>
            </a:pPr>
            <a:r>
              <a:rPr lang="fr-FR" sz="2400" b="1" u="sng" dirty="0">
                <a:solidFill>
                  <a:srgbClr val="2C4D88"/>
                </a:solidFill>
              </a:rPr>
              <a:t>Chapitre 16 – Emprunt et dettes assimilées</a:t>
            </a:r>
          </a:p>
        </p:txBody>
      </p:sp>
      <p:sp>
        <p:nvSpPr>
          <p:cNvPr id="4" name="Espace réservé du numéro de diapositive 3"/>
          <p:cNvSpPr>
            <a:spLocks noGrp="1"/>
          </p:cNvSpPr>
          <p:nvPr>
            <p:ph type="sldNum" sz="quarter" idx="12"/>
          </p:nvPr>
        </p:nvSpPr>
        <p:spPr/>
        <p:txBody>
          <a:bodyPr/>
          <a:lstStyle/>
          <a:p>
            <a:fld id="{6AF4F97F-837C-4708-9ADF-A6F82CB4B422}" type="slidenum">
              <a:rPr lang="fr-FR" smtClean="0"/>
              <a:pPr/>
              <a:t>43</a:t>
            </a:fld>
            <a:endParaRPr lang="fr-FR" dirty="0"/>
          </a:p>
        </p:txBody>
      </p:sp>
      <p:sp>
        <p:nvSpPr>
          <p:cNvPr id="5" name="Titre 4">
            <a:extLst>
              <a:ext uri="{FF2B5EF4-FFF2-40B4-BE49-F238E27FC236}">
                <a16:creationId xmlns:a16="http://schemas.microsoft.com/office/drawing/2014/main" id="{04F3EF2A-7D7D-44CC-AF02-F56A58875220}"/>
              </a:ext>
            </a:extLst>
          </p:cNvPr>
          <p:cNvSpPr>
            <a:spLocks noGrp="1"/>
          </p:cNvSpPr>
          <p:nvPr>
            <p:ph type="title"/>
          </p:nvPr>
        </p:nvSpPr>
        <p:spPr/>
        <p:txBody>
          <a:bodyPr/>
          <a:lstStyle/>
          <a:p>
            <a:br>
              <a:rPr lang="fr-FR" dirty="0"/>
            </a:br>
            <a:br>
              <a:rPr lang="fr-FR" dirty="0"/>
            </a:br>
            <a:br>
              <a:rPr lang="fr-FR" dirty="0"/>
            </a:br>
            <a:br>
              <a:rPr lang="fr-FR" dirty="0"/>
            </a:br>
            <a:br>
              <a:rPr lang="fr-FR" dirty="0"/>
            </a:br>
            <a:br>
              <a:rPr lang="fr-FR" dirty="0"/>
            </a:br>
            <a:br>
              <a:rPr lang="fr-FR" dirty="0"/>
            </a:br>
            <a:br>
              <a:rPr lang="fr-FR" dirty="0"/>
            </a:br>
            <a:endParaRPr lang="fr-FR" dirty="0"/>
          </a:p>
        </p:txBody>
      </p:sp>
      <p:sp>
        <p:nvSpPr>
          <p:cNvPr id="10" name="ZoneTexte 9">
            <a:extLst>
              <a:ext uri="{FF2B5EF4-FFF2-40B4-BE49-F238E27FC236}">
                <a16:creationId xmlns:a16="http://schemas.microsoft.com/office/drawing/2014/main" id="{E71E67E0-92A8-4082-82CE-00FC95B7B81C}"/>
              </a:ext>
            </a:extLst>
          </p:cNvPr>
          <p:cNvSpPr txBox="1"/>
          <p:nvPr/>
        </p:nvSpPr>
        <p:spPr>
          <a:xfrm>
            <a:off x="5724128" y="178977"/>
            <a:ext cx="3168352" cy="369332"/>
          </a:xfrm>
          <a:prstGeom prst="rect">
            <a:avLst/>
          </a:prstGeom>
          <a:solidFill>
            <a:srgbClr val="2C4D88"/>
          </a:solidFill>
          <a:ln>
            <a:solidFill>
              <a:srgbClr val="7030A0"/>
            </a:solidFill>
          </a:ln>
        </p:spPr>
        <p:txBody>
          <a:bodyPr wrap="square">
            <a:spAutoFit/>
          </a:bodyPr>
          <a:lstStyle/>
          <a:p>
            <a:r>
              <a:rPr lang="fr-FR" dirty="0">
                <a:solidFill>
                  <a:schemeClr val="bg1"/>
                </a:solidFill>
              </a:rPr>
              <a:t>Recettes d’investissement (3)</a:t>
            </a:r>
          </a:p>
        </p:txBody>
      </p:sp>
      <p:sp>
        <p:nvSpPr>
          <p:cNvPr id="8" name="ZoneTexte 7">
            <a:extLst>
              <a:ext uri="{FF2B5EF4-FFF2-40B4-BE49-F238E27FC236}">
                <a16:creationId xmlns:a16="http://schemas.microsoft.com/office/drawing/2014/main" id="{A70CF264-2E3D-41A1-84C6-39C98745DA51}"/>
              </a:ext>
            </a:extLst>
          </p:cNvPr>
          <p:cNvSpPr txBox="1"/>
          <p:nvPr/>
        </p:nvSpPr>
        <p:spPr>
          <a:xfrm>
            <a:off x="674462" y="2881023"/>
            <a:ext cx="7992888" cy="1308050"/>
          </a:xfrm>
          <a:prstGeom prst="rect">
            <a:avLst/>
          </a:prstGeom>
          <a:noFill/>
        </p:spPr>
        <p:txBody>
          <a:bodyPr wrap="square" rtlCol="0">
            <a:spAutoFit/>
          </a:bodyPr>
          <a:lstStyle/>
          <a:p>
            <a:pPr marL="285750" indent="-285750">
              <a:spcAft>
                <a:spcPts val="600"/>
              </a:spcAft>
              <a:buFont typeface="Courier New" panose="02070309020205020404" pitchFamily="49" charset="0"/>
              <a:buChar char="o"/>
            </a:pPr>
            <a:r>
              <a:rPr lang="fr-FR" sz="1600" dirty="0">
                <a:solidFill>
                  <a:srgbClr val="2C4D88"/>
                </a:solidFill>
              </a:rPr>
              <a:t>En 2025, la commune n’a pas prévu de contracter d’emprunt. </a:t>
            </a:r>
          </a:p>
          <a:p>
            <a:pPr marL="285750" indent="-285750">
              <a:spcAft>
                <a:spcPts val="600"/>
              </a:spcAft>
              <a:buFont typeface="Courier New" panose="02070309020205020404" pitchFamily="49" charset="0"/>
              <a:buChar char="o"/>
            </a:pPr>
            <a:endParaRPr lang="fr-FR" sz="1600" dirty="0">
              <a:solidFill>
                <a:srgbClr val="2C4D88"/>
              </a:solidFill>
            </a:endParaRPr>
          </a:p>
          <a:p>
            <a:pPr marL="285750" indent="-285750">
              <a:spcAft>
                <a:spcPts val="600"/>
              </a:spcAft>
              <a:buFont typeface="Courier New" panose="02070309020205020404" pitchFamily="49" charset="0"/>
              <a:buChar char="o"/>
            </a:pPr>
            <a:endParaRPr lang="fr-FR" sz="1600" dirty="0">
              <a:solidFill>
                <a:srgbClr val="2C4D88"/>
              </a:solidFill>
            </a:endParaRPr>
          </a:p>
          <a:p>
            <a:pPr marL="285750" indent="-285750">
              <a:spcAft>
                <a:spcPts val="600"/>
              </a:spcAft>
              <a:buFont typeface="Courier New" panose="02070309020205020404" pitchFamily="49" charset="0"/>
              <a:buChar char="o"/>
            </a:pPr>
            <a:endParaRPr lang="fr-FR" sz="1600" dirty="0">
              <a:solidFill>
                <a:srgbClr val="2C4D88"/>
              </a:solidFill>
            </a:endParaRPr>
          </a:p>
        </p:txBody>
      </p:sp>
      <p:graphicFrame>
        <p:nvGraphicFramePr>
          <p:cNvPr id="2" name="Tableau 1">
            <a:extLst>
              <a:ext uri="{FF2B5EF4-FFF2-40B4-BE49-F238E27FC236}">
                <a16:creationId xmlns:a16="http://schemas.microsoft.com/office/drawing/2014/main" id="{258F23C7-24A7-AD26-E934-2BD7F8A1AB12}"/>
              </a:ext>
            </a:extLst>
          </p:cNvPr>
          <p:cNvGraphicFramePr>
            <a:graphicFrameLocks noGrp="1"/>
          </p:cNvGraphicFramePr>
          <p:nvPr>
            <p:extLst>
              <p:ext uri="{D42A27DB-BD31-4B8C-83A1-F6EECF244321}">
                <p14:modId xmlns:p14="http://schemas.microsoft.com/office/powerpoint/2010/main" val="214768924"/>
              </p:ext>
            </p:extLst>
          </p:nvPr>
        </p:nvGraphicFramePr>
        <p:xfrm>
          <a:off x="674462" y="1456969"/>
          <a:ext cx="7992888" cy="1212800"/>
        </p:xfrm>
        <a:graphic>
          <a:graphicData uri="http://schemas.openxmlformats.org/drawingml/2006/table">
            <a:tbl>
              <a:tblPr firstRow="1" bandRow="1">
                <a:tableStyleId>{5C22544A-7EE6-4342-B048-85BDC9FD1C3A}</a:tableStyleId>
              </a:tblPr>
              <a:tblGrid>
                <a:gridCol w="1998222">
                  <a:extLst>
                    <a:ext uri="{9D8B030D-6E8A-4147-A177-3AD203B41FA5}">
                      <a16:colId xmlns:a16="http://schemas.microsoft.com/office/drawing/2014/main" val="20000"/>
                    </a:ext>
                  </a:extLst>
                </a:gridCol>
                <a:gridCol w="1998222">
                  <a:extLst>
                    <a:ext uri="{9D8B030D-6E8A-4147-A177-3AD203B41FA5}">
                      <a16:colId xmlns:a16="http://schemas.microsoft.com/office/drawing/2014/main" val="20001"/>
                    </a:ext>
                  </a:extLst>
                </a:gridCol>
                <a:gridCol w="1998222">
                  <a:extLst>
                    <a:ext uri="{9D8B030D-6E8A-4147-A177-3AD203B41FA5}">
                      <a16:colId xmlns:a16="http://schemas.microsoft.com/office/drawing/2014/main" val="20002"/>
                    </a:ext>
                  </a:extLst>
                </a:gridCol>
                <a:gridCol w="1998222">
                  <a:extLst>
                    <a:ext uri="{9D8B030D-6E8A-4147-A177-3AD203B41FA5}">
                      <a16:colId xmlns:a16="http://schemas.microsoft.com/office/drawing/2014/main" val="3850105867"/>
                    </a:ext>
                  </a:extLst>
                </a:gridCol>
              </a:tblGrid>
              <a:tr h="600732">
                <a:tc>
                  <a:txBody>
                    <a:bodyPr/>
                    <a:lstStyle/>
                    <a:p>
                      <a:pPr algn="ctr"/>
                      <a:r>
                        <a:rPr lang="fr-FR" dirty="0">
                          <a:solidFill>
                            <a:schemeClr val="bg1"/>
                          </a:solidFill>
                        </a:rPr>
                        <a:t>CA</a:t>
                      </a:r>
                      <a:r>
                        <a:rPr lang="fr-FR" baseline="0" dirty="0">
                          <a:solidFill>
                            <a:schemeClr val="bg1"/>
                          </a:solidFill>
                        </a:rPr>
                        <a:t> 2024</a:t>
                      </a:r>
                      <a:endParaRPr lang="fr-FR" dirty="0">
                        <a:solidFill>
                          <a:schemeClr val="bg1"/>
                        </a:solidFill>
                      </a:endParaRPr>
                    </a:p>
                  </a:txBody>
                  <a:tcPr anchor="ctr">
                    <a:cell3D prstMaterial="dkEdge">
                      <a:bevel/>
                      <a:lightRig rig="flood" dir="t"/>
                    </a:cell3D>
                    <a:solidFill>
                      <a:srgbClr val="7030A0"/>
                    </a:solidFill>
                  </a:tcPr>
                </a:tc>
                <a:tc>
                  <a:txBody>
                    <a:bodyPr/>
                    <a:lstStyle/>
                    <a:p>
                      <a:pPr algn="ctr"/>
                      <a:r>
                        <a:rPr lang="fr-FR" dirty="0">
                          <a:solidFill>
                            <a:schemeClr val="bg1"/>
                          </a:solidFill>
                        </a:rPr>
                        <a:t>RAR 2024</a:t>
                      </a:r>
                    </a:p>
                  </a:txBody>
                  <a:tcPr anchor="ctr">
                    <a:cell3D prstMaterial="dkEdge">
                      <a:bevel/>
                      <a:lightRig rig="flood" dir="t"/>
                    </a:cell3D>
                    <a:solidFill>
                      <a:srgbClr val="7030A0"/>
                    </a:solidFill>
                  </a:tcPr>
                </a:tc>
                <a:tc>
                  <a:txBody>
                    <a:bodyPr/>
                    <a:lstStyle/>
                    <a:p>
                      <a:pPr algn="ctr"/>
                      <a:r>
                        <a:rPr lang="fr-FR" dirty="0">
                          <a:solidFill>
                            <a:schemeClr val="bg1"/>
                          </a:solidFill>
                        </a:rPr>
                        <a:t>Recettes nouvelles 2025</a:t>
                      </a:r>
                    </a:p>
                  </a:txBody>
                  <a:tcPr anchor="ctr">
                    <a:cell3D prstMaterial="dkEdge">
                      <a:bevel/>
                      <a:lightRig rig="flood" dir="t"/>
                    </a:cell3D>
                    <a:solidFill>
                      <a:srgbClr val="7030A0"/>
                    </a:solidFill>
                  </a:tcPr>
                </a:tc>
                <a:tc>
                  <a:txBody>
                    <a:bodyPr/>
                    <a:lstStyle/>
                    <a:p>
                      <a:pPr algn="ctr"/>
                      <a:r>
                        <a:rPr lang="fr-FR" dirty="0">
                          <a:solidFill>
                            <a:schemeClr val="bg1"/>
                          </a:solidFill>
                        </a:rPr>
                        <a:t>Total 2025</a:t>
                      </a:r>
                    </a:p>
                  </a:txBody>
                  <a:tcPr anchor="ctr">
                    <a:cell3D prstMaterial="dkEdge">
                      <a:bevel/>
                      <a:lightRig rig="flood" dir="t"/>
                    </a:cell3D>
                    <a:solidFill>
                      <a:srgbClr val="7030A0"/>
                    </a:solidFill>
                  </a:tcPr>
                </a:tc>
                <a:extLst>
                  <a:ext uri="{0D108BD9-81ED-4DB2-BD59-A6C34878D82A}">
                    <a16:rowId xmlns:a16="http://schemas.microsoft.com/office/drawing/2014/main" val="10000"/>
                  </a:ext>
                </a:extLst>
              </a:tr>
              <a:tr h="612068">
                <a:tc>
                  <a:txBody>
                    <a:bodyPr/>
                    <a:lstStyle/>
                    <a:p>
                      <a:pPr algn="ctr"/>
                      <a:r>
                        <a:rPr lang="fr-FR" dirty="0">
                          <a:solidFill>
                            <a:schemeClr val="bg1"/>
                          </a:solidFill>
                        </a:rPr>
                        <a:t>270,00 €</a:t>
                      </a:r>
                    </a:p>
                  </a:txBody>
                  <a:tcPr anchor="ctr">
                    <a:cell3D prstMaterial="dkEdge">
                      <a:bevel/>
                      <a:lightRig rig="flood" dir="t"/>
                    </a:cell3D>
                    <a:solidFill>
                      <a:srgbClr val="7030A0"/>
                    </a:solidFill>
                  </a:tcPr>
                </a:tc>
                <a:tc>
                  <a:txBody>
                    <a:bodyPr/>
                    <a:lstStyle/>
                    <a:p>
                      <a:pPr algn="ctr"/>
                      <a:r>
                        <a:rPr lang="fr-FR" dirty="0">
                          <a:solidFill>
                            <a:schemeClr val="bg1"/>
                          </a:solidFill>
                        </a:rPr>
                        <a:t>- €</a:t>
                      </a:r>
                    </a:p>
                  </a:txBody>
                  <a:tcPr anchor="ctr">
                    <a:cell3D prstMaterial="dkEdge">
                      <a:bevel/>
                      <a:lightRig rig="flood" dir="t"/>
                    </a:cell3D>
                    <a:solidFill>
                      <a:srgbClr val="7030A0"/>
                    </a:solidFill>
                  </a:tcPr>
                </a:tc>
                <a:tc>
                  <a:txBody>
                    <a:bodyPr/>
                    <a:lstStyle/>
                    <a:p>
                      <a:pPr algn="ctr"/>
                      <a:r>
                        <a:rPr lang="fr-FR" dirty="0">
                          <a:solidFill>
                            <a:schemeClr val="bg1"/>
                          </a:solidFill>
                        </a:rPr>
                        <a:t>1 500,00 €</a:t>
                      </a:r>
                    </a:p>
                  </a:txBody>
                  <a:tcPr anchor="ctr">
                    <a:cell3D prstMaterial="dkEdge">
                      <a:bevel/>
                      <a:lightRig rig="flood" dir="t"/>
                    </a:cell3D>
                    <a:solidFill>
                      <a:srgbClr val="7030A0"/>
                    </a:solidFill>
                  </a:tcPr>
                </a:tc>
                <a:tc>
                  <a:txBody>
                    <a:bodyPr/>
                    <a:lstStyle/>
                    <a:p>
                      <a:pPr algn="ctr"/>
                      <a:r>
                        <a:rPr lang="fr-FR" dirty="0">
                          <a:solidFill>
                            <a:schemeClr val="bg1"/>
                          </a:solidFill>
                        </a:rPr>
                        <a:t>1 500,00 €</a:t>
                      </a:r>
                    </a:p>
                  </a:txBody>
                  <a:tcPr anchor="ctr">
                    <a:cell3D prstMaterial="dkEdge">
                      <a:bevel/>
                      <a:lightRig rig="flood" dir="t"/>
                    </a:cell3D>
                    <a:solidFill>
                      <a:srgbClr val="7030A0"/>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65534568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2"/>
          <p:cNvSpPr>
            <a:spLocks noGrp="1"/>
          </p:cNvSpPr>
          <p:nvPr>
            <p:ph idx="1"/>
          </p:nvPr>
        </p:nvSpPr>
        <p:spPr>
          <a:xfrm>
            <a:off x="683568" y="1142754"/>
            <a:ext cx="8136904" cy="576064"/>
          </a:xfrm>
        </p:spPr>
        <p:txBody>
          <a:bodyPr>
            <a:normAutofit/>
          </a:bodyPr>
          <a:lstStyle/>
          <a:p>
            <a:pPr marL="109728" indent="0">
              <a:buNone/>
            </a:pPr>
            <a:r>
              <a:rPr lang="fr-FR" sz="2400" b="1" u="sng" dirty="0">
                <a:solidFill>
                  <a:srgbClr val="2C4D88"/>
                </a:solidFill>
              </a:rPr>
              <a:t>Chapitre 021 – Virement de la section de fonctionnement</a:t>
            </a:r>
          </a:p>
        </p:txBody>
      </p:sp>
      <p:sp>
        <p:nvSpPr>
          <p:cNvPr id="4" name="Espace réservé du numéro de diapositive 3"/>
          <p:cNvSpPr>
            <a:spLocks noGrp="1"/>
          </p:cNvSpPr>
          <p:nvPr>
            <p:ph type="sldNum" sz="quarter" idx="12"/>
          </p:nvPr>
        </p:nvSpPr>
        <p:spPr/>
        <p:txBody>
          <a:bodyPr/>
          <a:lstStyle/>
          <a:p>
            <a:fld id="{6AF4F97F-837C-4708-9ADF-A6F82CB4B422}" type="slidenum">
              <a:rPr lang="fr-FR" smtClean="0"/>
              <a:pPr/>
              <a:t>44</a:t>
            </a:fld>
            <a:endParaRPr lang="fr-FR" dirty="0"/>
          </a:p>
        </p:txBody>
      </p:sp>
      <p:sp>
        <p:nvSpPr>
          <p:cNvPr id="5" name="Titre 4">
            <a:extLst>
              <a:ext uri="{FF2B5EF4-FFF2-40B4-BE49-F238E27FC236}">
                <a16:creationId xmlns:a16="http://schemas.microsoft.com/office/drawing/2014/main" id="{04F3EF2A-7D7D-44CC-AF02-F56A58875220}"/>
              </a:ext>
            </a:extLst>
          </p:cNvPr>
          <p:cNvSpPr>
            <a:spLocks noGrp="1"/>
          </p:cNvSpPr>
          <p:nvPr>
            <p:ph type="title"/>
          </p:nvPr>
        </p:nvSpPr>
        <p:spPr/>
        <p:txBody>
          <a:bodyPr/>
          <a:lstStyle/>
          <a:p>
            <a:br>
              <a:rPr lang="fr-FR" dirty="0"/>
            </a:br>
            <a:br>
              <a:rPr lang="fr-FR" dirty="0"/>
            </a:br>
            <a:br>
              <a:rPr lang="fr-FR" dirty="0"/>
            </a:br>
            <a:br>
              <a:rPr lang="fr-FR" dirty="0"/>
            </a:br>
            <a:br>
              <a:rPr lang="fr-FR" dirty="0"/>
            </a:br>
            <a:br>
              <a:rPr lang="fr-FR" dirty="0"/>
            </a:br>
            <a:br>
              <a:rPr lang="fr-FR" dirty="0"/>
            </a:br>
            <a:br>
              <a:rPr lang="fr-FR" dirty="0"/>
            </a:br>
            <a:endParaRPr lang="fr-FR" dirty="0"/>
          </a:p>
        </p:txBody>
      </p:sp>
      <p:sp>
        <p:nvSpPr>
          <p:cNvPr id="10" name="ZoneTexte 9">
            <a:extLst>
              <a:ext uri="{FF2B5EF4-FFF2-40B4-BE49-F238E27FC236}">
                <a16:creationId xmlns:a16="http://schemas.microsoft.com/office/drawing/2014/main" id="{E71E67E0-92A8-4082-82CE-00FC95B7B81C}"/>
              </a:ext>
            </a:extLst>
          </p:cNvPr>
          <p:cNvSpPr txBox="1"/>
          <p:nvPr/>
        </p:nvSpPr>
        <p:spPr>
          <a:xfrm>
            <a:off x="5724128" y="178977"/>
            <a:ext cx="3168352" cy="369332"/>
          </a:xfrm>
          <a:prstGeom prst="rect">
            <a:avLst/>
          </a:prstGeom>
          <a:solidFill>
            <a:srgbClr val="2C4D88"/>
          </a:solidFill>
          <a:ln>
            <a:solidFill>
              <a:srgbClr val="7030A0"/>
            </a:solidFill>
          </a:ln>
        </p:spPr>
        <p:txBody>
          <a:bodyPr wrap="square">
            <a:spAutoFit/>
          </a:bodyPr>
          <a:lstStyle/>
          <a:p>
            <a:r>
              <a:rPr lang="fr-FR" dirty="0">
                <a:solidFill>
                  <a:schemeClr val="bg1"/>
                </a:solidFill>
              </a:rPr>
              <a:t>Recettes d’investissement (4)</a:t>
            </a:r>
          </a:p>
        </p:txBody>
      </p:sp>
      <p:sp>
        <p:nvSpPr>
          <p:cNvPr id="8" name="ZoneTexte 7">
            <a:extLst>
              <a:ext uri="{FF2B5EF4-FFF2-40B4-BE49-F238E27FC236}">
                <a16:creationId xmlns:a16="http://schemas.microsoft.com/office/drawing/2014/main" id="{EB7DD1A4-46B8-41A5-8CF3-8CE397F20217}"/>
              </a:ext>
            </a:extLst>
          </p:cNvPr>
          <p:cNvSpPr txBox="1"/>
          <p:nvPr/>
        </p:nvSpPr>
        <p:spPr>
          <a:xfrm>
            <a:off x="683568" y="3124902"/>
            <a:ext cx="8064898" cy="2292935"/>
          </a:xfrm>
          <a:prstGeom prst="rect">
            <a:avLst/>
          </a:prstGeom>
          <a:noFill/>
        </p:spPr>
        <p:txBody>
          <a:bodyPr wrap="square" rtlCol="0">
            <a:spAutoFit/>
          </a:bodyPr>
          <a:lstStyle/>
          <a:p>
            <a:pPr marL="285750" indent="-285750" algn="just">
              <a:spcAft>
                <a:spcPts val="600"/>
              </a:spcAft>
              <a:buFont typeface="Courier New" panose="02070309020205020404" pitchFamily="49" charset="0"/>
              <a:buChar char="o"/>
            </a:pPr>
            <a:r>
              <a:rPr lang="fr-FR" sz="1600" dirty="0">
                <a:solidFill>
                  <a:srgbClr val="2C4D88"/>
                </a:solidFill>
              </a:rPr>
              <a:t>Le Chapitre 023 (Virement à la section d’investissement) correspond à une dépense fictive qui permet d’équilibrer la section de fonctionnement. On retrouve ce montant en section d’investissement au chapitre 021, en recettes.</a:t>
            </a:r>
          </a:p>
          <a:p>
            <a:pPr marL="285750" indent="-285750" algn="just">
              <a:spcAft>
                <a:spcPts val="600"/>
              </a:spcAft>
              <a:buFont typeface="Courier New" panose="02070309020205020404" pitchFamily="49" charset="0"/>
              <a:buChar char="o"/>
            </a:pPr>
            <a:endParaRPr lang="fr-FR" sz="1600" dirty="0">
              <a:solidFill>
                <a:srgbClr val="2C4D88"/>
              </a:solidFill>
            </a:endParaRPr>
          </a:p>
          <a:p>
            <a:pPr marL="285750" indent="-285750" algn="just">
              <a:spcAft>
                <a:spcPts val="600"/>
              </a:spcAft>
              <a:buFont typeface="Courier New" panose="02070309020205020404" pitchFamily="49" charset="0"/>
              <a:buChar char="o"/>
            </a:pPr>
            <a:r>
              <a:rPr lang="fr-FR" sz="1600" dirty="0">
                <a:solidFill>
                  <a:srgbClr val="2C4D88"/>
                </a:solidFill>
              </a:rPr>
              <a:t>En d’autres termes, cette corrélation traduit l’estimation de la part d’excédent de fonctionnement qui pourra être consacrée au financement des investissements, soit l’autofinancement.</a:t>
            </a:r>
          </a:p>
          <a:p>
            <a:pPr algn="just">
              <a:spcAft>
                <a:spcPts val="600"/>
              </a:spcAft>
            </a:pPr>
            <a:endParaRPr lang="fr-FR" sz="1600" dirty="0">
              <a:solidFill>
                <a:srgbClr val="2C4D88"/>
              </a:solidFill>
            </a:endParaRPr>
          </a:p>
        </p:txBody>
      </p:sp>
      <p:graphicFrame>
        <p:nvGraphicFramePr>
          <p:cNvPr id="2" name="Tableau 1">
            <a:extLst>
              <a:ext uri="{FF2B5EF4-FFF2-40B4-BE49-F238E27FC236}">
                <a16:creationId xmlns:a16="http://schemas.microsoft.com/office/drawing/2014/main" id="{2E38AB99-2C04-5263-417D-10AE4472D5D4}"/>
              </a:ext>
            </a:extLst>
          </p:cNvPr>
          <p:cNvGraphicFramePr>
            <a:graphicFrameLocks noGrp="1"/>
          </p:cNvGraphicFramePr>
          <p:nvPr>
            <p:extLst>
              <p:ext uri="{D42A27DB-BD31-4B8C-83A1-F6EECF244321}">
                <p14:modId xmlns:p14="http://schemas.microsoft.com/office/powerpoint/2010/main" val="1478909935"/>
              </p:ext>
            </p:extLst>
          </p:nvPr>
        </p:nvGraphicFramePr>
        <p:xfrm>
          <a:off x="728942" y="1654275"/>
          <a:ext cx="8019524" cy="1212800"/>
        </p:xfrm>
        <a:graphic>
          <a:graphicData uri="http://schemas.openxmlformats.org/drawingml/2006/table">
            <a:tbl>
              <a:tblPr firstRow="1" bandRow="1">
                <a:tableStyleId>{5C22544A-7EE6-4342-B048-85BDC9FD1C3A}</a:tableStyleId>
              </a:tblPr>
              <a:tblGrid>
                <a:gridCol w="2004881">
                  <a:extLst>
                    <a:ext uri="{9D8B030D-6E8A-4147-A177-3AD203B41FA5}">
                      <a16:colId xmlns:a16="http://schemas.microsoft.com/office/drawing/2014/main" val="20000"/>
                    </a:ext>
                  </a:extLst>
                </a:gridCol>
                <a:gridCol w="2004881">
                  <a:extLst>
                    <a:ext uri="{9D8B030D-6E8A-4147-A177-3AD203B41FA5}">
                      <a16:colId xmlns:a16="http://schemas.microsoft.com/office/drawing/2014/main" val="20001"/>
                    </a:ext>
                  </a:extLst>
                </a:gridCol>
                <a:gridCol w="2004881">
                  <a:extLst>
                    <a:ext uri="{9D8B030D-6E8A-4147-A177-3AD203B41FA5}">
                      <a16:colId xmlns:a16="http://schemas.microsoft.com/office/drawing/2014/main" val="20002"/>
                    </a:ext>
                  </a:extLst>
                </a:gridCol>
                <a:gridCol w="2004881">
                  <a:extLst>
                    <a:ext uri="{9D8B030D-6E8A-4147-A177-3AD203B41FA5}">
                      <a16:colId xmlns:a16="http://schemas.microsoft.com/office/drawing/2014/main" val="3850105867"/>
                    </a:ext>
                  </a:extLst>
                </a:gridCol>
              </a:tblGrid>
              <a:tr h="600732">
                <a:tc>
                  <a:txBody>
                    <a:bodyPr/>
                    <a:lstStyle/>
                    <a:p>
                      <a:pPr algn="ctr"/>
                      <a:r>
                        <a:rPr lang="fr-FR" dirty="0">
                          <a:solidFill>
                            <a:schemeClr val="bg1"/>
                          </a:solidFill>
                        </a:rPr>
                        <a:t>CA</a:t>
                      </a:r>
                      <a:r>
                        <a:rPr lang="fr-FR" baseline="0" dirty="0">
                          <a:solidFill>
                            <a:schemeClr val="bg1"/>
                          </a:solidFill>
                        </a:rPr>
                        <a:t> 2024</a:t>
                      </a:r>
                      <a:endParaRPr lang="fr-FR" dirty="0">
                        <a:solidFill>
                          <a:schemeClr val="bg1"/>
                        </a:solidFill>
                      </a:endParaRPr>
                    </a:p>
                  </a:txBody>
                  <a:tcPr anchor="ctr">
                    <a:cell3D prstMaterial="dkEdge">
                      <a:bevel/>
                      <a:lightRig rig="flood" dir="t"/>
                    </a:cell3D>
                    <a:solidFill>
                      <a:srgbClr val="7030A0"/>
                    </a:solidFill>
                  </a:tcPr>
                </a:tc>
                <a:tc>
                  <a:txBody>
                    <a:bodyPr/>
                    <a:lstStyle/>
                    <a:p>
                      <a:pPr algn="ctr"/>
                      <a:r>
                        <a:rPr lang="fr-FR" dirty="0">
                          <a:solidFill>
                            <a:schemeClr val="bg1"/>
                          </a:solidFill>
                        </a:rPr>
                        <a:t>RAR 2024</a:t>
                      </a:r>
                    </a:p>
                  </a:txBody>
                  <a:tcPr anchor="ctr">
                    <a:cell3D prstMaterial="dkEdge">
                      <a:bevel/>
                      <a:lightRig rig="flood" dir="t"/>
                    </a:cell3D>
                    <a:solidFill>
                      <a:srgbClr val="7030A0"/>
                    </a:solidFill>
                  </a:tcPr>
                </a:tc>
                <a:tc>
                  <a:txBody>
                    <a:bodyPr/>
                    <a:lstStyle/>
                    <a:p>
                      <a:pPr algn="ctr"/>
                      <a:r>
                        <a:rPr lang="fr-FR" dirty="0">
                          <a:solidFill>
                            <a:schemeClr val="bg1"/>
                          </a:solidFill>
                        </a:rPr>
                        <a:t>Recettes nouvelles 2025</a:t>
                      </a:r>
                    </a:p>
                  </a:txBody>
                  <a:tcPr anchor="ctr">
                    <a:cell3D prstMaterial="dkEdge">
                      <a:bevel/>
                      <a:lightRig rig="flood" dir="t"/>
                    </a:cell3D>
                    <a:solidFill>
                      <a:srgbClr val="7030A0"/>
                    </a:solidFill>
                  </a:tcPr>
                </a:tc>
                <a:tc>
                  <a:txBody>
                    <a:bodyPr/>
                    <a:lstStyle/>
                    <a:p>
                      <a:pPr algn="ctr"/>
                      <a:r>
                        <a:rPr lang="fr-FR" dirty="0">
                          <a:solidFill>
                            <a:schemeClr val="bg1"/>
                          </a:solidFill>
                        </a:rPr>
                        <a:t>Total 2025</a:t>
                      </a:r>
                    </a:p>
                  </a:txBody>
                  <a:tcPr anchor="ctr">
                    <a:cell3D prstMaterial="dkEdge">
                      <a:bevel/>
                      <a:lightRig rig="flood" dir="t"/>
                    </a:cell3D>
                    <a:solidFill>
                      <a:srgbClr val="7030A0"/>
                    </a:solidFill>
                  </a:tcPr>
                </a:tc>
                <a:extLst>
                  <a:ext uri="{0D108BD9-81ED-4DB2-BD59-A6C34878D82A}">
                    <a16:rowId xmlns:a16="http://schemas.microsoft.com/office/drawing/2014/main" val="10000"/>
                  </a:ext>
                </a:extLst>
              </a:tr>
              <a:tr h="612068">
                <a:tc>
                  <a:txBody>
                    <a:bodyPr/>
                    <a:lstStyle/>
                    <a:p>
                      <a:pPr algn="ctr"/>
                      <a:r>
                        <a:rPr lang="fr-FR" dirty="0">
                          <a:solidFill>
                            <a:schemeClr val="bg1"/>
                          </a:solidFill>
                        </a:rPr>
                        <a:t>Sans objet</a:t>
                      </a:r>
                    </a:p>
                  </a:txBody>
                  <a:tcPr anchor="ctr">
                    <a:cell3D prstMaterial="dkEdge">
                      <a:bevel/>
                      <a:lightRig rig="flood" dir="t"/>
                    </a:cell3D>
                    <a:solidFill>
                      <a:srgbClr val="7030A0"/>
                    </a:solidFill>
                  </a:tcPr>
                </a:tc>
                <a:tc>
                  <a:txBody>
                    <a:bodyPr/>
                    <a:lstStyle/>
                    <a:p>
                      <a:pPr algn="ctr"/>
                      <a:r>
                        <a:rPr lang="fr-FR" dirty="0">
                          <a:solidFill>
                            <a:schemeClr val="bg1"/>
                          </a:solidFill>
                        </a:rPr>
                        <a:t>Sans objet</a:t>
                      </a:r>
                    </a:p>
                  </a:txBody>
                  <a:tcPr anchor="ctr">
                    <a:cell3D prstMaterial="dkEdge">
                      <a:bevel/>
                      <a:lightRig rig="flood" dir="t"/>
                    </a:cell3D>
                    <a:solidFill>
                      <a:srgbClr val="7030A0"/>
                    </a:solidFill>
                  </a:tcPr>
                </a:tc>
                <a:tc>
                  <a:txBody>
                    <a:bodyPr/>
                    <a:lstStyle/>
                    <a:p>
                      <a:pPr algn="ctr"/>
                      <a:r>
                        <a:rPr lang="fr-FR" dirty="0">
                          <a:solidFill>
                            <a:schemeClr val="bg1"/>
                          </a:solidFill>
                        </a:rPr>
                        <a:t>2 618 953,77 €</a:t>
                      </a:r>
                    </a:p>
                  </a:txBody>
                  <a:tcPr anchor="ctr">
                    <a:cell3D prstMaterial="dkEdge">
                      <a:bevel/>
                      <a:lightRig rig="flood" dir="t"/>
                    </a:cell3D>
                    <a:solidFill>
                      <a:srgbClr val="7030A0"/>
                    </a:solidFill>
                  </a:tcPr>
                </a:tc>
                <a:tc>
                  <a:txBody>
                    <a:bodyPr/>
                    <a:lstStyle/>
                    <a:p>
                      <a:pPr algn="ctr"/>
                      <a:r>
                        <a:rPr lang="fr-FR" dirty="0">
                          <a:solidFill>
                            <a:schemeClr val="bg1"/>
                          </a:solidFill>
                        </a:rPr>
                        <a:t>2 618 953,77 €</a:t>
                      </a:r>
                    </a:p>
                  </a:txBody>
                  <a:tcPr anchor="ctr">
                    <a:cell3D prstMaterial="dkEdge">
                      <a:bevel/>
                      <a:lightRig rig="flood" dir="t"/>
                    </a:cell3D>
                    <a:solidFill>
                      <a:srgbClr val="7030A0"/>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9946860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2"/>
          <p:cNvSpPr>
            <a:spLocks noGrp="1"/>
          </p:cNvSpPr>
          <p:nvPr>
            <p:ph idx="1"/>
          </p:nvPr>
        </p:nvSpPr>
        <p:spPr>
          <a:xfrm>
            <a:off x="683568" y="1142754"/>
            <a:ext cx="8136904" cy="576064"/>
          </a:xfrm>
        </p:spPr>
        <p:txBody>
          <a:bodyPr>
            <a:normAutofit/>
          </a:bodyPr>
          <a:lstStyle/>
          <a:p>
            <a:pPr marL="109728" indent="0">
              <a:buNone/>
            </a:pPr>
            <a:r>
              <a:rPr lang="fr-FR" sz="2400" b="1" u="sng" dirty="0">
                <a:solidFill>
                  <a:srgbClr val="2C4D88"/>
                </a:solidFill>
              </a:rPr>
              <a:t>Chapitre 040 – Opérations d’ordre entre sections</a:t>
            </a:r>
          </a:p>
        </p:txBody>
      </p:sp>
      <p:sp>
        <p:nvSpPr>
          <p:cNvPr id="4" name="Espace réservé du numéro de diapositive 3"/>
          <p:cNvSpPr>
            <a:spLocks noGrp="1"/>
          </p:cNvSpPr>
          <p:nvPr>
            <p:ph type="sldNum" sz="quarter" idx="12"/>
          </p:nvPr>
        </p:nvSpPr>
        <p:spPr/>
        <p:txBody>
          <a:bodyPr/>
          <a:lstStyle/>
          <a:p>
            <a:fld id="{6AF4F97F-837C-4708-9ADF-A6F82CB4B422}" type="slidenum">
              <a:rPr lang="fr-FR" smtClean="0"/>
              <a:pPr/>
              <a:t>45</a:t>
            </a:fld>
            <a:endParaRPr lang="fr-FR" dirty="0"/>
          </a:p>
        </p:txBody>
      </p:sp>
      <p:sp>
        <p:nvSpPr>
          <p:cNvPr id="5" name="Titre 4">
            <a:extLst>
              <a:ext uri="{FF2B5EF4-FFF2-40B4-BE49-F238E27FC236}">
                <a16:creationId xmlns:a16="http://schemas.microsoft.com/office/drawing/2014/main" id="{04F3EF2A-7D7D-44CC-AF02-F56A58875220}"/>
              </a:ext>
            </a:extLst>
          </p:cNvPr>
          <p:cNvSpPr>
            <a:spLocks noGrp="1"/>
          </p:cNvSpPr>
          <p:nvPr>
            <p:ph type="title"/>
          </p:nvPr>
        </p:nvSpPr>
        <p:spPr/>
        <p:txBody>
          <a:bodyPr/>
          <a:lstStyle/>
          <a:p>
            <a:br>
              <a:rPr lang="fr-FR" dirty="0"/>
            </a:br>
            <a:br>
              <a:rPr lang="fr-FR" dirty="0"/>
            </a:br>
            <a:br>
              <a:rPr lang="fr-FR" dirty="0"/>
            </a:br>
            <a:br>
              <a:rPr lang="fr-FR" dirty="0"/>
            </a:br>
            <a:br>
              <a:rPr lang="fr-FR" dirty="0"/>
            </a:br>
            <a:br>
              <a:rPr lang="fr-FR" dirty="0"/>
            </a:br>
            <a:br>
              <a:rPr lang="fr-FR" dirty="0"/>
            </a:br>
            <a:br>
              <a:rPr lang="fr-FR" dirty="0"/>
            </a:br>
            <a:endParaRPr lang="fr-FR" dirty="0"/>
          </a:p>
        </p:txBody>
      </p:sp>
      <p:sp>
        <p:nvSpPr>
          <p:cNvPr id="10" name="ZoneTexte 9">
            <a:extLst>
              <a:ext uri="{FF2B5EF4-FFF2-40B4-BE49-F238E27FC236}">
                <a16:creationId xmlns:a16="http://schemas.microsoft.com/office/drawing/2014/main" id="{E71E67E0-92A8-4082-82CE-00FC95B7B81C}"/>
              </a:ext>
            </a:extLst>
          </p:cNvPr>
          <p:cNvSpPr txBox="1"/>
          <p:nvPr/>
        </p:nvSpPr>
        <p:spPr>
          <a:xfrm>
            <a:off x="5724128" y="178977"/>
            <a:ext cx="3168352" cy="369332"/>
          </a:xfrm>
          <a:prstGeom prst="rect">
            <a:avLst/>
          </a:prstGeom>
          <a:solidFill>
            <a:srgbClr val="2C4D88"/>
          </a:solidFill>
          <a:ln>
            <a:solidFill>
              <a:srgbClr val="7030A0"/>
            </a:solidFill>
          </a:ln>
        </p:spPr>
        <p:txBody>
          <a:bodyPr wrap="square">
            <a:spAutoFit/>
          </a:bodyPr>
          <a:lstStyle/>
          <a:p>
            <a:r>
              <a:rPr lang="fr-FR" dirty="0">
                <a:solidFill>
                  <a:schemeClr val="bg1"/>
                </a:solidFill>
              </a:rPr>
              <a:t>Recettes d’investissement (5)</a:t>
            </a:r>
          </a:p>
        </p:txBody>
      </p:sp>
      <p:sp>
        <p:nvSpPr>
          <p:cNvPr id="8" name="ZoneTexte 7">
            <a:extLst>
              <a:ext uri="{FF2B5EF4-FFF2-40B4-BE49-F238E27FC236}">
                <a16:creationId xmlns:a16="http://schemas.microsoft.com/office/drawing/2014/main" id="{EB7DD1A4-46B8-41A5-8CF3-8CE397F20217}"/>
              </a:ext>
            </a:extLst>
          </p:cNvPr>
          <p:cNvSpPr txBox="1"/>
          <p:nvPr/>
        </p:nvSpPr>
        <p:spPr>
          <a:xfrm>
            <a:off x="689121" y="3175810"/>
            <a:ext cx="7991325" cy="907941"/>
          </a:xfrm>
          <a:prstGeom prst="rect">
            <a:avLst/>
          </a:prstGeom>
          <a:noFill/>
        </p:spPr>
        <p:txBody>
          <a:bodyPr wrap="square" rtlCol="0">
            <a:spAutoFit/>
          </a:bodyPr>
          <a:lstStyle/>
          <a:p>
            <a:pPr marL="285750" indent="-285750" algn="just">
              <a:spcAft>
                <a:spcPts val="600"/>
              </a:spcAft>
              <a:buFont typeface="Courier New" panose="02070309020205020404" pitchFamily="49" charset="0"/>
              <a:buChar char="o"/>
            </a:pPr>
            <a:r>
              <a:rPr lang="fr-FR" sz="1600" dirty="0">
                <a:solidFill>
                  <a:srgbClr val="2C4D88"/>
                </a:solidFill>
              </a:rPr>
              <a:t>Comme indiqué au chapitre 042 en fonctionnement, ce chapitre reprend le montant des  dotations aux amortissements au chapitre 040 en recettes d’investissement.</a:t>
            </a:r>
          </a:p>
          <a:p>
            <a:pPr marL="285750" indent="-285750" algn="just">
              <a:spcAft>
                <a:spcPts val="600"/>
              </a:spcAft>
              <a:buFont typeface="Courier New" panose="02070309020205020404" pitchFamily="49" charset="0"/>
              <a:buChar char="o"/>
            </a:pPr>
            <a:endParaRPr lang="fr-FR" sz="1600" dirty="0">
              <a:solidFill>
                <a:srgbClr val="2C4D88"/>
              </a:solidFill>
            </a:endParaRPr>
          </a:p>
        </p:txBody>
      </p:sp>
      <p:graphicFrame>
        <p:nvGraphicFramePr>
          <p:cNvPr id="2" name="Tableau 1">
            <a:extLst>
              <a:ext uri="{FF2B5EF4-FFF2-40B4-BE49-F238E27FC236}">
                <a16:creationId xmlns:a16="http://schemas.microsoft.com/office/drawing/2014/main" id="{50A1D631-16F9-319A-6B04-4B80DE77513C}"/>
              </a:ext>
            </a:extLst>
          </p:cNvPr>
          <p:cNvGraphicFramePr>
            <a:graphicFrameLocks noGrp="1"/>
          </p:cNvGraphicFramePr>
          <p:nvPr>
            <p:extLst>
              <p:ext uri="{D42A27DB-BD31-4B8C-83A1-F6EECF244321}">
                <p14:modId xmlns:p14="http://schemas.microsoft.com/office/powerpoint/2010/main" val="2724504128"/>
              </p:ext>
            </p:extLst>
          </p:nvPr>
        </p:nvGraphicFramePr>
        <p:xfrm>
          <a:off x="683567" y="1706863"/>
          <a:ext cx="7991324" cy="1212800"/>
        </p:xfrm>
        <a:graphic>
          <a:graphicData uri="http://schemas.openxmlformats.org/drawingml/2006/table">
            <a:tbl>
              <a:tblPr firstRow="1" bandRow="1">
                <a:tableStyleId>{5C22544A-7EE6-4342-B048-85BDC9FD1C3A}</a:tableStyleId>
              </a:tblPr>
              <a:tblGrid>
                <a:gridCol w="1997831">
                  <a:extLst>
                    <a:ext uri="{9D8B030D-6E8A-4147-A177-3AD203B41FA5}">
                      <a16:colId xmlns:a16="http://schemas.microsoft.com/office/drawing/2014/main" val="20000"/>
                    </a:ext>
                  </a:extLst>
                </a:gridCol>
                <a:gridCol w="1997831">
                  <a:extLst>
                    <a:ext uri="{9D8B030D-6E8A-4147-A177-3AD203B41FA5}">
                      <a16:colId xmlns:a16="http://schemas.microsoft.com/office/drawing/2014/main" val="20001"/>
                    </a:ext>
                  </a:extLst>
                </a:gridCol>
                <a:gridCol w="1997831">
                  <a:extLst>
                    <a:ext uri="{9D8B030D-6E8A-4147-A177-3AD203B41FA5}">
                      <a16:colId xmlns:a16="http://schemas.microsoft.com/office/drawing/2014/main" val="20002"/>
                    </a:ext>
                  </a:extLst>
                </a:gridCol>
                <a:gridCol w="1997831">
                  <a:extLst>
                    <a:ext uri="{9D8B030D-6E8A-4147-A177-3AD203B41FA5}">
                      <a16:colId xmlns:a16="http://schemas.microsoft.com/office/drawing/2014/main" val="3850105867"/>
                    </a:ext>
                  </a:extLst>
                </a:gridCol>
              </a:tblGrid>
              <a:tr h="600732">
                <a:tc>
                  <a:txBody>
                    <a:bodyPr/>
                    <a:lstStyle/>
                    <a:p>
                      <a:pPr algn="ctr"/>
                      <a:r>
                        <a:rPr lang="fr-FR" dirty="0">
                          <a:solidFill>
                            <a:schemeClr val="bg1"/>
                          </a:solidFill>
                        </a:rPr>
                        <a:t>CA</a:t>
                      </a:r>
                      <a:r>
                        <a:rPr lang="fr-FR" baseline="0" dirty="0">
                          <a:solidFill>
                            <a:schemeClr val="bg1"/>
                          </a:solidFill>
                        </a:rPr>
                        <a:t> 2024</a:t>
                      </a:r>
                      <a:endParaRPr lang="fr-FR" dirty="0">
                        <a:solidFill>
                          <a:schemeClr val="bg1"/>
                        </a:solidFill>
                      </a:endParaRPr>
                    </a:p>
                  </a:txBody>
                  <a:tcPr anchor="ctr">
                    <a:cell3D prstMaterial="dkEdge">
                      <a:bevel/>
                      <a:lightRig rig="flood" dir="t"/>
                    </a:cell3D>
                    <a:solidFill>
                      <a:srgbClr val="7030A0"/>
                    </a:solidFill>
                  </a:tcPr>
                </a:tc>
                <a:tc>
                  <a:txBody>
                    <a:bodyPr/>
                    <a:lstStyle/>
                    <a:p>
                      <a:pPr algn="ctr"/>
                      <a:r>
                        <a:rPr lang="fr-FR" dirty="0">
                          <a:solidFill>
                            <a:schemeClr val="bg1"/>
                          </a:solidFill>
                        </a:rPr>
                        <a:t>RAR 2024</a:t>
                      </a:r>
                    </a:p>
                  </a:txBody>
                  <a:tcPr anchor="ctr">
                    <a:cell3D prstMaterial="dkEdge">
                      <a:bevel/>
                      <a:lightRig rig="flood" dir="t"/>
                    </a:cell3D>
                    <a:solidFill>
                      <a:srgbClr val="7030A0"/>
                    </a:solidFill>
                  </a:tcPr>
                </a:tc>
                <a:tc>
                  <a:txBody>
                    <a:bodyPr/>
                    <a:lstStyle/>
                    <a:p>
                      <a:pPr algn="ctr"/>
                      <a:r>
                        <a:rPr lang="fr-FR" dirty="0">
                          <a:solidFill>
                            <a:schemeClr val="bg1"/>
                          </a:solidFill>
                        </a:rPr>
                        <a:t>Recettes nouvelles 2025</a:t>
                      </a:r>
                    </a:p>
                  </a:txBody>
                  <a:tcPr anchor="ctr">
                    <a:cell3D prstMaterial="dkEdge">
                      <a:bevel/>
                      <a:lightRig rig="flood" dir="t"/>
                    </a:cell3D>
                    <a:solidFill>
                      <a:srgbClr val="7030A0"/>
                    </a:solidFill>
                  </a:tcPr>
                </a:tc>
                <a:tc>
                  <a:txBody>
                    <a:bodyPr/>
                    <a:lstStyle/>
                    <a:p>
                      <a:pPr algn="ctr"/>
                      <a:r>
                        <a:rPr lang="fr-FR" dirty="0">
                          <a:solidFill>
                            <a:schemeClr val="bg1"/>
                          </a:solidFill>
                        </a:rPr>
                        <a:t>Total 2025</a:t>
                      </a:r>
                    </a:p>
                  </a:txBody>
                  <a:tcPr anchor="ctr">
                    <a:cell3D prstMaterial="dkEdge">
                      <a:bevel/>
                      <a:lightRig rig="flood" dir="t"/>
                    </a:cell3D>
                    <a:solidFill>
                      <a:srgbClr val="7030A0"/>
                    </a:solidFill>
                  </a:tcPr>
                </a:tc>
                <a:extLst>
                  <a:ext uri="{0D108BD9-81ED-4DB2-BD59-A6C34878D82A}">
                    <a16:rowId xmlns:a16="http://schemas.microsoft.com/office/drawing/2014/main" val="10000"/>
                  </a:ext>
                </a:extLst>
              </a:tr>
              <a:tr h="612068">
                <a:tc>
                  <a:txBody>
                    <a:bodyPr/>
                    <a:lstStyle/>
                    <a:p>
                      <a:pPr algn="ctr"/>
                      <a:r>
                        <a:rPr lang="fr-FR" dirty="0">
                          <a:solidFill>
                            <a:schemeClr val="bg1"/>
                          </a:solidFill>
                        </a:rPr>
                        <a:t>345 559,41 €</a:t>
                      </a:r>
                    </a:p>
                  </a:txBody>
                  <a:tcPr anchor="ctr">
                    <a:cell3D prstMaterial="dkEdge">
                      <a:bevel/>
                      <a:lightRig rig="flood" dir="t"/>
                    </a:cell3D>
                    <a:solidFill>
                      <a:srgbClr val="7030A0"/>
                    </a:solidFill>
                  </a:tcPr>
                </a:tc>
                <a:tc>
                  <a:txBody>
                    <a:bodyPr/>
                    <a:lstStyle/>
                    <a:p>
                      <a:pPr algn="ctr"/>
                      <a:r>
                        <a:rPr lang="fr-FR" dirty="0">
                          <a:solidFill>
                            <a:schemeClr val="bg1"/>
                          </a:solidFill>
                        </a:rPr>
                        <a:t>- €</a:t>
                      </a:r>
                    </a:p>
                  </a:txBody>
                  <a:tcPr anchor="ctr">
                    <a:cell3D prstMaterial="dkEdge">
                      <a:bevel/>
                      <a:lightRig rig="flood" dir="t"/>
                    </a:cell3D>
                    <a:solidFill>
                      <a:srgbClr val="7030A0"/>
                    </a:solidFill>
                  </a:tcPr>
                </a:tc>
                <a:tc>
                  <a:txBody>
                    <a:bodyPr/>
                    <a:lstStyle/>
                    <a:p>
                      <a:pPr algn="ctr"/>
                      <a:r>
                        <a:rPr lang="fr-FR" dirty="0">
                          <a:solidFill>
                            <a:schemeClr val="bg1"/>
                          </a:solidFill>
                        </a:rPr>
                        <a:t>370 000,00 €</a:t>
                      </a:r>
                    </a:p>
                  </a:txBody>
                  <a:tcPr anchor="ctr">
                    <a:cell3D prstMaterial="dkEdge">
                      <a:bevel/>
                      <a:lightRig rig="flood" dir="t"/>
                    </a:cell3D>
                    <a:solidFill>
                      <a:srgbClr val="7030A0"/>
                    </a:solidFill>
                  </a:tcPr>
                </a:tc>
                <a:tc>
                  <a:txBody>
                    <a:bodyPr/>
                    <a:lstStyle/>
                    <a:p>
                      <a:pPr algn="ctr"/>
                      <a:r>
                        <a:rPr lang="fr-FR" dirty="0">
                          <a:solidFill>
                            <a:schemeClr val="bg1"/>
                          </a:solidFill>
                        </a:rPr>
                        <a:t>370 000,00 €</a:t>
                      </a:r>
                    </a:p>
                  </a:txBody>
                  <a:tcPr anchor="ctr">
                    <a:cell3D prstMaterial="dkEdge">
                      <a:bevel/>
                      <a:lightRig rig="flood" dir="t"/>
                    </a:cell3D>
                    <a:solidFill>
                      <a:srgbClr val="7030A0"/>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89718828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2"/>
          <p:cNvSpPr>
            <a:spLocks noGrp="1"/>
          </p:cNvSpPr>
          <p:nvPr>
            <p:ph idx="1"/>
          </p:nvPr>
        </p:nvSpPr>
        <p:spPr>
          <a:xfrm>
            <a:off x="683568" y="1142754"/>
            <a:ext cx="8136904" cy="576064"/>
          </a:xfrm>
        </p:spPr>
        <p:txBody>
          <a:bodyPr>
            <a:normAutofit/>
          </a:bodyPr>
          <a:lstStyle/>
          <a:p>
            <a:pPr marL="109728" indent="0">
              <a:buNone/>
            </a:pPr>
            <a:r>
              <a:rPr lang="fr-FR" sz="2400" b="1" u="sng" dirty="0">
                <a:solidFill>
                  <a:srgbClr val="2C4D88"/>
                </a:solidFill>
              </a:rPr>
              <a:t>Chapitre 041 – Opérations patrimoniales</a:t>
            </a:r>
          </a:p>
        </p:txBody>
      </p:sp>
      <p:sp>
        <p:nvSpPr>
          <p:cNvPr id="4" name="Espace réservé du numéro de diapositive 3"/>
          <p:cNvSpPr>
            <a:spLocks noGrp="1"/>
          </p:cNvSpPr>
          <p:nvPr>
            <p:ph type="sldNum" sz="quarter" idx="12"/>
          </p:nvPr>
        </p:nvSpPr>
        <p:spPr/>
        <p:txBody>
          <a:bodyPr/>
          <a:lstStyle/>
          <a:p>
            <a:fld id="{6AF4F97F-837C-4708-9ADF-A6F82CB4B422}" type="slidenum">
              <a:rPr lang="fr-FR" smtClean="0"/>
              <a:pPr/>
              <a:t>46</a:t>
            </a:fld>
            <a:endParaRPr lang="fr-FR" dirty="0"/>
          </a:p>
        </p:txBody>
      </p:sp>
      <p:sp>
        <p:nvSpPr>
          <p:cNvPr id="5" name="Titre 4">
            <a:extLst>
              <a:ext uri="{FF2B5EF4-FFF2-40B4-BE49-F238E27FC236}">
                <a16:creationId xmlns:a16="http://schemas.microsoft.com/office/drawing/2014/main" id="{04F3EF2A-7D7D-44CC-AF02-F56A58875220}"/>
              </a:ext>
            </a:extLst>
          </p:cNvPr>
          <p:cNvSpPr>
            <a:spLocks noGrp="1"/>
          </p:cNvSpPr>
          <p:nvPr>
            <p:ph type="title"/>
          </p:nvPr>
        </p:nvSpPr>
        <p:spPr/>
        <p:txBody>
          <a:bodyPr/>
          <a:lstStyle/>
          <a:p>
            <a:br>
              <a:rPr lang="fr-FR" dirty="0"/>
            </a:br>
            <a:br>
              <a:rPr lang="fr-FR" dirty="0"/>
            </a:br>
            <a:br>
              <a:rPr lang="fr-FR" dirty="0"/>
            </a:br>
            <a:br>
              <a:rPr lang="fr-FR" dirty="0"/>
            </a:br>
            <a:br>
              <a:rPr lang="fr-FR" dirty="0"/>
            </a:br>
            <a:br>
              <a:rPr lang="fr-FR" dirty="0"/>
            </a:br>
            <a:br>
              <a:rPr lang="fr-FR" dirty="0"/>
            </a:br>
            <a:br>
              <a:rPr lang="fr-FR" dirty="0"/>
            </a:br>
            <a:endParaRPr lang="fr-FR" dirty="0"/>
          </a:p>
        </p:txBody>
      </p:sp>
      <p:sp>
        <p:nvSpPr>
          <p:cNvPr id="10" name="ZoneTexte 9">
            <a:extLst>
              <a:ext uri="{FF2B5EF4-FFF2-40B4-BE49-F238E27FC236}">
                <a16:creationId xmlns:a16="http://schemas.microsoft.com/office/drawing/2014/main" id="{E71E67E0-92A8-4082-82CE-00FC95B7B81C}"/>
              </a:ext>
            </a:extLst>
          </p:cNvPr>
          <p:cNvSpPr txBox="1"/>
          <p:nvPr/>
        </p:nvSpPr>
        <p:spPr>
          <a:xfrm>
            <a:off x="5724128" y="178977"/>
            <a:ext cx="3168352" cy="369332"/>
          </a:xfrm>
          <a:prstGeom prst="rect">
            <a:avLst/>
          </a:prstGeom>
          <a:solidFill>
            <a:srgbClr val="2C4D88"/>
          </a:solidFill>
          <a:ln>
            <a:solidFill>
              <a:srgbClr val="7030A0"/>
            </a:solidFill>
          </a:ln>
        </p:spPr>
        <p:txBody>
          <a:bodyPr wrap="square">
            <a:spAutoFit/>
          </a:bodyPr>
          <a:lstStyle/>
          <a:p>
            <a:r>
              <a:rPr lang="fr-FR" dirty="0">
                <a:solidFill>
                  <a:schemeClr val="bg1"/>
                </a:solidFill>
              </a:rPr>
              <a:t>Recettes d’investissement (6)</a:t>
            </a:r>
          </a:p>
        </p:txBody>
      </p:sp>
      <p:sp>
        <p:nvSpPr>
          <p:cNvPr id="8" name="ZoneTexte 7">
            <a:extLst>
              <a:ext uri="{FF2B5EF4-FFF2-40B4-BE49-F238E27FC236}">
                <a16:creationId xmlns:a16="http://schemas.microsoft.com/office/drawing/2014/main" id="{EB7DD1A4-46B8-41A5-8CF3-8CE397F20217}"/>
              </a:ext>
            </a:extLst>
          </p:cNvPr>
          <p:cNvSpPr txBox="1"/>
          <p:nvPr/>
        </p:nvSpPr>
        <p:spPr>
          <a:xfrm>
            <a:off x="694793" y="3140968"/>
            <a:ext cx="7991325" cy="984885"/>
          </a:xfrm>
          <a:prstGeom prst="rect">
            <a:avLst/>
          </a:prstGeom>
          <a:noFill/>
        </p:spPr>
        <p:txBody>
          <a:bodyPr wrap="square" rtlCol="0">
            <a:spAutoFit/>
          </a:bodyPr>
          <a:lstStyle/>
          <a:p>
            <a:pPr marL="285750" indent="-285750" algn="just">
              <a:spcAft>
                <a:spcPts val="600"/>
              </a:spcAft>
              <a:buFont typeface="Courier New" panose="02070309020205020404" pitchFamily="49" charset="0"/>
              <a:buChar char="o"/>
            </a:pPr>
            <a:r>
              <a:rPr lang="fr-FR" sz="1600" dirty="0">
                <a:solidFill>
                  <a:srgbClr val="2C4D88"/>
                </a:solidFill>
              </a:rPr>
              <a:t>Ce chapitre concerne :</a:t>
            </a:r>
          </a:p>
          <a:p>
            <a:pPr marL="742950" lvl="1" indent="-285750" algn="just">
              <a:spcAft>
                <a:spcPts val="600"/>
              </a:spcAft>
              <a:buSzPct val="80000"/>
              <a:buFont typeface="Wingdings" panose="05000000000000000000" pitchFamily="2" charset="2"/>
              <a:buChar char="ü"/>
            </a:pPr>
            <a:r>
              <a:rPr lang="fr-FR" sz="1600" dirty="0">
                <a:solidFill>
                  <a:srgbClr val="2C4D88"/>
                </a:solidFill>
              </a:rPr>
              <a:t>La réintégration de frais d’études </a:t>
            </a:r>
          </a:p>
          <a:p>
            <a:pPr lvl="1" algn="just">
              <a:spcAft>
                <a:spcPts val="600"/>
              </a:spcAft>
              <a:buSzPct val="80000"/>
            </a:pPr>
            <a:endParaRPr lang="fr-FR" sz="1600" dirty="0">
              <a:solidFill>
                <a:srgbClr val="2C4D88"/>
              </a:solidFill>
            </a:endParaRPr>
          </a:p>
        </p:txBody>
      </p:sp>
      <p:graphicFrame>
        <p:nvGraphicFramePr>
          <p:cNvPr id="2" name="Tableau 1">
            <a:extLst>
              <a:ext uri="{FF2B5EF4-FFF2-40B4-BE49-F238E27FC236}">
                <a16:creationId xmlns:a16="http://schemas.microsoft.com/office/drawing/2014/main" id="{50A1D631-16F9-319A-6B04-4B80DE77513C}"/>
              </a:ext>
            </a:extLst>
          </p:cNvPr>
          <p:cNvGraphicFramePr>
            <a:graphicFrameLocks noGrp="1"/>
          </p:cNvGraphicFramePr>
          <p:nvPr>
            <p:extLst>
              <p:ext uri="{D42A27DB-BD31-4B8C-83A1-F6EECF244321}">
                <p14:modId xmlns:p14="http://schemas.microsoft.com/office/powerpoint/2010/main" val="3790646772"/>
              </p:ext>
            </p:extLst>
          </p:nvPr>
        </p:nvGraphicFramePr>
        <p:xfrm>
          <a:off x="683568" y="1706863"/>
          <a:ext cx="7686116" cy="1212800"/>
        </p:xfrm>
        <a:graphic>
          <a:graphicData uri="http://schemas.openxmlformats.org/drawingml/2006/table">
            <a:tbl>
              <a:tblPr firstRow="1" bandRow="1">
                <a:tableStyleId>{5C22544A-7EE6-4342-B048-85BDC9FD1C3A}</a:tableStyleId>
              </a:tblPr>
              <a:tblGrid>
                <a:gridCol w="1921529">
                  <a:extLst>
                    <a:ext uri="{9D8B030D-6E8A-4147-A177-3AD203B41FA5}">
                      <a16:colId xmlns:a16="http://schemas.microsoft.com/office/drawing/2014/main" val="20000"/>
                    </a:ext>
                  </a:extLst>
                </a:gridCol>
                <a:gridCol w="1921529">
                  <a:extLst>
                    <a:ext uri="{9D8B030D-6E8A-4147-A177-3AD203B41FA5}">
                      <a16:colId xmlns:a16="http://schemas.microsoft.com/office/drawing/2014/main" val="20001"/>
                    </a:ext>
                  </a:extLst>
                </a:gridCol>
                <a:gridCol w="1921529">
                  <a:extLst>
                    <a:ext uri="{9D8B030D-6E8A-4147-A177-3AD203B41FA5}">
                      <a16:colId xmlns:a16="http://schemas.microsoft.com/office/drawing/2014/main" val="20002"/>
                    </a:ext>
                  </a:extLst>
                </a:gridCol>
                <a:gridCol w="1921529">
                  <a:extLst>
                    <a:ext uri="{9D8B030D-6E8A-4147-A177-3AD203B41FA5}">
                      <a16:colId xmlns:a16="http://schemas.microsoft.com/office/drawing/2014/main" val="3850105867"/>
                    </a:ext>
                  </a:extLst>
                </a:gridCol>
              </a:tblGrid>
              <a:tr h="600732">
                <a:tc>
                  <a:txBody>
                    <a:bodyPr/>
                    <a:lstStyle/>
                    <a:p>
                      <a:pPr algn="ctr"/>
                      <a:r>
                        <a:rPr lang="fr-FR" dirty="0">
                          <a:solidFill>
                            <a:schemeClr val="bg1"/>
                          </a:solidFill>
                        </a:rPr>
                        <a:t>CA</a:t>
                      </a:r>
                      <a:r>
                        <a:rPr lang="fr-FR" baseline="0" dirty="0">
                          <a:solidFill>
                            <a:schemeClr val="bg1"/>
                          </a:solidFill>
                        </a:rPr>
                        <a:t> 2024</a:t>
                      </a:r>
                      <a:endParaRPr lang="fr-FR" dirty="0">
                        <a:solidFill>
                          <a:schemeClr val="bg1"/>
                        </a:solidFill>
                      </a:endParaRPr>
                    </a:p>
                  </a:txBody>
                  <a:tcPr anchor="ctr">
                    <a:cell3D prstMaterial="dkEdge">
                      <a:bevel/>
                      <a:lightRig rig="flood" dir="t"/>
                    </a:cell3D>
                    <a:solidFill>
                      <a:srgbClr val="7030A0"/>
                    </a:solidFill>
                  </a:tcPr>
                </a:tc>
                <a:tc>
                  <a:txBody>
                    <a:bodyPr/>
                    <a:lstStyle/>
                    <a:p>
                      <a:pPr algn="ctr"/>
                      <a:r>
                        <a:rPr lang="fr-FR" dirty="0">
                          <a:solidFill>
                            <a:schemeClr val="bg1"/>
                          </a:solidFill>
                        </a:rPr>
                        <a:t>RAR 2024</a:t>
                      </a:r>
                    </a:p>
                  </a:txBody>
                  <a:tcPr anchor="ctr">
                    <a:cell3D prstMaterial="dkEdge">
                      <a:bevel/>
                      <a:lightRig rig="flood" dir="t"/>
                    </a:cell3D>
                    <a:solidFill>
                      <a:srgbClr val="7030A0"/>
                    </a:solidFill>
                  </a:tcPr>
                </a:tc>
                <a:tc>
                  <a:txBody>
                    <a:bodyPr/>
                    <a:lstStyle/>
                    <a:p>
                      <a:pPr algn="ctr"/>
                      <a:r>
                        <a:rPr lang="fr-FR" dirty="0">
                          <a:solidFill>
                            <a:schemeClr val="bg1"/>
                          </a:solidFill>
                        </a:rPr>
                        <a:t>Recettes nouvelles 2025</a:t>
                      </a:r>
                    </a:p>
                  </a:txBody>
                  <a:tcPr anchor="ctr">
                    <a:cell3D prstMaterial="dkEdge">
                      <a:bevel/>
                      <a:lightRig rig="flood" dir="t"/>
                    </a:cell3D>
                    <a:solidFill>
                      <a:srgbClr val="7030A0"/>
                    </a:solidFill>
                  </a:tcPr>
                </a:tc>
                <a:tc>
                  <a:txBody>
                    <a:bodyPr/>
                    <a:lstStyle/>
                    <a:p>
                      <a:pPr algn="ctr"/>
                      <a:r>
                        <a:rPr lang="fr-FR" dirty="0">
                          <a:solidFill>
                            <a:schemeClr val="bg1"/>
                          </a:solidFill>
                        </a:rPr>
                        <a:t>Total 2025</a:t>
                      </a:r>
                    </a:p>
                  </a:txBody>
                  <a:tcPr anchor="ctr">
                    <a:cell3D prstMaterial="dkEdge">
                      <a:bevel/>
                      <a:lightRig rig="flood" dir="t"/>
                    </a:cell3D>
                    <a:solidFill>
                      <a:srgbClr val="7030A0"/>
                    </a:solidFill>
                  </a:tcPr>
                </a:tc>
                <a:extLst>
                  <a:ext uri="{0D108BD9-81ED-4DB2-BD59-A6C34878D82A}">
                    <a16:rowId xmlns:a16="http://schemas.microsoft.com/office/drawing/2014/main" val="10000"/>
                  </a:ext>
                </a:extLst>
              </a:tr>
              <a:tr h="612068">
                <a:tc>
                  <a:txBody>
                    <a:bodyPr/>
                    <a:lstStyle/>
                    <a:p>
                      <a:pPr algn="ctr"/>
                      <a:r>
                        <a:rPr lang="fr-FR" dirty="0">
                          <a:solidFill>
                            <a:schemeClr val="bg1"/>
                          </a:solidFill>
                        </a:rPr>
                        <a:t>244 426,59 €</a:t>
                      </a:r>
                    </a:p>
                  </a:txBody>
                  <a:tcPr anchor="ctr">
                    <a:cell3D prstMaterial="dkEdge">
                      <a:bevel/>
                      <a:lightRig rig="flood" dir="t"/>
                    </a:cell3D>
                    <a:solidFill>
                      <a:srgbClr val="7030A0"/>
                    </a:solidFill>
                  </a:tcPr>
                </a:tc>
                <a:tc>
                  <a:txBody>
                    <a:bodyPr/>
                    <a:lstStyle/>
                    <a:p>
                      <a:pPr algn="ctr"/>
                      <a:r>
                        <a:rPr lang="fr-FR" dirty="0">
                          <a:solidFill>
                            <a:schemeClr val="bg1"/>
                          </a:solidFill>
                        </a:rPr>
                        <a:t>Sans objet</a:t>
                      </a:r>
                    </a:p>
                  </a:txBody>
                  <a:tcPr anchor="ctr">
                    <a:cell3D prstMaterial="dkEdge">
                      <a:bevel/>
                      <a:lightRig rig="flood" dir="t"/>
                    </a:cell3D>
                    <a:solidFill>
                      <a:srgbClr val="7030A0"/>
                    </a:solidFill>
                  </a:tcPr>
                </a:tc>
                <a:tc>
                  <a:txBody>
                    <a:bodyPr/>
                    <a:lstStyle/>
                    <a:p>
                      <a:pPr algn="ctr"/>
                      <a:r>
                        <a:rPr lang="fr-FR" dirty="0">
                          <a:solidFill>
                            <a:schemeClr val="bg1"/>
                          </a:solidFill>
                        </a:rPr>
                        <a:t>50 000,00 €</a:t>
                      </a:r>
                    </a:p>
                  </a:txBody>
                  <a:tcPr anchor="ctr">
                    <a:cell3D prstMaterial="dkEdge">
                      <a:bevel/>
                      <a:lightRig rig="flood" dir="t"/>
                    </a:cell3D>
                    <a:solidFill>
                      <a:srgbClr val="7030A0"/>
                    </a:solidFill>
                  </a:tcPr>
                </a:tc>
                <a:tc>
                  <a:txBody>
                    <a:bodyPr/>
                    <a:lstStyle/>
                    <a:p>
                      <a:pPr algn="ctr"/>
                      <a:r>
                        <a:rPr lang="fr-FR" dirty="0">
                          <a:solidFill>
                            <a:schemeClr val="bg1"/>
                          </a:solidFill>
                        </a:rPr>
                        <a:t>50 000,00€</a:t>
                      </a:r>
                    </a:p>
                  </a:txBody>
                  <a:tcPr anchor="ctr">
                    <a:cell3D prstMaterial="dkEdge">
                      <a:bevel/>
                      <a:lightRig rig="flood" dir="t"/>
                    </a:cell3D>
                    <a:solidFill>
                      <a:srgbClr val="7030A0"/>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79376571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2"/>
          <p:cNvSpPr>
            <a:spLocks noGrp="1"/>
          </p:cNvSpPr>
          <p:nvPr>
            <p:ph idx="1"/>
          </p:nvPr>
        </p:nvSpPr>
        <p:spPr>
          <a:xfrm>
            <a:off x="503548" y="1002075"/>
            <a:ext cx="8388932" cy="576064"/>
          </a:xfrm>
        </p:spPr>
        <p:txBody>
          <a:bodyPr>
            <a:noAutofit/>
          </a:bodyPr>
          <a:lstStyle/>
          <a:p>
            <a:pPr marL="109728" indent="0">
              <a:buNone/>
            </a:pPr>
            <a:r>
              <a:rPr lang="fr-FR" b="1" u="sng" dirty="0">
                <a:solidFill>
                  <a:srgbClr val="2C4D88"/>
                </a:solidFill>
              </a:rPr>
              <a:t>Chapitre 001 – Solde d’exécution de la section d’investissement reporté</a:t>
            </a:r>
          </a:p>
        </p:txBody>
      </p:sp>
      <p:sp>
        <p:nvSpPr>
          <p:cNvPr id="4" name="Espace réservé du numéro de diapositive 3"/>
          <p:cNvSpPr>
            <a:spLocks noGrp="1"/>
          </p:cNvSpPr>
          <p:nvPr>
            <p:ph type="sldNum" sz="quarter" idx="12"/>
          </p:nvPr>
        </p:nvSpPr>
        <p:spPr/>
        <p:txBody>
          <a:bodyPr/>
          <a:lstStyle/>
          <a:p>
            <a:fld id="{6AF4F97F-837C-4708-9ADF-A6F82CB4B422}" type="slidenum">
              <a:rPr lang="fr-FR" smtClean="0"/>
              <a:pPr/>
              <a:t>47</a:t>
            </a:fld>
            <a:endParaRPr lang="fr-FR" dirty="0"/>
          </a:p>
        </p:txBody>
      </p:sp>
      <p:graphicFrame>
        <p:nvGraphicFramePr>
          <p:cNvPr id="9" name="Tableau 8">
            <a:extLst>
              <a:ext uri="{FF2B5EF4-FFF2-40B4-BE49-F238E27FC236}">
                <a16:creationId xmlns:a16="http://schemas.microsoft.com/office/drawing/2014/main" id="{1FE08344-57C7-4979-A9ED-D38D595794A7}"/>
              </a:ext>
            </a:extLst>
          </p:cNvPr>
          <p:cNvGraphicFramePr>
            <a:graphicFrameLocks noGrp="1"/>
          </p:cNvGraphicFramePr>
          <p:nvPr>
            <p:extLst>
              <p:ext uri="{D42A27DB-BD31-4B8C-83A1-F6EECF244321}">
                <p14:modId xmlns:p14="http://schemas.microsoft.com/office/powerpoint/2010/main" val="2674302024"/>
              </p:ext>
            </p:extLst>
          </p:nvPr>
        </p:nvGraphicFramePr>
        <p:xfrm>
          <a:off x="683568" y="1718818"/>
          <a:ext cx="7632849" cy="1212800"/>
        </p:xfrm>
        <a:graphic>
          <a:graphicData uri="http://schemas.openxmlformats.org/drawingml/2006/table">
            <a:tbl>
              <a:tblPr firstRow="1" bandRow="1">
                <a:tableStyleId>{5C22544A-7EE6-4342-B048-85BDC9FD1C3A}</a:tableStyleId>
              </a:tblPr>
              <a:tblGrid>
                <a:gridCol w="2544283">
                  <a:extLst>
                    <a:ext uri="{9D8B030D-6E8A-4147-A177-3AD203B41FA5}">
                      <a16:colId xmlns:a16="http://schemas.microsoft.com/office/drawing/2014/main" val="20000"/>
                    </a:ext>
                  </a:extLst>
                </a:gridCol>
                <a:gridCol w="2544283">
                  <a:extLst>
                    <a:ext uri="{9D8B030D-6E8A-4147-A177-3AD203B41FA5}">
                      <a16:colId xmlns:a16="http://schemas.microsoft.com/office/drawing/2014/main" val="1905870502"/>
                    </a:ext>
                  </a:extLst>
                </a:gridCol>
                <a:gridCol w="2544283">
                  <a:extLst>
                    <a:ext uri="{9D8B030D-6E8A-4147-A177-3AD203B41FA5}">
                      <a16:colId xmlns:a16="http://schemas.microsoft.com/office/drawing/2014/main" val="20001"/>
                    </a:ext>
                  </a:extLst>
                </a:gridCol>
              </a:tblGrid>
              <a:tr h="600732">
                <a:tc>
                  <a:txBody>
                    <a:bodyPr/>
                    <a:lstStyle/>
                    <a:p>
                      <a:pPr algn="ctr"/>
                      <a:r>
                        <a:rPr lang="fr-FR" baseline="0" dirty="0">
                          <a:solidFill>
                            <a:schemeClr val="bg1"/>
                          </a:solidFill>
                        </a:rPr>
                        <a:t>Excédents cumulés antérieurs</a:t>
                      </a:r>
                      <a:endParaRPr lang="fr-FR" dirty="0">
                        <a:solidFill>
                          <a:schemeClr val="bg1"/>
                        </a:solidFill>
                      </a:endParaRPr>
                    </a:p>
                  </a:txBody>
                  <a:tcPr anchor="ctr">
                    <a:cell3D prstMaterial="dkEdge">
                      <a:bevel/>
                      <a:lightRig rig="flood" dir="t"/>
                    </a:cell3D>
                    <a:solidFill>
                      <a:srgbClr val="7030A0"/>
                    </a:solidFill>
                  </a:tcPr>
                </a:tc>
                <a:tc>
                  <a:txBody>
                    <a:bodyPr/>
                    <a:lstStyle/>
                    <a:p>
                      <a:pPr algn="ctr"/>
                      <a:r>
                        <a:rPr lang="fr-FR" dirty="0">
                          <a:solidFill>
                            <a:schemeClr val="bg1"/>
                          </a:solidFill>
                        </a:rPr>
                        <a:t>Résultat 2024</a:t>
                      </a:r>
                    </a:p>
                  </a:txBody>
                  <a:tcPr anchor="ctr">
                    <a:cell3D prstMaterial="dkEdge">
                      <a:bevel/>
                      <a:lightRig rig="flood" dir="t"/>
                    </a:cell3D>
                    <a:solidFill>
                      <a:srgbClr val="7030A0"/>
                    </a:solidFill>
                  </a:tcPr>
                </a:tc>
                <a:tc>
                  <a:txBody>
                    <a:bodyPr/>
                    <a:lstStyle/>
                    <a:p>
                      <a:pPr algn="ctr"/>
                      <a:r>
                        <a:rPr lang="fr-FR" dirty="0">
                          <a:solidFill>
                            <a:schemeClr val="bg1"/>
                          </a:solidFill>
                        </a:rPr>
                        <a:t>Budget primitif 2025</a:t>
                      </a:r>
                    </a:p>
                  </a:txBody>
                  <a:tcPr anchor="ctr">
                    <a:cell3D prstMaterial="dkEdge">
                      <a:bevel/>
                      <a:lightRig rig="flood" dir="t"/>
                    </a:cell3D>
                    <a:solidFill>
                      <a:srgbClr val="7030A0"/>
                    </a:solidFill>
                  </a:tcPr>
                </a:tc>
                <a:extLst>
                  <a:ext uri="{0D108BD9-81ED-4DB2-BD59-A6C34878D82A}">
                    <a16:rowId xmlns:a16="http://schemas.microsoft.com/office/drawing/2014/main" val="10000"/>
                  </a:ext>
                </a:extLst>
              </a:tr>
              <a:tr h="612068">
                <a:tc>
                  <a:txBody>
                    <a:bodyPr/>
                    <a:lstStyle/>
                    <a:p>
                      <a:pPr algn="ctr"/>
                      <a:r>
                        <a:rPr lang="fr-FR" dirty="0">
                          <a:solidFill>
                            <a:schemeClr val="bg1"/>
                          </a:solidFill>
                        </a:rPr>
                        <a:t>468 567,03 €</a:t>
                      </a:r>
                    </a:p>
                  </a:txBody>
                  <a:tcPr anchor="ctr">
                    <a:cell3D prstMaterial="dkEdge">
                      <a:bevel/>
                      <a:lightRig rig="flood" dir="t"/>
                    </a:cell3D>
                    <a:solidFill>
                      <a:srgbClr val="7030A0"/>
                    </a:solidFill>
                  </a:tcPr>
                </a:tc>
                <a:tc>
                  <a:txBody>
                    <a:bodyPr/>
                    <a:lstStyle/>
                    <a:p>
                      <a:pPr algn="ctr"/>
                      <a:r>
                        <a:rPr lang="fr-FR" dirty="0">
                          <a:solidFill>
                            <a:schemeClr val="bg1"/>
                          </a:solidFill>
                        </a:rPr>
                        <a:t>- 137 769,91 €</a:t>
                      </a:r>
                    </a:p>
                  </a:txBody>
                  <a:tcPr anchor="ctr">
                    <a:cell3D prstMaterial="dkEdge">
                      <a:bevel/>
                      <a:lightRig rig="flood" dir="t"/>
                    </a:cell3D>
                    <a:solidFill>
                      <a:srgbClr val="7030A0"/>
                    </a:solidFill>
                  </a:tcPr>
                </a:tc>
                <a:tc>
                  <a:txBody>
                    <a:bodyPr/>
                    <a:lstStyle/>
                    <a:p>
                      <a:pPr algn="ctr"/>
                      <a:r>
                        <a:rPr lang="fr-FR" dirty="0">
                          <a:solidFill>
                            <a:schemeClr val="bg1"/>
                          </a:solidFill>
                        </a:rPr>
                        <a:t>330 797,12 €</a:t>
                      </a:r>
                    </a:p>
                  </a:txBody>
                  <a:tcPr anchor="ctr">
                    <a:cell3D prstMaterial="dkEdge">
                      <a:bevel/>
                      <a:lightRig rig="flood" dir="t"/>
                    </a:cell3D>
                    <a:solidFill>
                      <a:srgbClr val="7030A0"/>
                    </a:solidFill>
                  </a:tcPr>
                </a:tc>
                <a:extLst>
                  <a:ext uri="{0D108BD9-81ED-4DB2-BD59-A6C34878D82A}">
                    <a16:rowId xmlns:a16="http://schemas.microsoft.com/office/drawing/2014/main" val="10001"/>
                  </a:ext>
                </a:extLst>
              </a:tr>
            </a:tbl>
          </a:graphicData>
        </a:graphic>
      </p:graphicFrame>
      <p:sp>
        <p:nvSpPr>
          <p:cNvPr id="5" name="Titre 4">
            <a:extLst>
              <a:ext uri="{FF2B5EF4-FFF2-40B4-BE49-F238E27FC236}">
                <a16:creationId xmlns:a16="http://schemas.microsoft.com/office/drawing/2014/main" id="{04F3EF2A-7D7D-44CC-AF02-F56A58875220}"/>
              </a:ext>
            </a:extLst>
          </p:cNvPr>
          <p:cNvSpPr>
            <a:spLocks noGrp="1"/>
          </p:cNvSpPr>
          <p:nvPr>
            <p:ph type="title"/>
          </p:nvPr>
        </p:nvSpPr>
        <p:spPr/>
        <p:txBody>
          <a:bodyPr/>
          <a:lstStyle/>
          <a:p>
            <a:br>
              <a:rPr lang="fr-FR" dirty="0"/>
            </a:br>
            <a:br>
              <a:rPr lang="fr-FR" dirty="0"/>
            </a:br>
            <a:br>
              <a:rPr lang="fr-FR" dirty="0"/>
            </a:br>
            <a:br>
              <a:rPr lang="fr-FR" dirty="0"/>
            </a:br>
            <a:br>
              <a:rPr lang="fr-FR" dirty="0"/>
            </a:br>
            <a:br>
              <a:rPr lang="fr-FR" dirty="0"/>
            </a:br>
            <a:br>
              <a:rPr lang="fr-FR" dirty="0"/>
            </a:br>
            <a:br>
              <a:rPr lang="fr-FR" dirty="0"/>
            </a:br>
            <a:endParaRPr lang="fr-FR" dirty="0"/>
          </a:p>
        </p:txBody>
      </p:sp>
      <p:sp>
        <p:nvSpPr>
          <p:cNvPr id="10" name="ZoneTexte 9">
            <a:extLst>
              <a:ext uri="{FF2B5EF4-FFF2-40B4-BE49-F238E27FC236}">
                <a16:creationId xmlns:a16="http://schemas.microsoft.com/office/drawing/2014/main" id="{E71E67E0-92A8-4082-82CE-00FC95B7B81C}"/>
              </a:ext>
            </a:extLst>
          </p:cNvPr>
          <p:cNvSpPr txBox="1"/>
          <p:nvPr/>
        </p:nvSpPr>
        <p:spPr>
          <a:xfrm>
            <a:off x="5724128" y="178977"/>
            <a:ext cx="3168352" cy="369332"/>
          </a:xfrm>
          <a:prstGeom prst="rect">
            <a:avLst/>
          </a:prstGeom>
          <a:solidFill>
            <a:srgbClr val="2C4D88"/>
          </a:solidFill>
          <a:ln>
            <a:solidFill>
              <a:srgbClr val="7030A0"/>
            </a:solidFill>
          </a:ln>
        </p:spPr>
        <p:txBody>
          <a:bodyPr wrap="square">
            <a:spAutoFit/>
          </a:bodyPr>
          <a:lstStyle/>
          <a:p>
            <a:r>
              <a:rPr lang="fr-FR" dirty="0">
                <a:solidFill>
                  <a:schemeClr val="bg1"/>
                </a:solidFill>
              </a:rPr>
              <a:t>Recettes d’investissement (7)</a:t>
            </a:r>
          </a:p>
        </p:txBody>
      </p:sp>
      <p:sp>
        <p:nvSpPr>
          <p:cNvPr id="11" name="ZoneTexte 10">
            <a:extLst>
              <a:ext uri="{FF2B5EF4-FFF2-40B4-BE49-F238E27FC236}">
                <a16:creationId xmlns:a16="http://schemas.microsoft.com/office/drawing/2014/main" id="{3C2656C3-217A-47A4-8763-919E7C790B1E}"/>
              </a:ext>
            </a:extLst>
          </p:cNvPr>
          <p:cNvSpPr txBox="1"/>
          <p:nvPr/>
        </p:nvSpPr>
        <p:spPr>
          <a:xfrm>
            <a:off x="683568" y="3212976"/>
            <a:ext cx="7973838" cy="1569660"/>
          </a:xfrm>
          <a:prstGeom prst="rect">
            <a:avLst/>
          </a:prstGeom>
          <a:noFill/>
        </p:spPr>
        <p:txBody>
          <a:bodyPr wrap="square" rtlCol="0">
            <a:spAutoFit/>
          </a:bodyPr>
          <a:lstStyle/>
          <a:p>
            <a:pPr marL="285750" indent="-285750" algn="just">
              <a:buFont typeface="Courier New" panose="02070309020205020404" pitchFamily="49" charset="0"/>
              <a:buChar char="o"/>
            </a:pPr>
            <a:r>
              <a:rPr lang="fr-FR" sz="1600" dirty="0">
                <a:solidFill>
                  <a:srgbClr val="2C4D88"/>
                </a:solidFill>
              </a:rPr>
              <a:t>Le compte administratif 2024 est anticipé avec un excédent de – 138 K€. En tenant compte des résultats cumulés, le BP 2025 devrait afficher un solde d’exécution de 331 K€.</a:t>
            </a:r>
          </a:p>
          <a:p>
            <a:pPr marL="285750" indent="-285750" algn="just">
              <a:buFont typeface="Courier New" panose="02070309020205020404" pitchFamily="49" charset="0"/>
              <a:buChar char="o"/>
            </a:pPr>
            <a:endParaRPr lang="fr-FR" sz="1600" dirty="0">
              <a:solidFill>
                <a:srgbClr val="2C4D88"/>
              </a:solidFill>
            </a:endParaRPr>
          </a:p>
          <a:p>
            <a:pPr marL="285750" indent="-285750" algn="just">
              <a:buFont typeface="Courier New" panose="02070309020205020404" pitchFamily="49" charset="0"/>
              <a:buChar char="o"/>
            </a:pPr>
            <a:r>
              <a:rPr lang="fr-FR" sz="1600" dirty="0">
                <a:solidFill>
                  <a:srgbClr val="2C4D88"/>
                </a:solidFill>
              </a:rPr>
              <a:t>Cet excédent provient d’un décalage entre les recettes d’investissement et les dépenses d’investissement de l’année précédente. Cet écart s’explique en général par le retard pris sur certaines dépenses alors que les ressources sont effectives en comptabilité.</a:t>
            </a:r>
          </a:p>
        </p:txBody>
      </p:sp>
    </p:spTree>
    <p:extLst>
      <p:ext uri="{BB962C8B-B14F-4D97-AF65-F5344CB8AC3E}">
        <p14:creationId xmlns:p14="http://schemas.microsoft.com/office/powerpoint/2010/main" val="30434159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835DF5-56F9-70C9-64F6-BABDD88FFA44}"/>
            </a:ext>
          </a:extLst>
        </p:cNvPr>
        <p:cNvGrpSpPr/>
        <p:nvPr/>
      </p:nvGrpSpPr>
      <p:grpSpPr>
        <a:xfrm>
          <a:off x="0" y="0"/>
          <a:ext cx="0" cy="0"/>
          <a:chOff x="0" y="0"/>
          <a:chExt cx="0" cy="0"/>
        </a:xfrm>
      </p:grpSpPr>
      <p:sp>
        <p:nvSpPr>
          <p:cNvPr id="6" name="Espace réservé du contenu 2">
            <a:extLst>
              <a:ext uri="{FF2B5EF4-FFF2-40B4-BE49-F238E27FC236}">
                <a16:creationId xmlns:a16="http://schemas.microsoft.com/office/drawing/2014/main" id="{ED195016-F55A-DF11-8879-FC4CC544C3E9}"/>
              </a:ext>
            </a:extLst>
          </p:cNvPr>
          <p:cNvSpPr>
            <a:spLocks noGrp="1"/>
          </p:cNvSpPr>
          <p:nvPr>
            <p:ph idx="1"/>
          </p:nvPr>
        </p:nvSpPr>
        <p:spPr>
          <a:xfrm>
            <a:off x="503548" y="1002075"/>
            <a:ext cx="8388932" cy="576064"/>
          </a:xfrm>
        </p:spPr>
        <p:txBody>
          <a:bodyPr>
            <a:noAutofit/>
          </a:bodyPr>
          <a:lstStyle/>
          <a:p>
            <a:pPr marL="109728" indent="0">
              <a:buNone/>
            </a:pPr>
            <a:r>
              <a:rPr lang="fr-FR" b="1" u="sng" dirty="0">
                <a:solidFill>
                  <a:srgbClr val="2C4D88"/>
                </a:solidFill>
              </a:rPr>
              <a:t>Chapitre 024 – Produits des cessions</a:t>
            </a:r>
          </a:p>
        </p:txBody>
      </p:sp>
      <p:sp>
        <p:nvSpPr>
          <p:cNvPr id="4" name="Espace réservé du numéro de diapositive 3">
            <a:extLst>
              <a:ext uri="{FF2B5EF4-FFF2-40B4-BE49-F238E27FC236}">
                <a16:creationId xmlns:a16="http://schemas.microsoft.com/office/drawing/2014/main" id="{20D744A4-F3A0-5A75-38A6-B04645036519}"/>
              </a:ext>
            </a:extLst>
          </p:cNvPr>
          <p:cNvSpPr>
            <a:spLocks noGrp="1"/>
          </p:cNvSpPr>
          <p:nvPr>
            <p:ph type="sldNum" sz="quarter" idx="12"/>
          </p:nvPr>
        </p:nvSpPr>
        <p:spPr/>
        <p:txBody>
          <a:bodyPr/>
          <a:lstStyle/>
          <a:p>
            <a:fld id="{6AF4F97F-837C-4708-9ADF-A6F82CB4B422}" type="slidenum">
              <a:rPr lang="fr-FR" smtClean="0"/>
              <a:pPr/>
              <a:t>48</a:t>
            </a:fld>
            <a:endParaRPr lang="fr-FR" dirty="0"/>
          </a:p>
        </p:txBody>
      </p:sp>
      <p:graphicFrame>
        <p:nvGraphicFramePr>
          <p:cNvPr id="9" name="Tableau 8">
            <a:extLst>
              <a:ext uri="{FF2B5EF4-FFF2-40B4-BE49-F238E27FC236}">
                <a16:creationId xmlns:a16="http://schemas.microsoft.com/office/drawing/2014/main" id="{864D7179-2047-F35B-04FA-011CD6EDD412}"/>
              </a:ext>
            </a:extLst>
          </p:cNvPr>
          <p:cNvGraphicFramePr>
            <a:graphicFrameLocks noGrp="1"/>
          </p:cNvGraphicFramePr>
          <p:nvPr>
            <p:extLst>
              <p:ext uri="{D42A27DB-BD31-4B8C-83A1-F6EECF244321}">
                <p14:modId xmlns:p14="http://schemas.microsoft.com/office/powerpoint/2010/main" val="407940851"/>
              </p:ext>
            </p:extLst>
          </p:nvPr>
        </p:nvGraphicFramePr>
        <p:xfrm>
          <a:off x="683568" y="1718818"/>
          <a:ext cx="7937846" cy="1212800"/>
        </p:xfrm>
        <a:graphic>
          <a:graphicData uri="http://schemas.openxmlformats.org/drawingml/2006/table">
            <a:tbl>
              <a:tblPr firstRow="1" bandRow="1">
                <a:tableStyleId>{5C22544A-7EE6-4342-B048-85BDC9FD1C3A}</a:tableStyleId>
              </a:tblPr>
              <a:tblGrid>
                <a:gridCol w="3968923">
                  <a:extLst>
                    <a:ext uri="{9D8B030D-6E8A-4147-A177-3AD203B41FA5}">
                      <a16:colId xmlns:a16="http://schemas.microsoft.com/office/drawing/2014/main" val="20000"/>
                    </a:ext>
                  </a:extLst>
                </a:gridCol>
                <a:gridCol w="3968923">
                  <a:extLst>
                    <a:ext uri="{9D8B030D-6E8A-4147-A177-3AD203B41FA5}">
                      <a16:colId xmlns:a16="http://schemas.microsoft.com/office/drawing/2014/main" val="20001"/>
                    </a:ext>
                  </a:extLst>
                </a:gridCol>
              </a:tblGrid>
              <a:tr h="600732">
                <a:tc>
                  <a:txBody>
                    <a:bodyPr/>
                    <a:lstStyle/>
                    <a:p>
                      <a:pPr algn="ctr"/>
                      <a:r>
                        <a:rPr lang="fr-FR" baseline="0" dirty="0">
                          <a:solidFill>
                            <a:schemeClr val="bg1"/>
                          </a:solidFill>
                        </a:rPr>
                        <a:t>CA 2024</a:t>
                      </a:r>
                      <a:endParaRPr lang="fr-FR" dirty="0">
                        <a:solidFill>
                          <a:schemeClr val="bg1"/>
                        </a:solidFill>
                      </a:endParaRPr>
                    </a:p>
                  </a:txBody>
                  <a:tcPr anchor="ctr">
                    <a:cell3D prstMaterial="dkEdge">
                      <a:bevel/>
                      <a:lightRig rig="flood" dir="t"/>
                    </a:cell3D>
                    <a:solidFill>
                      <a:srgbClr val="7030A0"/>
                    </a:solidFill>
                  </a:tcPr>
                </a:tc>
                <a:tc>
                  <a:txBody>
                    <a:bodyPr/>
                    <a:lstStyle/>
                    <a:p>
                      <a:pPr algn="ctr"/>
                      <a:r>
                        <a:rPr lang="fr-FR" dirty="0">
                          <a:solidFill>
                            <a:schemeClr val="bg1"/>
                          </a:solidFill>
                        </a:rPr>
                        <a:t>Budget primitif 2025</a:t>
                      </a:r>
                    </a:p>
                  </a:txBody>
                  <a:tcPr anchor="ctr">
                    <a:cell3D prstMaterial="dkEdge">
                      <a:bevel/>
                      <a:lightRig rig="flood" dir="t"/>
                    </a:cell3D>
                    <a:solidFill>
                      <a:srgbClr val="7030A0"/>
                    </a:solidFill>
                  </a:tcPr>
                </a:tc>
                <a:extLst>
                  <a:ext uri="{0D108BD9-81ED-4DB2-BD59-A6C34878D82A}">
                    <a16:rowId xmlns:a16="http://schemas.microsoft.com/office/drawing/2014/main" val="10000"/>
                  </a:ext>
                </a:extLst>
              </a:tr>
              <a:tr h="612068">
                <a:tc>
                  <a:txBody>
                    <a:bodyPr/>
                    <a:lstStyle/>
                    <a:p>
                      <a:pPr algn="ctr"/>
                      <a:r>
                        <a:rPr lang="fr-FR" dirty="0">
                          <a:solidFill>
                            <a:schemeClr val="bg1"/>
                          </a:solidFill>
                        </a:rPr>
                        <a:t>- €</a:t>
                      </a:r>
                    </a:p>
                  </a:txBody>
                  <a:tcPr anchor="ctr">
                    <a:cell3D prstMaterial="dkEdge">
                      <a:bevel/>
                      <a:lightRig rig="flood" dir="t"/>
                    </a:cell3D>
                    <a:solidFill>
                      <a:srgbClr val="7030A0"/>
                    </a:solidFill>
                  </a:tcPr>
                </a:tc>
                <a:tc>
                  <a:txBody>
                    <a:bodyPr/>
                    <a:lstStyle/>
                    <a:p>
                      <a:pPr algn="ctr"/>
                      <a:r>
                        <a:rPr lang="fr-FR" dirty="0">
                          <a:solidFill>
                            <a:schemeClr val="bg1"/>
                          </a:solidFill>
                        </a:rPr>
                        <a:t>1 000,00 €</a:t>
                      </a:r>
                    </a:p>
                  </a:txBody>
                  <a:tcPr anchor="ctr">
                    <a:cell3D prstMaterial="dkEdge">
                      <a:bevel/>
                      <a:lightRig rig="flood" dir="t"/>
                    </a:cell3D>
                    <a:solidFill>
                      <a:srgbClr val="7030A0"/>
                    </a:solidFill>
                  </a:tcPr>
                </a:tc>
                <a:extLst>
                  <a:ext uri="{0D108BD9-81ED-4DB2-BD59-A6C34878D82A}">
                    <a16:rowId xmlns:a16="http://schemas.microsoft.com/office/drawing/2014/main" val="10001"/>
                  </a:ext>
                </a:extLst>
              </a:tr>
            </a:tbl>
          </a:graphicData>
        </a:graphic>
      </p:graphicFrame>
      <p:sp>
        <p:nvSpPr>
          <p:cNvPr id="5" name="Titre 4">
            <a:extLst>
              <a:ext uri="{FF2B5EF4-FFF2-40B4-BE49-F238E27FC236}">
                <a16:creationId xmlns:a16="http://schemas.microsoft.com/office/drawing/2014/main" id="{AEA29369-594D-E679-5566-F7D9AB8BFA43}"/>
              </a:ext>
            </a:extLst>
          </p:cNvPr>
          <p:cNvSpPr>
            <a:spLocks noGrp="1"/>
          </p:cNvSpPr>
          <p:nvPr>
            <p:ph type="title"/>
          </p:nvPr>
        </p:nvSpPr>
        <p:spPr/>
        <p:txBody>
          <a:bodyPr/>
          <a:lstStyle/>
          <a:p>
            <a:br>
              <a:rPr lang="fr-FR" dirty="0"/>
            </a:br>
            <a:br>
              <a:rPr lang="fr-FR" dirty="0"/>
            </a:br>
            <a:br>
              <a:rPr lang="fr-FR" dirty="0"/>
            </a:br>
            <a:br>
              <a:rPr lang="fr-FR" dirty="0"/>
            </a:br>
            <a:br>
              <a:rPr lang="fr-FR" dirty="0"/>
            </a:br>
            <a:br>
              <a:rPr lang="fr-FR" dirty="0"/>
            </a:br>
            <a:br>
              <a:rPr lang="fr-FR" dirty="0"/>
            </a:br>
            <a:br>
              <a:rPr lang="fr-FR" dirty="0"/>
            </a:br>
            <a:endParaRPr lang="fr-FR" dirty="0"/>
          </a:p>
        </p:txBody>
      </p:sp>
      <p:sp>
        <p:nvSpPr>
          <p:cNvPr id="10" name="ZoneTexte 9">
            <a:extLst>
              <a:ext uri="{FF2B5EF4-FFF2-40B4-BE49-F238E27FC236}">
                <a16:creationId xmlns:a16="http://schemas.microsoft.com/office/drawing/2014/main" id="{33D0C8E6-9C75-13C6-916E-F4A83FEB3B65}"/>
              </a:ext>
            </a:extLst>
          </p:cNvPr>
          <p:cNvSpPr txBox="1"/>
          <p:nvPr/>
        </p:nvSpPr>
        <p:spPr>
          <a:xfrm>
            <a:off x="5724128" y="178977"/>
            <a:ext cx="3168352" cy="369332"/>
          </a:xfrm>
          <a:prstGeom prst="rect">
            <a:avLst/>
          </a:prstGeom>
          <a:solidFill>
            <a:srgbClr val="2C4D88"/>
          </a:solidFill>
          <a:ln>
            <a:solidFill>
              <a:srgbClr val="7030A0"/>
            </a:solidFill>
          </a:ln>
        </p:spPr>
        <p:txBody>
          <a:bodyPr wrap="square">
            <a:spAutoFit/>
          </a:bodyPr>
          <a:lstStyle/>
          <a:p>
            <a:r>
              <a:rPr lang="fr-FR" dirty="0">
                <a:solidFill>
                  <a:schemeClr val="bg1"/>
                </a:solidFill>
              </a:rPr>
              <a:t>Recettes d’investissement (8)</a:t>
            </a:r>
          </a:p>
        </p:txBody>
      </p:sp>
      <p:sp>
        <p:nvSpPr>
          <p:cNvPr id="11" name="ZoneTexte 10">
            <a:extLst>
              <a:ext uri="{FF2B5EF4-FFF2-40B4-BE49-F238E27FC236}">
                <a16:creationId xmlns:a16="http://schemas.microsoft.com/office/drawing/2014/main" id="{6B8CDFD9-E045-B345-5EB4-FB7B09BCF2B4}"/>
              </a:ext>
            </a:extLst>
          </p:cNvPr>
          <p:cNvSpPr txBox="1"/>
          <p:nvPr/>
        </p:nvSpPr>
        <p:spPr>
          <a:xfrm>
            <a:off x="683568" y="3190402"/>
            <a:ext cx="7937846" cy="584775"/>
          </a:xfrm>
          <a:prstGeom prst="rect">
            <a:avLst/>
          </a:prstGeom>
          <a:noFill/>
        </p:spPr>
        <p:txBody>
          <a:bodyPr wrap="square" rtlCol="0">
            <a:spAutoFit/>
          </a:bodyPr>
          <a:lstStyle/>
          <a:p>
            <a:pPr marL="285750" indent="-285750" algn="just">
              <a:buFont typeface="Courier New" panose="02070309020205020404" pitchFamily="49" charset="0"/>
              <a:buChar char="o"/>
            </a:pPr>
            <a:r>
              <a:rPr lang="fr-FR" sz="1600" dirty="0">
                <a:solidFill>
                  <a:srgbClr val="2C4D88"/>
                </a:solidFill>
              </a:rPr>
              <a:t>Les produits de cession pourraient porter sur des cessions de matériel utilisés par le service des « Espaces verts ».  </a:t>
            </a:r>
          </a:p>
        </p:txBody>
      </p:sp>
    </p:spTree>
    <p:extLst>
      <p:ext uri="{BB962C8B-B14F-4D97-AF65-F5344CB8AC3E}">
        <p14:creationId xmlns:p14="http://schemas.microsoft.com/office/powerpoint/2010/main" val="246204519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6AF4F97F-837C-4708-9ADF-A6F82CB4B422}" type="slidenum">
              <a:rPr lang="fr-FR">
                <a:solidFill>
                  <a:prstClr val="black"/>
                </a:solidFill>
                <a:latin typeface="Lucida Sans Unicode"/>
              </a:rPr>
              <a:pPr/>
              <a:t>49</a:t>
            </a:fld>
            <a:endParaRPr lang="fr-FR" dirty="0">
              <a:solidFill>
                <a:prstClr val="black"/>
              </a:solidFill>
              <a:latin typeface="Lucida Sans Unicode"/>
            </a:endParaRPr>
          </a:p>
        </p:txBody>
      </p:sp>
      <p:graphicFrame>
        <p:nvGraphicFramePr>
          <p:cNvPr id="6" name="Tableau 5">
            <a:extLst>
              <a:ext uri="{FF2B5EF4-FFF2-40B4-BE49-F238E27FC236}">
                <a16:creationId xmlns:a16="http://schemas.microsoft.com/office/drawing/2014/main" id="{D7D4D1E8-17B9-42F3-9B8B-199C1636B5B0}"/>
              </a:ext>
            </a:extLst>
          </p:cNvPr>
          <p:cNvGraphicFramePr>
            <a:graphicFrameLocks noGrp="1"/>
          </p:cNvGraphicFramePr>
          <p:nvPr>
            <p:extLst>
              <p:ext uri="{D42A27DB-BD31-4B8C-83A1-F6EECF244321}">
                <p14:modId xmlns:p14="http://schemas.microsoft.com/office/powerpoint/2010/main" val="2667924472"/>
              </p:ext>
            </p:extLst>
          </p:nvPr>
        </p:nvGraphicFramePr>
        <p:xfrm>
          <a:off x="539552" y="1196752"/>
          <a:ext cx="8229600" cy="4760352"/>
        </p:xfrm>
        <a:graphic>
          <a:graphicData uri="http://schemas.openxmlformats.org/drawingml/2006/table">
            <a:tbl>
              <a:tblPr>
                <a:tableStyleId>{5C22544A-7EE6-4342-B048-85BDC9FD1C3A}</a:tableStyleId>
              </a:tblPr>
              <a:tblGrid>
                <a:gridCol w="5804008">
                  <a:extLst>
                    <a:ext uri="{9D8B030D-6E8A-4147-A177-3AD203B41FA5}">
                      <a16:colId xmlns:a16="http://schemas.microsoft.com/office/drawing/2014/main" val="1857714416"/>
                    </a:ext>
                  </a:extLst>
                </a:gridCol>
                <a:gridCol w="2425592">
                  <a:extLst>
                    <a:ext uri="{9D8B030D-6E8A-4147-A177-3AD203B41FA5}">
                      <a16:colId xmlns:a16="http://schemas.microsoft.com/office/drawing/2014/main" val="2196263510"/>
                    </a:ext>
                  </a:extLst>
                </a:gridCol>
              </a:tblGrid>
              <a:tr h="623475">
                <a:tc>
                  <a:txBody>
                    <a:bodyPr/>
                    <a:lstStyle/>
                    <a:p>
                      <a:pPr algn="ctr" fontAlgn="ctr"/>
                      <a:r>
                        <a:rPr lang="fr-FR" sz="1400" b="1" i="0" u="none" strike="noStrike" dirty="0">
                          <a:solidFill>
                            <a:schemeClr val="bg1"/>
                          </a:solidFill>
                          <a:effectLst/>
                          <a:latin typeface="Calibri" panose="020F0502020204030204" pitchFamily="34" charset="0"/>
                        </a:rPr>
                        <a:t>CHAPITRE</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coolSlant"/>
                      <a:lightRig rig="flood" dir="t"/>
                    </a:cell3D>
                    <a:solidFill>
                      <a:srgbClr val="7030A0"/>
                    </a:solidFill>
                  </a:tcPr>
                </a:tc>
                <a:tc>
                  <a:txBody>
                    <a:bodyPr/>
                    <a:lstStyle/>
                    <a:p>
                      <a:pPr algn="ctr" fontAlgn="ctr"/>
                      <a:r>
                        <a:rPr lang="fr-FR" sz="1400" b="1" u="none" strike="noStrike" dirty="0">
                          <a:solidFill>
                            <a:schemeClr val="bg1"/>
                          </a:solidFill>
                          <a:effectLst/>
                        </a:rPr>
                        <a:t>  PROPOSITION 2025</a:t>
                      </a:r>
                      <a:endParaRPr lang="fr-FR" sz="1400" b="1" i="0" u="none" strike="noStrike" dirty="0">
                        <a:solidFill>
                          <a:schemeClr val="bg1"/>
                        </a:solidFill>
                        <a:effectLst/>
                        <a:latin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coolSlant"/>
                      <a:lightRig rig="flood" dir="t"/>
                    </a:cell3D>
                    <a:solidFill>
                      <a:srgbClr val="7030A0"/>
                    </a:solidFill>
                  </a:tcPr>
                </a:tc>
                <a:extLst>
                  <a:ext uri="{0D108BD9-81ED-4DB2-BD59-A6C34878D82A}">
                    <a16:rowId xmlns:a16="http://schemas.microsoft.com/office/drawing/2014/main" val="2942008627"/>
                  </a:ext>
                </a:extLst>
              </a:tr>
              <a:tr h="321103">
                <a:tc>
                  <a:txBody>
                    <a:bodyPr/>
                    <a:lstStyle/>
                    <a:p>
                      <a:pPr marL="685800" marR="0" lvl="2" indent="0" algn="l" defTabSz="685800" rtl="0" eaLnBrk="1" fontAlgn="ctr" latinLnBrk="0" hangingPunct="1">
                        <a:lnSpc>
                          <a:spcPct val="100000"/>
                        </a:lnSpc>
                        <a:spcBef>
                          <a:spcPts val="0"/>
                        </a:spcBef>
                        <a:spcAft>
                          <a:spcPts val="0"/>
                        </a:spcAft>
                        <a:buClrTx/>
                        <a:buSzTx/>
                        <a:buFontTx/>
                        <a:buNone/>
                        <a:tabLst/>
                        <a:defRPr/>
                      </a:pPr>
                      <a:r>
                        <a:rPr lang="fr-FR" sz="1400" u="none" strike="noStrike" dirty="0">
                          <a:solidFill>
                            <a:schemeClr val="bg1"/>
                          </a:solidFill>
                          <a:effectLst/>
                        </a:rPr>
                        <a:t>10 - Dotations, fonds divers et réserves</a:t>
                      </a:r>
                      <a:endParaRPr lang="fr-FR" sz="1400" b="0" i="0" u="none" strike="noStrike" dirty="0">
                        <a:solidFill>
                          <a:schemeClr val="bg1"/>
                        </a:solidFill>
                        <a:effectLst/>
                        <a:latin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cell3D prstMaterial="dkEdge">
                      <a:bevel prst="coolSlant"/>
                      <a:lightRig rig="flood" dir="t"/>
                    </a:cell3D>
                    <a:solidFill>
                      <a:srgbClr val="7030A0"/>
                    </a:solidFill>
                  </a:tcPr>
                </a:tc>
                <a:tc>
                  <a:txBody>
                    <a:bodyPr/>
                    <a:lstStyle/>
                    <a:p>
                      <a:pPr algn="r" fontAlgn="ctr"/>
                      <a:r>
                        <a:rPr lang="fr-FR" sz="1400" b="0" i="0" u="none" strike="noStrike" dirty="0">
                          <a:solidFill>
                            <a:schemeClr val="bg1"/>
                          </a:solidFill>
                          <a:effectLst/>
                          <a:latin typeface="Calibri" panose="020F0502020204030204" pitchFamily="34" charset="0"/>
                        </a:rPr>
                        <a:t>2 025 000,00 €</a:t>
                      </a:r>
                    </a:p>
                  </a:txBody>
                  <a:tcPr marL="144000" marR="14400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cell3D prstMaterial="dkEdge">
                      <a:bevel prst="coolSlant"/>
                      <a:lightRig rig="flood" dir="t"/>
                    </a:cell3D>
                    <a:solidFill>
                      <a:srgbClr val="7030A0"/>
                    </a:solidFill>
                  </a:tcPr>
                </a:tc>
                <a:extLst>
                  <a:ext uri="{0D108BD9-81ED-4DB2-BD59-A6C34878D82A}">
                    <a16:rowId xmlns:a16="http://schemas.microsoft.com/office/drawing/2014/main" val="1516411253"/>
                  </a:ext>
                </a:extLst>
              </a:tr>
              <a:tr h="321103">
                <a:tc>
                  <a:txBody>
                    <a:bodyPr/>
                    <a:lstStyle/>
                    <a:p>
                      <a:pPr marL="685800" marR="0" lvl="2" indent="0" algn="l" defTabSz="685800" rtl="0" eaLnBrk="1" fontAlgn="ctr" latinLnBrk="0" hangingPunct="1">
                        <a:lnSpc>
                          <a:spcPct val="100000"/>
                        </a:lnSpc>
                        <a:spcBef>
                          <a:spcPts val="0"/>
                        </a:spcBef>
                        <a:spcAft>
                          <a:spcPts val="0"/>
                        </a:spcAft>
                        <a:buClrTx/>
                        <a:buSzTx/>
                        <a:buFontTx/>
                        <a:buNone/>
                        <a:tabLst/>
                        <a:defRPr/>
                      </a:pPr>
                      <a:r>
                        <a:rPr lang="fr-FR" sz="1400" u="none" strike="noStrike" dirty="0">
                          <a:solidFill>
                            <a:schemeClr val="bg1"/>
                          </a:solidFill>
                          <a:effectLst/>
                        </a:rPr>
                        <a:t>13 - Subventions d'investissement</a:t>
                      </a:r>
                      <a:endParaRPr lang="fr-FR" sz="1400" b="0" i="0" u="none" strike="noStrike" dirty="0">
                        <a:solidFill>
                          <a:schemeClr val="bg1"/>
                        </a:solidFill>
                        <a:effectLst/>
                        <a:latin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cell3D prstMaterial="dkEdge">
                      <a:bevel prst="coolSlant"/>
                      <a:lightRig rig="flood" dir="t"/>
                    </a:cell3D>
                    <a:solidFill>
                      <a:srgbClr val="7030A0"/>
                    </a:solidFill>
                  </a:tcPr>
                </a:tc>
                <a:tc>
                  <a:txBody>
                    <a:bodyPr/>
                    <a:lstStyle/>
                    <a:p>
                      <a:pPr algn="r" fontAlgn="ctr"/>
                      <a:r>
                        <a:rPr lang="fr-FR" sz="1400" b="0" i="0" u="none" strike="noStrike" dirty="0">
                          <a:solidFill>
                            <a:schemeClr val="bg1"/>
                          </a:solidFill>
                          <a:effectLst/>
                          <a:latin typeface="Calibri" panose="020F0502020204030204" pitchFamily="34" charset="0"/>
                        </a:rPr>
                        <a:t>1 294 106,00 €</a:t>
                      </a:r>
                    </a:p>
                  </a:txBody>
                  <a:tcPr marL="144000" marR="14400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cell3D prstMaterial="dkEdge">
                      <a:bevel prst="coolSlant"/>
                      <a:lightRig rig="flood" dir="t"/>
                    </a:cell3D>
                    <a:solidFill>
                      <a:srgbClr val="7030A0"/>
                    </a:solidFill>
                  </a:tcPr>
                </a:tc>
                <a:extLst>
                  <a:ext uri="{0D108BD9-81ED-4DB2-BD59-A6C34878D82A}">
                    <a16:rowId xmlns:a16="http://schemas.microsoft.com/office/drawing/2014/main" val="3979815768"/>
                  </a:ext>
                </a:extLst>
              </a:tr>
              <a:tr h="321103">
                <a:tc>
                  <a:txBody>
                    <a:bodyPr/>
                    <a:lstStyle/>
                    <a:p>
                      <a:pPr lvl="2" algn="l" fontAlgn="ctr"/>
                      <a:r>
                        <a:rPr lang="fr-FR" sz="1400" u="none" strike="noStrike" dirty="0">
                          <a:solidFill>
                            <a:schemeClr val="bg1"/>
                          </a:solidFill>
                          <a:effectLst/>
                        </a:rPr>
                        <a:t>16 - Emprunts et dettes assimilées </a:t>
                      </a:r>
                      <a:endParaRPr lang="fr-FR" sz="1400" b="0" i="0" u="none" strike="noStrike" dirty="0">
                        <a:solidFill>
                          <a:schemeClr val="bg1"/>
                        </a:solidFill>
                        <a:effectLst/>
                        <a:latin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cell3D prstMaterial="dkEdge">
                      <a:bevel prst="coolSlant"/>
                      <a:lightRig rig="flood" dir="t"/>
                    </a:cell3D>
                    <a:solidFill>
                      <a:srgbClr val="7030A0"/>
                    </a:solidFill>
                  </a:tcPr>
                </a:tc>
                <a:tc>
                  <a:txBody>
                    <a:bodyPr/>
                    <a:lstStyle/>
                    <a:p>
                      <a:pPr algn="r" fontAlgn="ctr"/>
                      <a:r>
                        <a:rPr lang="fr-FR" sz="1400" b="0" i="0" u="none" strike="noStrike" dirty="0">
                          <a:solidFill>
                            <a:schemeClr val="bg1"/>
                          </a:solidFill>
                          <a:effectLst/>
                          <a:latin typeface="Calibri" panose="020F0502020204030204" pitchFamily="34" charset="0"/>
                        </a:rPr>
                        <a:t>1 500,00 €</a:t>
                      </a:r>
                    </a:p>
                  </a:txBody>
                  <a:tcPr marL="144000" marR="14400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cell3D prstMaterial="dkEdge">
                      <a:bevel prst="coolSlant"/>
                      <a:lightRig rig="flood" dir="t"/>
                    </a:cell3D>
                    <a:solidFill>
                      <a:srgbClr val="7030A0"/>
                    </a:solidFill>
                  </a:tcPr>
                </a:tc>
                <a:extLst>
                  <a:ext uri="{0D108BD9-81ED-4DB2-BD59-A6C34878D82A}">
                    <a16:rowId xmlns:a16="http://schemas.microsoft.com/office/drawing/2014/main" val="2591569901"/>
                  </a:ext>
                </a:extLst>
              </a:tr>
              <a:tr h="321103">
                <a:tc>
                  <a:txBody>
                    <a:bodyPr/>
                    <a:lstStyle/>
                    <a:p>
                      <a:pPr lvl="2" algn="l" fontAlgn="ctr"/>
                      <a:r>
                        <a:rPr lang="fr-FR" sz="1400" u="none" strike="noStrike" dirty="0">
                          <a:solidFill>
                            <a:schemeClr val="bg1"/>
                          </a:solidFill>
                          <a:effectLst/>
                        </a:rPr>
                        <a:t>021 – Virement de la section de fonctionnement</a:t>
                      </a:r>
                      <a:endParaRPr lang="fr-FR" sz="1400" b="0" i="0" u="none" strike="noStrike" dirty="0">
                        <a:solidFill>
                          <a:schemeClr val="bg1"/>
                        </a:solidFill>
                        <a:effectLst/>
                        <a:latin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cell3D prstMaterial="dkEdge">
                      <a:bevel prst="coolSlant"/>
                      <a:lightRig rig="flood" dir="t"/>
                    </a:cell3D>
                    <a:solidFill>
                      <a:srgbClr val="7030A0"/>
                    </a:solidFill>
                  </a:tcPr>
                </a:tc>
                <a:tc>
                  <a:txBody>
                    <a:bodyPr/>
                    <a:lstStyle/>
                    <a:p>
                      <a:pPr algn="r" fontAlgn="ctr"/>
                      <a:r>
                        <a:rPr lang="fr-FR" sz="1400" b="0" i="0" u="none" strike="noStrike" dirty="0">
                          <a:solidFill>
                            <a:schemeClr val="bg1"/>
                          </a:solidFill>
                          <a:effectLst/>
                          <a:latin typeface="Calibri" panose="020F0502020204030204" pitchFamily="34" charset="0"/>
                        </a:rPr>
                        <a:t>2 618 953,77 €</a:t>
                      </a:r>
                    </a:p>
                  </a:txBody>
                  <a:tcPr marL="144000" marR="14400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cell3D prstMaterial="dkEdge">
                      <a:bevel prst="coolSlant"/>
                      <a:lightRig rig="flood" dir="t"/>
                    </a:cell3D>
                    <a:solidFill>
                      <a:srgbClr val="7030A0"/>
                    </a:solidFill>
                  </a:tcPr>
                </a:tc>
                <a:extLst>
                  <a:ext uri="{0D108BD9-81ED-4DB2-BD59-A6C34878D82A}">
                    <a16:rowId xmlns:a16="http://schemas.microsoft.com/office/drawing/2014/main" val="2051980604"/>
                  </a:ext>
                </a:extLst>
              </a:tr>
              <a:tr h="321103">
                <a:tc>
                  <a:txBody>
                    <a:bodyPr/>
                    <a:lstStyle/>
                    <a:p>
                      <a:pPr lvl="2" algn="l" fontAlgn="ctr"/>
                      <a:r>
                        <a:rPr lang="fr-FR" sz="1400" u="none" strike="noStrike" dirty="0">
                          <a:solidFill>
                            <a:schemeClr val="bg1"/>
                          </a:solidFill>
                          <a:effectLst/>
                        </a:rPr>
                        <a:t>040 - Opérations d'ordre entre sections</a:t>
                      </a:r>
                      <a:endParaRPr lang="fr-FR" sz="1400" b="0" i="0" u="none" strike="noStrike" dirty="0">
                        <a:solidFill>
                          <a:schemeClr val="bg1"/>
                        </a:solidFill>
                        <a:effectLst/>
                        <a:latin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cell3D prstMaterial="dkEdge">
                      <a:bevel prst="coolSlant"/>
                      <a:lightRig rig="flood" dir="t"/>
                    </a:cell3D>
                    <a:solidFill>
                      <a:srgbClr val="7030A0"/>
                    </a:solidFill>
                  </a:tcPr>
                </a:tc>
                <a:tc>
                  <a:txBody>
                    <a:bodyPr/>
                    <a:lstStyle/>
                    <a:p>
                      <a:pPr algn="r" fontAlgn="ctr"/>
                      <a:r>
                        <a:rPr lang="fr-FR" sz="1400" b="0" i="0" u="none" strike="noStrike" dirty="0">
                          <a:solidFill>
                            <a:schemeClr val="bg1"/>
                          </a:solidFill>
                          <a:effectLst/>
                          <a:latin typeface="Calibri" panose="020F0502020204030204" pitchFamily="34" charset="0"/>
                        </a:rPr>
                        <a:t>370 000,00 €</a:t>
                      </a:r>
                    </a:p>
                  </a:txBody>
                  <a:tcPr marL="144000" marR="14400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cell3D prstMaterial="dkEdge">
                      <a:bevel prst="coolSlant"/>
                      <a:lightRig rig="flood" dir="t"/>
                    </a:cell3D>
                    <a:solidFill>
                      <a:srgbClr val="7030A0"/>
                    </a:solidFill>
                  </a:tcPr>
                </a:tc>
                <a:extLst>
                  <a:ext uri="{0D108BD9-81ED-4DB2-BD59-A6C34878D82A}">
                    <a16:rowId xmlns:a16="http://schemas.microsoft.com/office/drawing/2014/main" val="1394599622"/>
                  </a:ext>
                </a:extLst>
              </a:tr>
              <a:tr h="321103">
                <a:tc>
                  <a:txBody>
                    <a:bodyPr/>
                    <a:lstStyle/>
                    <a:p>
                      <a:pPr lvl="2" algn="l" fontAlgn="ctr"/>
                      <a:r>
                        <a:rPr lang="fr-FR" sz="1400" b="0" i="0" u="none" strike="noStrike" dirty="0">
                          <a:solidFill>
                            <a:schemeClr val="bg1"/>
                          </a:solidFill>
                          <a:effectLst/>
                          <a:latin typeface="Calibri" panose="020F0502020204030204" pitchFamily="34" charset="0"/>
                        </a:rPr>
                        <a:t>041 - Opérations patrimoniales</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coolSlant"/>
                      <a:lightRig rig="flood" dir="t"/>
                    </a:cell3D>
                    <a:solidFill>
                      <a:srgbClr val="7030A0"/>
                    </a:solidFill>
                  </a:tcPr>
                </a:tc>
                <a:tc>
                  <a:txBody>
                    <a:bodyPr/>
                    <a:lstStyle/>
                    <a:p>
                      <a:pPr algn="r" fontAlgn="ctr"/>
                      <a:r>
                        <a:rPr lang="fr-FR" sz="1400" b="0" i="0" u="none" strike="noStrike" dirty="0">
                          <a:solidFill>
                            <a:schemeClr val="bg1"/>
                          </a:solidFill>
                          <a:effectLst/>
                          <a:latin typeface="Calibri" panose="020F0502020204030204" pitchFamily="34" charset="0"/>
                        </a:rPr>
                        <a:t>50 000,00 €</a:t>
                      </a:r>
                    </a:p>
                  </a:txBody>
                  <a:tcPr marL="144000" marR="14400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coolSlant"/>
                      <a:lightRig rig="flood" dir="t"/>
                    </a:cell3D>
                    <a:solidFill>
                      <a:srgbClr val="7030A0"/>
                    </a:solidFill>
                  </a:tcPr>
                </a:tc>
                <a:extLst>
                  <a:ext uri="{0D108BD9-81ED-4DB2-BD59-A6C34878D82A}">
                    <a16:rowId xmlns:a16="http://schemas.microsoft.com/office/drawing/2014/main" val="3551099981"/>
                  </a:ext>
                </a:extLst>
              </a:tr>
              <a:tr h="321103">
                <a:tc>
                  <a:txBody>
                    <a:bodyPr/>
                    <a:lstStyle/>
                    <a:p>
                      <a:pPr lvl="2" algn="l" fontAlgn="ctr"/>
                      <a:r>
                        <a:rPr lang="fr-FR" sz="1400" b="0" i="0" u="none" strike="noStrike" dirty="0">
                          <a:solidFill>
                            <a:schemeClr val="bg1"/>
                          </a:solidFill>
                          <a:effectLst/>
                          <a:latin typeface="Calibri" panose="020F0502020204030204" pitchFamily="34" charset="0"/>
                        </a:rPr>
                        <a:t>024 – Produits des cessions</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coolSlant"/>
                      <a:lightRig rig="flood" dir="t"/>
                    </a:cell3D>
                    <a:solidFill>
                      <a:srgbClr val="7030A0"/>
                    </a:solidFill>
                  </a:tcPr>
                </a:tc>
                <a:tc>
                  <a:txBody>
                    <a:bodyPr/>
                    <a:lstStyle/>
                    <a:p>
                      <a:pPr algn="r" fontAlgn="ctr"/>
                      <a:r>
                        <a:rPr lang="fr-FR" sz="1400" b="0" i="0" u="none" strike="noStrike" dirty="0">
                          <a:solidFill>
                            <a:schemeClr val="bg1"/>
                          </a:solidFill>
                          <a:effectLst/>
                          <a:latin typeface="Calibri" panose="020F0502020204030204" pitchFamily="34" charset="0"/>
                        </a:rPr>
                        <a:t>1 000,00 €</a:t>
                      </a:r>
                    </a:p>
                  </a:txBody>
                  <a:tcPr marL="144000" marR="14400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coolSlant"/>
                      <a:lightRig rig="flood" dir="t"/>
                    </a:cell3D>
                    <a:solidFill>
                      <a:srgbClr val="7030A0"/>
                    </a:solidFill>
                  </a:tcPr>
                </a:tc>
                <a:extLst>
                  <a:ext uri="{0D108BD9-81ED-4DB2-BD59-A6C34878D82A}">
                    <a16:rowId xmlns:a16="http://schemas.microsoft.com/office/drawing/2014/main" val="1589531430"/>
                  </a:ext>
                </a:extLst>
              </a:tr>
              <a:tr h="623475">
                <a:tc>
                  <a:txBody>
                    <a:bodyPr/>
                    <a:lstStyle/>
                    <a:p>
                      <a:pPr marL="685800" lvl="2" algn="l" defTabSz="685800" rtl="0" eaLnBrk="1" fontAlgn="ctr" latinLnBrk="0" hangingPunct="1"/>
                      <a:r>
                        <a:rPr lang="fr-FR" sz="1400" b="1" i="1" u="none" strike="noStrike" kern="1200" dirty="0">
                          <a:solidFill>
                            <a:schemeClr val="bg1"/>
                          </a:solidFill>
                          <a:effectLst>
                            <a:outerShdw blurRad="38100" dist="38100" dir="2700000" algn="tl">
                              <a:srgbClr val="000000">
                                <a:alpha val="43137"/>
                              </a:srgbClr>
                            </a:outerShdw>
                          </a:effectLst>
                          <a:latin typeface="+mn-lt"/>
                          <a:ea typeface="+mn-ea"/>
                          <a:cs typeface="+mn-cs"/>
                        </a:rPr>
                        <a:t>Recettes d'investissement</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coolSlant"/>
                      <a:lightRig rig="flood" dir="t"/>
                    </a:cell3D>
                    <a:solidFill>
                      <a:srgbClr val="7030A0"/>
                    </a:solidFill>
                  </a:tcPr>
                </a:tc>
                <a:tc>
                  <a:txBody>
                    <a:bodyPr/>
                    <a:lstStyle/>
                    <a:p>
                      <a:pPr algn="r" fontAlgn="ctr"/>
                      <a:r>
                        <a:rPr lang="fr-FR" sz="1400" b="1" i="1" u="none" strike="noStrike" dirty="0">
                          <a:solidFill>
                            <a:schemeClr val="bg1"/>
                          </a:solidFill>
                          <a:effectLst>
                            <a:outerShdw blurRad="38100" dist="38100" dir="2700000" algn="tl">
                              <a:srgbClr val="000000">
                                <a:alpha val="43137"/>
                              </a:srgbClr>
                            </a:outerShdw>
                          </a:effectLst>
                          <a:latin typeface="Calibri" panose="020F0502020204030204" pitchFamily="34" charset="0"/>
                        </a:rPr>
                        <a:t>6 360 559,77 €</a:t>
                      </a:r>
                    </a:p>
                  </a:txBody>
                  <a:tcPr marL="144000" marR="14400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coolSlant"/>
                      <a:lightRig rig="flood" dir="t"/>
                    </a:cell3D>
                    <a:solidFill>
                      <a:srgbClr val="7030A0"/>
                    </a:solidFill>
                  </a:tcPr>
                </a:tc>
                <a:extLst>
                  <a:ext uri="{0D108BD9-81ED-4DB2-BD59-A6C34878D82A}">
                    <a16:rowId xmlns:a16="http://schemas.microsoft.com/office/drawing/2014/main" val="2799706838"/>
                  </a:ext>
                </a:extLst>
              </a:tr>
              <a:tr h="321103">
                <a:tc>
                  <a:txBody>
                    <a:bodyPr/>
                    <a:lstStyle/>
                    <a:p>
                      <a:pPr lvl="2" algn="l" fontAlgn="ctr"/>
                      <a:r>
                        <a:rPr lang="fr-FR" sz="1400" u="none" strike="noStrike" dirty="0">
                          <a:solidFill>
                            <a:schemeClr val="bg1"/>
                          </a:solidFill>
                          <a:effectLst/>
                        </a:rPr>
                        <a:t>Restes à réaliser 2024</a:t>
                      </a:r>
                      <a:endParaRPr lang="fr-FR" sz="1400" b="0" i="0" u="none" strike="noStrike" dirty="0">
                        <a:solidFill>
                          <a:schemeClr val="bg1"/>
                        </a:solidFill>
                        <a:effectLst/>
                        <a:latin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cell3D prstMaterial="dkEdge">
                      <a:bevel prst="coolSlant"/>
                      <a:lightRig rig="flood" dir="t"/>
                    </a:cell3D>
                    <a:solidFill>
                      <a:srgbClr val="7030A0"/>
                    </a:solidFill>
                  </a:tcPr>
                </a:tc>
                <a:tc>
                  <a:txBody>
                    <a:bodyPr/>
                    <a:lstStyle/>
                    <a:p>
                      <a:pPr algn="r" fontAlgn="ctr"/>
                      <a:r>
                        <a:rPr lang="fr-FR" sz="1400" b="0" i="0" u="none" strike="noStrike" dirty="0">
                          <a:solidFill>
                            <a:schemeClr val="bg1"/>
                          </a:solidFill>
                          <a:effectLst/>
                          <a:latin typeface="Calibri" panose="020F0502020204030204" pitchFamily="34" charset="0"/>
                        </a:rPr>
                        <a:t>466 194,94 €</a:t>
                      </a:r>
                    </a:p>
                  </a:txBody>
                  <a:tcPr marL="144000" marR="14400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cell3D prstMaterial="dkEdge">
                      <a:bevel prst="coolSlant"/>
                      <a:lightRig rig="flood" dir="t"/>
                    </a:cell3D>
                    <a:solidFill>
                      <a:srgbClr val="7030A0"/>
                    </a:solidFill>
                  </a:tcPr>
                </a:tc>
                <a:extLst>
                  <a:ext uri="{0D108BD9-81ED-4DB2-BD59-A6C34878D82A}">
                    <a16:rowId xmlns:a16="http://schemas.microsoft.com/office/drawing/2014/main" val="58054945"/>
                  </a:ext>
                </a:extLst>
              </a:tr>
              <a:tr h="321103">
                <a:tc>
                  <a:txBody>
                    <a:bodyPr/>
                    <a:lstStyle/>
                    <a:p>
                      <a:pPr lvl="2" algn="l" fontAlgn="ctr"/>
                      <a:r>
                        <a:rPr lang="fr-FR" sz="1400" u="none" strike="noStrike" dirty="0">
                          <a:solidFill>
                            <a:schemeClr val="bg1"/>
                          </a:solidFill>
                          <a:effectLst/>
                        </a:rPr>
                        <a:t>001 - Solde d'exécution reporté</a:t>
                      </a:r>
                      <a:endParaRPr lang="fr-FR" sz="1400" b="0" i="0" u="none" strike="noStrike" dirty="0">
                        <a:solidFill>
                          <a:schemeClr val="bg1"/>
                        </a:solidFill>
                        <a:effectLst/>
                        <a:latin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cell3D prstMaterial="dkEdge">
                      <a:bevel prst="coolSlant"/>
                      <a:lightRig rig="flood" dir="t"/>
                    </a:cell3D>
                    <a:solidFill>
                      <a:srgbClr val="7030A0"/>
                    </a:solidFill>
                  </a:tcPr>
                </a:tc>
                <a:tc>
                  <a:txBody>
                    <a:bodyPr/>
                    <a:lstStyle/>
                    <a:p>
                      <a:pPr algn="r" fontAlgn="ctr"/>
                      <a:r>
                        <a:rPr lang="fr-FR" sz="1400" b="0" i="0" u="none" strike="noStrike" dirty="0">
                          <a:solidFill>
                            <a:schemeClr val="bg1"/>
                          </a:solidFill>
                          <a:effectLst/>
                          <a:latin typeface="Calibri" panose="020F0502020204030204" pitchFamily="34" charset="0"/>
                        </a:rPr>
                        <a:t>330 797,12 €</a:t>
                      </a:r>
                    </a:p>
                  </a:txBody>
                  <a:tcPr marL="144000" marR="14400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cell3D prstMaterial="dkEdge">
                      <a:bevel prst="coolSlant"/>
                      <a:lightRig rig="flood" dir="t"/>
                    </a:cell3D>
                    <a:solidFill>
                      <a:srgbClr val="7030A0"/>
                    </a:solidFill>
                  </a:tcPr>
                </a:tc>
                <a:extLst>
                  <a:ext uri="{0D108BD9-81ED-4DB2-BD59-A6C34878D82A}">
                    <a16:rowId xmlns:a16="http://schemas.microsoft.com/office/drawing/2014/main" val="2845171740"/>
                  </a:ext>
                </a:extLst>
              </a:tr>
              <a:tr h="623475">
                <a:tc>
                  <a:txBody>
                    <a:bodyPr/>
                    <a:lstStyle/>
                    <a:p>
                      <a:pPr marL="685800" lvl="2" algn="l" defTabSz="685800" rtl="0" eaLnBrk="1" fontAlgn="ctr" latinLnBrk="0" hangingPunct="1"/>
                      <a:r>
                        <a:rPr lang="fr-FR" sz="1400" b="1" i="1" u="none" strike="noStrike" kern="1200" dirty="0">
                          <a:solidFill>
                            <a:schemeClr val="bg1"/>
                          </a:solidFill>
                          <a:effectLst>
                            <a:outerShdw blurRad="38100" dist="38100" dir="2700000" algn="tl">
                              <a:srgbClr val="000000">
                                <a:alpha val="43137"/>
                              </a:srgbClr>
                            </a:outerShdw>
                          </a:effectLst>
                          <a:latin typeface="+mn-lt"/>
                          <a:ea typeface="+mn-ea"/>
                          <a:cs typeface="+mn-cs"/>
                        </a:rPr>
                        <a:t>TOTAL Recettes d'investissement</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coolSlant"/>
                      <a:lightRig rig="flood" dir="t"/>
                    </a:cell3D>
                    <a:solidFill>
                      <a:srgbClr val="7030A0"/>
                    </a:solidFill>
                  </a:tcPr>
                </a:tc>
                <a:tc>
                  <a:txBody>
                    <a:bodyPr/>
                    <a:lstStyle/>
                    <a:p>
                      <a:pPr algn="r" fontAlgn="ctr"/>
                      <a:r>
                        <a:rPr lang="fr-FR" sz="1400" b="1" i="1" u="none" strike="noStrike" dirty="0">
                          <a:solidFill>
                            <a:schemeClr val="bg1"/>
                          </a:solidFill>
                          <a:effectLst>
                            <a:outerShdw blurRad="38100" dist="38100" dir="2700000" algn="tl">
                              <a:srgbClr val="000000">
                                <a:alpha val="43137"/>
                              </a:srgbClr>
                            </a:outerShdw>
                          </a:effectLst>
                          <a:latin typeface="Calibri" panose="020F0502020204030204" pitchFamily="34" charset="0"/>
                        </a:rPr>
                        <a:t>7 157 551,83 €</a:t>
                      </a:r>
                    </a:p>
                  </a:txBody>
                  <a:tcPr marL="144000" marR="14400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coolSlant"/>
                      <a:lightRig rig="flood" dir="t"/>
                    </a:cell3D>
                    <a:solidFill>
                      <a:srgbClr val="7030A0"/>
                    </a:solidFill>
                  </a:tcPr>
                </a:tc>
                <a:extLst>
                  <a:ext uri="{0D108BD9-81ED-4DB2-BD59-A6C34878D82A}">
                    <a16:rowId xmlns:a16="http://schemas.microsoft.com/office/drawing/2014/main" val="1650203531"/>
                  </a:ext>
                </a:extLst>
              </a:tr>
            </a:tbl>
          </a:graphicData>
        </a:graphic>
      </p:graphicFrame>
      <p:sp>
        <p:nvSpPr>
          <p:cNvPr id="5" name="Titre 4">
            <a:extLst>
              <a:ext uri="{FF2B5EF4-FFF2-40B4-BE49-F238E27FC236}">
                <a16:creationId xmlns:a16="http://schemas.microsoft.com/office/drawing/2014/main" id="{70E2A032-A79C-49E2-B4C0-F79A2A04C60D}"/>
              </a:ext>
            </a:extLst>
          </p:cNvPr>
          <p:cNvSpPr>
            <a:spLocks noGrp="1"/>
          </p:cNvSpPr>
          <p:nvPr>
            <p:ph type="title"/>
          </p:nvPr>
        </p:nvSpPr>
        <p:spPr/>
        <p:txBody>
          <a:bodyPr/>
          <a:lstStyle/>
          <a:p>
            <a:br>
              <a:rPr lang="fr-FR" dirty="0"/>
            </a:br>
            <a:br>
              <a:rPr lang="fr-FR" dirty="0"/>
            </a:br>
            <a:br>
              <a:rPr lang="fr-FR" dirty="0"/>
            </a:br>
            <a:br>
              <a:rPr lang="fr-FR" dirty="0"/>
            </a:br>
            <a:endParaRPr lang="fr-FR" dirty="0"/>
          </a:p>
        </p:txBody>
      </p:sp>
      <p:sp>
        <p:nvSpPr>
          <p:cNvPr id="7" name="ZoneTexte 6">
            <a:extLst>
              <a:ext uri="{FF2B5EF4-FFF2-40B4-BE49-F238E27FC236}">
                <a16:creationId xmlns:a16="http://schemas.microsoft.com/office/drawing/2014/main" id="{C5484CE9-A12D-4171-9C05-FC402680AFC7}"/>
              </a:ext>
            </a:extLst>
          </p:cNvPr>
          <p:cNvSpPr txBox="1"/>
          <p:nvPr/>
        </p:nvSpPr>
        <p:spPr>
          <a:xfrm>
            <a:off x="5724128" y="178977"/>
            <a:ext cx="3168352" cy="369332"/>
          </a:xfrm>
          <a:prstGeom prst="rect">
            <a:avLst/>
          </a:prstGeom>
          <a:solidFill>
            <a:srgbClr val="2C4D88"/>
          </a:solidFill>
          <a:ln>
            <a:solidFill>
              <a:srgbClr val="7030A0"/>
            </a:solidFill>
          </a:ln>
        </p:spPr>
        <p:txBody>
          <a:bodyPr wrap="square">
            <a:spAutoFit/>
          </a:bodyPr>
          <a:lstStyle/>
          <a:p>
            <a:r>
              <a:rPr lang="fr-FR" dirty="0">
                <a:solidFill>
                  <a:schemeClr val="bg1"/>
                </a:solidFill>
              </a:rPr>
              <a:t>Recettes d’investissement (9)</a:t>
            </a:r>
          </a:p>
        </p:txBody>
      </p:sp>
      <p:sp>
        <p:nvSpPr>
          <p:cNvPr id="2" name="Espace réservé du contenu 2">
            <a:extLst>
              <a:ext uri="{FF2B5EF4-FFF2-40B4-BE49-F238E27FC236}">
                <a16:creationId xmlns:a16="http://schemas.microsoft.com/office/drawing/2014/main" id="{0324E918-07FD-0B28-7ED1-C2059DABBA57}"/>
              </a:ext>
            </a:extLst>
          </p:cNvPr>
          <p:cNvSpPr>
            <a:spLocks noGrp="1"/>
          </p:cNvSpPr>
          <p:nvPr>
            <p:ph idx="1"/>
          </p:nvPr>
        </p:nvSpPr>
        <p:spPr>
          <a:xfrm>
            <a:off x="539552" y="764608"/>
            <a:ext cx="8388932" cy="576064"/>
          </a:xfrm>
        </p:spPr>
        <p:txBody>
          <a:bodyPr>
            <a:noAutofit/>
          </a:bodyPr>
          <a:lstStyle/>
          <a:p>
            <a:pPr marL="109728" indent="0">
              <a:buNone/>
            </a:pPr>
            <a:r>
              <a:rPr lang="fr-FR" b="1" u="sng" dirty="0">
                <a:solidFill>
                  <a:srgbClr val="2C4D88"/>
                </a:solidFill>
              </a:rPr>
              <a:t>Synthèse des recettes d’investissement</a:t>
            </a:r>
          </a:p>
        </p:txBody>
      </p:sp>
    </p:spTree>
    <p:extLst>
      <p:ext uri="{BB962C8B-B14F-4D97-AF65-F5344CB8AC3E}">
        <p14:creationId xmlns:p14="http://schemas.microsoft.com/office/powerpoint/2010/main" val="15535465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270861-21F9-CF1D-0D74-520BB6B4EA30}"/>
            </a:ext>
          </a:extLst>
        </p:cNvPr>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8E230856-E4EB-80F7-DC73-D4F96CF8689E}"/>
              </a:ext>
            </a:extLst>
          </p:cNvPr>
          <p:cNvSpPr>
            <a:spLocks noGrp="1"/>
          </p:cNvSpPr>
          <p:nvPr>
            <p:ph idx="1"/>
          </p:nvPr>
        </p:nvSpPr>
        <p:spPr>
          <a:xfrm>
            <a:off x="575556" y="670392"/>
            <a:ext cx="8229600" cy="579519"/>
          </a:xfrm>
        </p:spPr>
        <p:txBody>
          <a:bodyPr>
            <a:normAutofit/>
          </a:bodyPr>
          <a:lstStyle/>
          <a:p>
            <a:pPr marL="109728" indent="0">
              <a:buNone/>
            </a:pPr>
            <a:r>
              <a:rPr lang="fr-FR" sz="2400" b="1" u="sng" dirty="0">
                <a:solidFill>
                  <a:srgbClr val="2C4D88"/>
                </a:solidFill>
              </a:rPr>
              <a:t>Chapitre 011 - Charges à caractère général </a:t>
            </a:r>
            <a:r>
              <a:rPr lang="fr-FR" sz="2400" dirty="0">
                <a:solidFill>
                  <a:srgbClr val="2C4D88"/>
                </a:solidFill>
              </a:rPr>
              <a:t>:</a:t>
            </a:r>
          </a:p>
        </p:txBody>
      </p:sp>
      <p:sp>
        <p:nvSpPr>
          <p:cNvPr id="4" name="Espace réservé du numéro de diapositive 3">
            <a:extLst>
              <a:ext uri="{FF2B5EF4-FFF2-40B4-BE49-F238E27FC236}">
                <a16:creationId xmlns:a16="http://schemas.microsoft.com/office/drawing/2014/main" id="{47D1C4F5-B105-F25A-EE42-1B714F844CC7}"/>
              </a:ext>
            </a:extLst>
          </p:cNvPr>
          <p:cNvSpPr>
            <a:spLocks noGrp="1"/>
          </p:cNvSpPr>
          <p:nvPr>
            <p:ph type="sldNum" sz="quarter" idx="12"/>
          </p:nvPr>
        </p:nvSpPr>
        <p:spPr/>
        <p:txBody>
          <a:bodyPr/>
          <a:lstStyle/>
          <a:p>
            <a:fld id="{6AF4F97F-837C-4708-9ADF-A6F82CB4B422}" type="slidenum">
              <a:rPr lang="fr-FR" smtClean="0"/>
              <a:pPr/>
              <a:t>5</a:t>
            </a:fld>
            <a:endParaRPr lang="fr-FR" dirty="0"/>
          </a:p>
        </p:txBody>
      </p:sp>
      <p:graphicFrame>
        <p:nvGraphicFramePr>
          <p:cNvPr id="5" name="Tableau 4">
            <a:extLst>
              <a:ext uri="{FF2B5EF4-FFF2-40B4-BE49-F238E27FC236}">
                <a16:creationId xmlns:a16="http://schemas.microsoft.com/office/drawing/2014/main" id="{4E68EAC6-8249-0D8C-49BC-2D3AFB113DF8}"/>
              </a:ext>
            </a:extLst>
          </p:cNvPr>
          <p:cNvGraphicFramePr>
            <a:graphicFrameLocks noGrp="1"/>
          </p:cNvGraphicFramePr>
          <p:nvPr>
            <p:extLst>
              <p:ext uri="{D42A27DB-BD31-4B8C-83A1-F6EECF244321}">
                <p14:modId xmlns:p14="http://schemas.microsoft.com/office/powerpoint/2010/main" val="2079984125"/>
              </p:ext>
            </p:extLst>
          </p:nvPr>
        </p:nvGraphicFramePr>
        <p:xfrm>
          <a:off x="600260" y="1139282"/>
          <a:ext cx="8229600" cy="995400"/>
        </p:xfrm>
        <a:graphic>
          <a:graphicData uri="http://schemas.openxmlformats.org/drawingml/2006/table">
            <a:tbl>
              <a:tblPr firstRow="1" bandRow="1">
                <a:tableStyleId>{5C22544A-7EE6-4342-B048-85BDC9FD1C3A}</a:tableStyleId>
              </a:tblPr>
              <a:tblGrid>
                <a:gridCol w="2057400">
                  <a:extLst>
                    <a:ext uri="{9D8B030D-6E8A-4147-A177-3AD203B41FA5}">
                      <a16:colId xmlns:a16="http://schemas.microsoft.com/office/drawing/2014/main" val="2356897147"/>
                    </a:ext>
                  </a:extLst>
                </a:gridCol>
                <a:gridCol w="2057400">
                  <a:extLst>
                    <a:ext uri="{9D8B030D-6E8A-4147-A177-3AD203B41FA5}">
                      <a16:colId xmlns:a16="http://schemas.microsoft.com/office/drawing/2014/main" val="20000"/>
                    </a:ext>
                  </a:extLst>
                </a:gridCol>
                <a:gridCol w="20574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tblGrid>
              <a:tr h="492480">
                <a:tc>
                  <a:txBody>
                    <a:bodyPr/>
                    <a:lstStyle/>
                    <a:p>
                      <a:pPr algn="ctr"/>
                      <a:r>
                        <a:rPr lang="fr-FR" dirty="0">
                          <a:solidFill>
                            <a:schemeClr val="bg1"/>
                          </a:solidFill>
                        </a:rPr>
                        <a:t>BP 2024</a:t>
                      </a:r>
                    </a:p>
                  </a:txBody>
                  <a:tcPr anchor="ctr">
                    <a:cell3D prstMaterial="dkEdge">
                      <a:bevel prst="coolSlant"/>
                      <a:lightRig rig="flood" dir="t"/>
                    </a:cell3D>
                    <a:solidFill>
                      <a:srgbClr val="7030A0"/>
                    </a:solidFill>
                  </a:tcPr>
                </a:tc>
                <a:tc>
                  <a:txBody>
                    <a:bodyPr/>
                    <a:lstStyle/>
                    <a:p>
                      <a:pPr algn="ctr"/>
                      <a:r>
                        <a:rPr lang="fr-FR" dirty="0">
                          <a:solidFill>
                            <a:schemeClr val="bg1"/>
                          </a:solidFill>
                        </a:rPr>
                        <a:t>CA</a:t>
                      </a:r>
                      <a:r>
                        <a:rPr lang="fr-FR" baseline="0" dirty="0">
                          <a:solidFill>
                            <a:schemeClr val="bg1"/>
                          </a:solidFill>
                        </a:rPr>
                        <a:t> 2024</a:t>
                      </a:r>
                      <a:endParaRPr lang="fr-FR" dirty="0">
                        <a:solidFill>
                          <a:schemeClr val="bg1"/>
                        </a:solidFill>
                      </a:endParaRPr>
                    </a:p>
                  </a:txBody>
                  <a:tcPr anchor="ctr">
                    <a:cell3D prstMaterial="dkEdge">
                      <a:bevel prst="coolSlant"/>
                      <a:lightRig rig="flood" dir="t"/>
                    </a:cell3D>
                    <a:solidFill>
                      <a:srgbClr val="7030A0"/>
                    </a:solidFill>
                  </a:tcPr>
                </a:tc>
                <a:tc>
                  <a:txBody>
                    <a:bodyPr/>
                    <a:lstStyle/>
                    <a:p>
                      <a:pPr algn="ctr"/>
                      <a:r>
                        <a:rPr lang="fr-FR" dirty="0">
                          <a:solidFill>
                            <a:schemeClr val="bg1"/>
                          </a:solidFill>
                        </a:rPr>
                        <a:t>Budget Primitif 2025</a:t>
                      </a:r>
                    </a:p>
                  </a:txBody>
                  <a:tcPr anchor="ctr">
                    <a:cell3D prstMaterial="dkEdge">
                      <a:bevel prst="coolSlant"/>
                      <a:lightRig rig="flood" dir="t"/>
                    </a:cell3D>
                    <a:solidFill>
                      <a:srgbClr val="7030A0"/>
                    </a:solidFill>
                  </a:tcPr>
                </a:tc>
                <a:tc>
                  <a:txBody>
                    <a:bodyPr/>
                    <a:lstStyle/>
                    <a:p>
                      <a:pPr algn="ctr"/>
                      <a:r>
                        <a:rPr lang="fr-FR" dirty="0">
                          <a:solidFill>
                            <a:schemeClr val="bg1"/>
                          </a:solidFill>
                        </a:rPr>
                        <a:t>Écart </a:t>
                      </a:r>
                    </a:p>
                    <a:p>
                      <a:pPr algn="ctr"/>
                      <a:r>
                        <a:rPr lang="fr-FR" dirty="0">
                          <a:solidFill>
                            <a:schemeClr val="bg1"/>
                          </a:solidFill>
                        </a:rPr>
                        <a:t>BP 2025 / CA 2024</a:t>
                      </a:r>
                    </a:p>
                  </a:txBody>
                  <a:tcPr anchor="ctr">
                    <a:cell3D prstMaterial="dkEdge">
                      <a:bevel prst="coolSlant"/>
                      <a:lightRig rig="flood" dir="t"/>
                    </a:cell3D>
                    <a:solidFill>
                      <a:srgbClr val="7030A0"/>
                    </a:solidFill>
                  </a:tcPr>
                </a:tc>
                <a:extLst>
                  <a:ext uri="{0D108BD9-81ED-4DB2-BD59-A6C34878D82A}">
                    <a16:rowId xmlns:a16="http://schemas.microsoft.com/office/drawing/2014/main" val="10000"/>
                  </a:ext>
                </a:extLst>
              </a:tr>
              <a:tr h="492480">
                <a:tc>
                  <a:txBody>
                    <a:bodyPr/>
                    <a:lstStyle/>
                    <a:p>
                      <a:pPr algn="ctr"/>
                      <a:r>
                        <a:rPr lang="fr-FR" dirty="0">
                          <a:solidFill>
                            <a:schemeClr val="bg1"/>
                          </a:solidFill>
                        </a:rPr>
                        <a:t>1 365 550,00 €</a:t>
                      </a:r>
                    </a:p>
                  </a:txBody>
                  <a:tcPr anchor="ctr">
                    <a:cell3D prstMaterial="dkEdge">
                      <a:bevel prst="coolSlant"/>
                      <a:lightRig rig="flood" dir="t"/>
                    </a:cell3D>
                    <a:solidFill>
                      <a:srgbClr val="7030A0"/>
                    </a:solidFill>
                  </a:tcPr>
                </a:tc>
                <a:tc>
                  <a:txBody>
                    <a:bodyPr/>
                    <a:lstStyle/>
                    <a:p>
                      <a:pPr algn="ctr"/>
                      <a:r>
                        <a:rPr lang="fr-FR" dirty="0">
                          <a:solidFill>
                            <a:schemeClr val="bg1"/>
                          </a:solidFill>
                        </a:rPr>
                        <a:t>1 327 651,37 €</a:t>
                      </a:r>
                    </a:p>
                  </a:txBody>
                  <a:tcPr anchor="ctr">
                    <a:cell3D prstMaterial="dkEdge">
                      <a:bevel prst="coolSlant"/>
                      <a:lightRig rig="flood" dir="t"/>
                    </a:cell3D>
                    <a:solidFill>
                      <a:srgbClr val="7030A0"/>
                    </a:solidFill>
                  </a:tcPr>
                </a:tc>
                <a:tc>
                  <a:txBody>
                    <a:bodyPr/>
                    <a:lstStyle/>
                    <a:p>
                      <a:pPr algn="ctr"/>
                      <a:r>
                        <a:rPr lang="fr-FR" dirty="0">
                          <a:solidFill>
                            <a:schemeClr val="bg1"/>
                          </a:solidFill>
                        </a:rPr>
                        <a:t>1 365 090,00 €</a:t>
                      </a:r>
                    </a:p>
                  </a:txBody>
                  <a:tcPr anchor="ctr">
                    <a:cell3D prstMaterial="dkEdge">
                      <a:bevel prst="coolSlant"/>
                      <a:lightRig rig="flood" dir="t"/>
                    </a:cell3D>
                    <a:solidFill>
                      <a:srgbClr val="7030A0"/>
                    </a:solidFill>
                  </a:tcPr>
                </a:tc>
                <a:tc>
                  <a:txBody>
                    <a:bodyPr/>
                    <a:lstStyle/>
                    <a:p>
                      <a:pPr algn="ctr"/>
                      <a:r>
                        <a:rPr lang="fr-FR" dirty="0">
                          <a:solidFill>
                            <a:schemeClr val="bg1"/>
                          </a:solidFill>
                        </a:rPr>
                        <a:t>+ 37 438,63 €</a:t>
                      </a:r>
                    </a:p>
                  </a:txBody>
                  <a:tcPr anchor="ctr">
                    <a:cell3D prstMaterial="dkEdge">
                      <a:bevel prst="coolSlant"/>
                      <a:lightRig rig="flood" dir="t"/>
                    </a:cell3D>
                    <a:solidFill>
                      <a:srgbClr val="7030A0"/>
                    </a:solidFill>
                  </a:tcPr>
                </a:tc>
                <a:extLst>
                  <a:ext uri="{0D108BD9-81ED-4DB2-BD59-A6C34878D82A}">
                    <a16:rowId xmlns:a16="http://schemas.microsoft.com/office/drawing/2014/main" val="10001"/>
                  </a:ext>
                </a:extLst>
              </a:tr>
            </a:tbl>
          </a:graphicData>
        </a:graphic>
      </p:graphicFrame>
      <p:sp>
        <p:nvSpPr>
          <p:cNvPr id="7" name="ZoneTexte 6">
            <a:extLst>
              <a:ext uri="{FF2B5EF4-FFF2-40B4-BE49-F238E27FC236}">
                <a16:creationId xmlns:a16="http://schemas.microsoft.com/office/drawing/2014/main" id="{24D2F5E9-A799-7033-3C1E-4AC59A73DB39}"/>
              </a:ext>
            </a:extLst>
          </p:cNvPr>
          <p:cNvSpPr txBox="1"/>
          <p:nvPr/>
        </p:nvSpPr>
        <p:spPr>
          <a:xfrm>
            <a:off x="5868144" y="2304562"/>
            <a:ext cx="2961716" cy="2893100"/>
          </a:xfrm>
          <a:prstGeom prst="rect">
            <a:avLst/>
          </a:prstGeom>
          <a:noFill/>
        </p:spPr>
        <p:txBody>
          <a:bodyPr wrap="square" rtlCol="0">
            <a:spAutoFit/>
          </a:bodyPr>
          <a:lstStyle/>
          <a:p>
            <a:pPr marL="285750" indent="-285750">
              <a:buFont typeface="Courier New" panose="02070309020205020404" pitchFamily="49" charset="0"/>
              <a:buChar char="o"/>
            </a:pPr>
            <a:endParaRPr lang="fr-FR" sz="1300" dirty="0">
              <a:solidFill>
                <a:srgbClr val="2C4D88"/>
              </a:solidFill>
            </a:endParaRPr>
          </a:p>
          <a:p>
            <a:pPr marL="285750" indent="-180000">
              <a:buFont typeface="Arial" panose="020B0604020202020204" pitchFamily="34" charset="0"/>
              <a:buChar char="•"/>
            </a:pPr>
            <a:r>
              <a:rPr lang="fr-FR" sz="1300" b="1" u="sng" dirty="0">
                <a:solidFill>
                  <a:srgbClr val="2C4D88"/>
                </a:solidFill>
              </a:rPr>
              <a:t>Commentaires</a:t>
            </a:r>
          </a:p>
          <a:p>
            <a:pPr marL="285750" indent="-180000">
              <a:buFont typeface="Arial" panose="020B0604020202020204" pitchFamily="34" charset="0"/>
              <a:buChar char="•"/>
            </a:pPr>
            <a:endParaRPr lang="fr-FR" sz="1300" b="1" dirty="0">
              <a:solidFill>
                <a:srgbClr val="2C4D88"/>
              </a:solidFill>
            </a:endParaRPr>
          </a:p>
          <a:p>
            <a:pPr marL="285750" indent="-180000">
              <a:buFont typeface="Wingdings" panose="05000000000000000000" pitchFamily="2" charset="2"/>
              <a:buChar char="Ø"/>
            </a:pPr>
            <a:r>
              <a:rPr lang="fr-FR" sz="1300" dirty="0">
                <a:solidFill>
                  <a:srgbClr val="2C4D88"/>
                </a:solidFill>
              </a:rPr>
              <a:t>Dans les prestations de services figurent les repas scolaires pour 245 K€ ;</a:t>
            </a:r>
          </a:p>
          <a:p>
            <a:pPr marL="285750" indent="-180000">
              <a:buFont typeface="Wingdings" panose="05000000000000000000" pitchFamily="2" charset="2"/>
              <a:buChar char="Ø"/>
            </a:pPr>
            <a:endParaRPr lang="fr-FR" sz="1300" dirty="0">
              <a:solidFill>
                <a:srgbClr val="2C4D88"/>
              </a:solidFill>
            </a:endParaRPr>
          </a:p>
          <a:p>
            <a:pPr marL="285750" indent="-180000">
              <a:buFont typeface="Wingdings" panose="05000000000000000000" pitchFamily="2" charset="2"/>
              <a:buChar char="Ø"/>
            </a:pPr>
            <a:r>
              <a:rPr lang="fr-FR" sz="1300" dirty="0">
                <a:solidFill>
                  <a:srgbClr val="2C4D88"/>
                </a:solidFill>
              </a:rPr>
              <a:t>Pour le nettoyage, la commune a un marché avec la société LPN ;</a:t>
            </a:r>
          </a:p>
          <a:p>
            <a:pPr marL="285750" indent="-180000">
              <a:buFont typeface="Wingdings" panose="05000000000000000000" pitchFamily="2" charset="2"/>
              <a:buChar char="Ø"/>
            </a:pPr>
            <a:endParaRPr lang="fr-FR" sz="1300" dirty="0">
              <a:solidFill>
                <a:srgbClr val="2C4D88"/>
              </a:solidFill>
            </a:endParaRPr>
          </a:p>
          <a:p>
            <a:pPr marL="285750" indent="-180000">
              <a:buFont typeface="Wingdings" panose="05000000000000000000" pitchFamily="2" charset="2"/>
              <a:buChar char="Ø"/>
            </a:pPr>
            <a:r>
              <a:rPr lang="fr-FR" sz="1300" dirty="0">
                <a:solidFill>
                  <a:srgbClr val="2C4D88"/>
                </a:solidFill>
              </a:rPr>
              <a:t>Pour la maintenance, les principaux contrats concernant les sociétés E2S pour 30 K€, CIDEM pour 25 K€ et SERFIM pour 17 K€. </a:t>
            </a:r>
          </a:p>
        </p:txBody>
      </p:sp>
      <p:sp>
        <p:nvSpPr>
          <p:cNvPr id="6" name="Titre 5">
            <a:extLst>
              <a:ext uri="{FF2B5EF4-FFF2-40B4-BE49-F238E27FC236}">
                <a16:creationId xmlns:a16="http://schemas.microsoft.com/office/drawing/2014/main" id="{9B4A2037-41BA-753C-9F29-D15468B67D4F}"/>
              </a:ext>
            </a:extLst>
          </p:cNvPr>
          <p:cNvSpPr>
            <a:spLocks noGrp="1"/>
          </p:cNvSpPr>
          <p:nvPr>
            <p:ph type="title"/>
          </p:nvPr>
        </p:nvSpPr>
        <p:spPr/>
        <p:txBody>
          <a:bodyPr/>
          <a:lstStyle/>
          <a:p>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endParaRPr lang="fr-FR" dirty="0"/>
          </a:p>
        </p:txBody>
      </p:sp>
      <p:sp>
        <p:nvSpPr>
          <p:cNvPr id="10" name="ZoneTexte 9">
            <a:extLst>
              <a:ext uri="{FF2B5EF4-FFF2-40B4-BE49-F238E27FC236}">
                <a16:creationId xmlns:a16="http://schemas.microsoft.com/office/drawing/2014/main" id="{8CAE2F99-242B-FAC0-81A0-835C9D29200F}"/>
              </a:ext>
            </a:extLst>
          </p:cNvPr>
          <p:cNvSpPr txBox="1"/>
          <p:nvPr/>
        </p:nvSpPr>
        <p:spPr>
          <a:xfrm>
            <a:off x="5724128" y="193728"/>
            <a:ext cx="3235029" cy="369332"/>
          </a:xfrm>
          <a:prstGeom prst="rect">
            <a:avLst/>
          </a:prstGeom>
          <a:solidFill>
            <a:srgbClr val="2C4D88"/>
          </a:solidFill>
          <a:ln>
            <a:solidFill>
              <a:srgbClr val="7030A0"/>
            </a:solidFill>
          </a:ln>
        </p:spPr>
        <p:txBody>
          <a:bodyPr wrap="square">
            <a:spAutoFit/>
          </a:bodyPr>
          <a:lstStyle/>
          <a:p>
            <a:r>
              <a:rPr lang="fr-FR" dirty="0">
                <a:solidFill>
                  <a:schemeClr val="bg1"/>
                </a:solidFill>
              </a:rPr>
              <a:t>Dépenses de fonctionnement (1)</a:t>
            </a:r>
          </a:p>
        </p:txBody>
      </p:sp>
      <p:graphicFrame>
        <p:nvGraphicFramePr>
          <p:cNvPr id="9" name="Graphique 8">
            <a:extLst>
              <a:ext uri="{FF2B5EF4-FFF2-40B4-BE49-F238E27FC236}">
                <a16:creationId xmlns:a16="http://schemas.microsoft.com/office/drawing/2014/main" id="{9FC77B47-5B79-DA24-9DDB-37879923EC04}"/>
              </a:ext>
            </a:extLst>
          </p:cNvPr>
          <p:cNvGraphicFramePr/>
          <p:nvPr>
            <p:extLst>
              <p:ext uri="{D42A27DB-BD31-4B8C-83A1-F6EECF244321}">
                <p14:modId xmlns:p14="http://schemas.microsoft.com/office/powerpoint/2010/main" val="2681882153"/>
              </p:ext>
            </p:extLst>
          </p:nvPr>
        </p:nvGraphicFramePr>
        <p:xfrm>
          <a:off x="628650" y="2309477"/>
          <a:ext cx="5095478" cy="356779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90218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6AF4F97F-837C-4708-9ADF-A6F82CB4B422}" type="slidenum">
              <a:rPr lang="fr-FR" smtClean="0"/>
              <a:pPr/>
              <a:t>50</a:t>
            </a:fld>
            <a:endParaRPr lang="fr-FR"/>
          </a:p>
        </p:txBody>
      </p:sp>
      <p:graphicFrame>
        <p:nvGraphicFramePr>
          <p:cNvPr id="4" name="Tableau 3">
            <a:extLst>
              <a:ext uri="{FF2B5EF4-FFF2-40B4-BE49-F238E27FC236}">
                <a16:creationId xmlns:a16="http://schemas.microsoft.com/office/drawing/2014/main" id="{4E543271-9855-4B51-B976-756973EC2EF6}"/>
              </a:ext>
            </a:extLst>
          </p:cNvPr>
          <p:cNvGraphicFramePr>
            <a:graphicFrameLocks noGrp="1"/>
          </p:cNvGraphicFramePr>
          <p:nvPr>
            <p:extLst>
              <p:ext uri="{D42A27DB-BD31-4B8C-83A1-F6EECF244321}">
                <p14:modId xmlns:p14="http://schemas.microsoft.com/office/powerpoint/2010/main" val="3214601077"/>
              </p:ext>
            </p:extLst>
          </p:nvPr>
        </p:nvGraphicFramePr>
        <p:xfrm>
          <a:off x="539552" y="1052736"/>
          <a:ext cx="8244916" cy="4608512"/>
        </p:xfrm>
        <a:graphic>
          <a:graphicData uri="http://schemas.openxmlformats.org/drawingml/2006/table">
            <a:tbl>
              <a:tblPr>
                <a:tableStyleId>{5C22544A-7EE6-4342-B048-85BDC9FD1C3A}</a:tableStyleId>
              </a:tblPr>
              <a:tblGrid>
                <a:gridCol w="3811480">
                  <a:extLst>
                    <a:ext uri="{9D8B030D-6E8A-4147-A177-3AD203B41FA5}">
                      <a16:colId xmlns:a16="http://schemas.microsoft.com/office/drawing/2014/main" val="1684635602"/>
                    </a:ext>
                  </a:extLst>
                </a:gridCol>
                <a:gridCol w="2216718">
                  <a:extLst>
                    <a:ext uri="{9D8B030D-6E8A-4147-A177-3AD203B41FA5}">
                      <a16:colId xmlns:a16="http://schemas.microsoft.com/office/drawing/2014/main" val="1143272209"/>
                    </a:ext>
                  </a:extLst>
                </a:gridCol>
                <a:gridCol w="2216718">
                  <a:extLst>
                    <a:ext uri="{9D8B030D-6E8A-4147-A177-3AD203B41FA5}">
                      <a16:colId xmlns:a16="http://schemas.microsoft.com/office/drawing/2014/main" val="472949993"/>
                    </a:ext>
                  </a:extLst>
                </a:gridCol>
              </a:tblGrid>
              <a:tr h="397286">
                <a:tc>
                  <a:txBody>
                    <a:bodyPr/>
                    <a:lstStyle/>
                    <a:p>
                      <a:pPr algn="r" fontAlgn="ctr"/>
                      <a:endParaRPr lang="fr-FR" sz="1500" b="0" i="0" u="none" strike="noStrike" dirty="0">
                        <a:solidFill>
                          <a:schemeClr val="bg1"/>
                        </a:solidFill>
                        <a:effectLst/>
                        <a:latin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coolSlant"/>
                      <a:lightRig rig="flood" dir="t"/>
                    </a:cell3D>
                    <a:solidFill>
                      <a:srgbClr val="7030A0"/>
                    </a:solidFill>
                  </a:tcPr>
                </a:tc>
                <a:tc>
                  <a:txBody>
                    <a:bodyPr/>
                    <a:lstStyle/>
                    <a:p>
                      <a:pPr algn="ctr" fontAlgn="ctr"/>
                      <a:r>
                        <a:rPr lang="fr-FR" sz="1500" b="1" u="none" strike="noStrike" dirty="0">
                          <a:solidFill>
                            <a:schemeClr val="bg1"/>
                          </a:solidFill>
                          <a:effectLst/>
                        </a:rPr>
                        <a:t> DEPENSES</a:t>
                      </a:r>
                      <a:endParaRPr lang="fr-FR" sz="1500" b="1" i="0" u="none" strike="noStrike" dirty="0">
                        <a:solidFill>
                          <a:schemeClr val="bg1"/>
                        </a:solidFill>
                        <a:effectLst/>
                        <a:latin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coolSlant"/>
                      <a:lightRig rig="flood" dir="t"/>
                    </a:cell3D>
                    <a:solidFill>
                      <a:srgbClr val="7030A0"/>
                    </a:solidFill>
                  </a:tcPr>
                </a:tc>
                <a:tc>
                  <a:txBody>
                    <a:bodyPr/>
                    <a:lstStyle/>
                    <a:p>
                      <a:pPr algn="ctr" fontAlgn="ctr"/>
                      <a:r>
                        <a:rPr lang="fr-FR" sz="1500" b="1" u="none" strike="noStrike" dirty="0">
                          <a:solidFill>
                            <a:schemeClr val="bg1"/>
                          </a:solidFill>
                          <a:effectLst/>
                        </a:rPr>
                        <a:t> RECETTES</a:t>
                      </a:r>
                      <a:endParaRPr lang="fr-FR" sz="1500" b="1" i="0" u="none" strike="noStrike" dirty="0">
                        <a:solidFill>
                          <a:schemeClr val="bg1"/>
                        </a:solidFill>
                        <a:effectLst/>
                        <a:latin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coolSlant"/>
                      <a:lightRig rig="flood" dir="t"/>
                    </a:cell3D>
                    <a:solidFill>
                      <a:srgbClr val="7030A0"/>
                    </a:solidFill>
                  </a:tcPr>
                </a:tc>
                <a:extLst>
                  <a:ext uri="{0D108BD9-81ED-4DB2-BD59-A6C34878D82A}">
                    <a16:rowId xmlns:a16="http://schemas.microsoft.com/office/drawing/2014/main" val="247941312"/>
                  </a:ext>
                </a:extLst>
              </a:tr>
              <a:tr h="621780">
                <a:tc>
                  <a:txBody>
                    <a:bodyPr/>
                    <a:lstStyle/>
                    <a:p>
                      <a:pPr marL="628650" lvl="1" indent="-285750" algn="l" fontAlgn="ctr">
                        <a:buFont typeface="Arial" panose="020B0604020202020204" pitchFamily="34" charset="0"/>
                        <a:buChar char="•"/>
                      </a:pPr>
                      <a:r>
                        <a:rPr lang="fr-FR" sz="1500" b="1" u="sng" strike="noStrike" dirty="0">
                          <a:solidFill>
                            <a:schemeClr val="bg1"/>
                          </a:solidFill>
                          <a:effectLst/>
                        </a:rPr>
                        <a:t>Fonctionnement</a:t>
                      </a:r>
                      <a:endParaRPr lang="fr-FR" sz="1500" b="1" i="0" u="sng" strike="noStrike" dirty="0">
                        <a:solidFill>
                          <a:schemeClr val="bg1"/>
                        </a:solidFill>
                        <a:effectLst/>
                        <a:latin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coolSlant"/>
                      <a:lightRig rig="flood" dir="t"/>
                    </a:cell3D>
                    <a:solidFill>
                      <a:srgbClr val="7030A0"/>
                    </a:solidFill>
                  </a:tcPr>
                </a:tc>
                <a:tc>
                  <a:txBody>
                    <a:bodyPr/>
                    <a:lstStyle/>
                    <a:p>
                      <a:pPr algn="l" fontAlgn="ctr"/>
                      <a:endParaRPr lang="fr-FR" sz="1500" b="0" i="0" u="none" strike="noStrike" dirty="0">
                        <a:solidFill>
                          <a:schemeClr val="bg1"/>
                        </a:solidFill>
                        <a:effectLst/>
                        <a:latin typeface="Calibri" panose="020F0502020204030204" pitchFamily="34" charset="0"/>
                      </a:endParaRP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coolSlant"/>
                      <a:lightRig rig="flood" dir="t"/>
                    </a:cell3D>
                    <a:solidFill>
                      <a:schemeClr val="bg1"/>
                    </a:solidFill>
                  </a:tcPr>
                </a:tc>
                <a:tc>
                  <a:txBody>
                    <a:bodyPr/>
                    <a:lstStyle/>
                    <a:p>
                      <a:pPr algn="l" fontAlgn="ctr"/>
                      <a:endParaRPr lang="fr-FR" sz="1500" b="0" i="0" u="none" strike="noStrike" dirty="0">
                        <a:solidFill>
                          <a:schemeClr val="bg1"/>
                        </a:solidFill>
                        <a:effectLst/>
                        <a:latin typeface="Calibri" panose="020F0502020204030204" pitchFamily="34" charset="0"/>
                      </a:endParaRPr>
                    </a:p>
                  </a:txBody>
                  <a:tcPr marL="7620" marR="7620" marT="762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coolSlant"/>
                      <a:lightRig rig="flood" dir="t"/>
                    </a:cell3D>
                    <a:solidFill>
                      <a:schemeClr val="bg1"/>
                    </a:solidFill>
                  </a:tcPr>
                </a:tc>
                <a:extLst>
                  <a:ext uri="{0D108BD9-81ED-4DB2-BD59-A6C34878D82A}">
                    <a16:rowId xmlns:a16="http://schemas.microsoft.com/office/drawing/2014/main" val="1011659817"/>
                  </a:ext>
                </a:extLst>
              </a:tr>
              <a:tr h="252248">
                <a:tc>
                  <a:txBody>
                    <a:bodyPr/>
                    <a:lstStyle/>
                    <a:p>
                      <a:pPr lvl="2" algn="l" fontAlgn="ctr"/>
                      <a:r>
                        <a:rPr lang="fr-FR" sz="1500" u="none" strike="noStrike" dirty="0">
                          <a:solidFill>
                            <a:schemeClr val="bg1"/>
                          </a:solidFill>
                          <a:effectLst/>
                        </a:rPr>
                        <a:t>Crédits de fonctionnement proposés</a:t>
                      </a:r>
                      <a:endParaRPr lang="fr-FR" sz="1500" b="0" i="0" u="none" strike="noStrike" dirty="0">
                        <a:solidFill>
                          <a:schemeClr val="bg1"/>
                        </a:solidFill>
                        <a:effectLst/>
                        <a:latin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cell3D prstMaterial="dkEdge">
                      <a:bevel prst="coolSlant"/>
                      <a:lightRig rig="flood" dir="t"/>
                    </a:cell3D>
                    <a:solidFill>
                      <a:srgbClr val="7030A0"/>
                    </a:solidFill>
                  </a:tcPr>
                </a:tc>
                <a:tc>
                  <a:txBody>
                    <a:bodyPr/>
                    <a:lstStyle/>
                    <a:p>
                      <a:pPr lvl="0" algn="r" fontAlgn="ctr"/>
                      <a:r>
                        <a:rPr lang="fr-FR" sz="1500" b="0" i="0" u="none" strike="noStrike" dirty="0">
                          <a:solidFill>
                            <a:schemeClr val="bg1"/>
                          </a:solidFill>
                          <a:effectLst/>
                          <a:latin typeface="Calibri" panose="020F0502020204030204" pitchFamily="34" charset="0"/>
                        </a:rPr>
                        <a:t>10 266 893,77 €</a:t>
                      </a:r>
                    </a:p>
                  </a:txBody>
                  <a:tcPr marL="144000" marR="14400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cell3D prstMaterial="dkEdge">
                      <a:bevel prst="coolSlant"/>
                      <a:lightRig rig="flood" dir="t"/>
                    </a:cell3D>
                    <a:solidFill>
                      <a:srgbClr val="7030A0"/>
                    </a:solidFill>
                  </a:tcPr>
                </a:tc>
                <a:tc>
                  <a:txBody>
                    <a:bodyPr/>
                    <a:lstStyle/>
                    <a:p>
                      <a:pPr lvl="0" algn="r" fontAlgn="ctr"/>
                      <a:r>
                        <a:rPr lang="fr-FR" sz="1500" b="0" i="0" u="none" strike="noStrike" dirty="0">
                          <a:solidFill>
                            <a:schemeClr val="bg1"/>
                          </a:solidFill>
                          <a:effectLst/>
                          <a:latin typeface="Calibri" panose="020F0502020204030204" pitchFamily="34" charset="0"/>
                        </a:rPr>
                        <a:t>7 266 089,00 €</a:t>
                      </a:r>
                    </a:p>
                  </a:txBody>
                  <a:tcPr marL="144000" marR="14400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cell3D prstMaterial="dkEdge">
                      <a:bevel prst="coolSlant"/>
                      <a:lightRig rig="flood" dir="t"/>
                    </a:cell3D>
                    <a:solidFill>
                      <a:srgbClr val="7030A0"/>
                    </a:solidFill>
                  </a:tcPr>
                </a:tc>
                <a:extLst>
                  <a:ext uri="{0D108BD9-81ED-4DB2-BD59-A6C34878D82A}">
                    <a16:rowId xmlns:a16="http://schemas.microsoft.com/office/drawing/2014/main" val="2328737584"/>
                  </a:ext>
                </a:extLst>
              </a:tr>
              <a:tr h="252248">
                <a:tc>
                  <a:txBody>
                    <a:bodyPr/>
                    <a:lstStyle/>
                    <a:p>
                      <a:pPr lvl="2" algn="l" fontAlgn="ctr"/>
                      <a:r>
                        <a:rPr lang="fr-FR" sz="1500" u="none" strike="noStrike" dirty="0">
                          <a:solidFill>
                            <a:schemeClr val="bg1"/>
                          </a:solidFill>
                          <a:effectLst/>
                        </a:rPr>
                        <a:t>Résultat de fonctionnement reporté</a:t>
                      </a:r>
                      <a:endParaRPr lang="fr-FR" sz="1500" b="0" i="0" u="none" strike="noStrike" dirty="0">
                        <a:solidFill>
                          <a:schemeClr val="bg1"/>
                        </a:solidFill>
                        <a:effectLst/>
                        <a:latin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cell3D prstMaterial="dkEdge">
                      <a:bevel prst="coolSlant"/>
                      <a:lightRig rig="flood" dir="t"/>
                    </a:cell3D>
                    <a:solidFill>
                      <a:srgbClr val="7030A0"/>
                    </a:solidFill>
                  </a:tcPr>
                </a:tc>
                <a:tc>
                  <a:txBody>
                    <a:bodyPr/>
                    <a:lstStyle/>
                    <a:p>
                      <a:pPr lvl="0" algn="r" fontAlgn="ctr"/>
                      <a:r>
                        <a:rPr lang="fr-FR" sz="1500" b="0" i="0" u="none" strike="noStrike" dirty="0">
                          <a:solidFill>
                            <a:schemeClr val="bg1"/>
                          </a:solidFill>
                          <a:effectLst/>
                          <a:latin typeface="Calibri" panose="020F0502020204030204" pitchFamily="34" charset="0"/>
                        </a:rPr>
                        <a:t>- €</a:t>
                      </a:r>
                    </a:p>
                  </a:txBody>
                  <a:tcPr marL="144000" marR="14400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cell3D prstMaterial="dkEdge">
                      <a:bevel prst="coolSlant"/>
                      <a:lightRig rig="flood" dir="t"/>
                    </a:cell3D>
                    <a:solidFill>
                      <a:srgbClr val="7030A0"/>
                    </a:solidFill>
                  </a:tcPr>
                </a:tc>
                <a:tc>
                  <a:txBody>
                    <a:bodyPr/>
                    <a:lstStyle/>
                    <a:p>
                      <a:pPr lvl="0" algn="r" fontAlgn="ctr"/>
                      <a:r>
                        <a:rPr lang="fr-FR" sz="1500" b="0" i="0" u="none" strike="noStrike" dirty="0">
                          <a:solidFill>
                            <a:schemeClr val="bg1"/>
                          </a:solidFill>
                          <a:effectLst/>
                          <a:latin typeface="Calibri" panose="020F0502020204030204" pitchFamily="34" charset="0"/>
                        </a:rPr>
                        <a:t>3 000 804,77 €</a:t>
                      </a:r>
                    </a:p>
                  </a:txBody>
                  <a:tcPr marL="144000" marR="14400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cell3D prstMaterial="dkEdge">
                      <a:bevel prst="coolSlant"/>
                      <a:lightRig rig="flood" dir="t"/>
                    </a:cell3D>
                    <a:solidFill>
                      <a:srgbClr val="7030A0"/>
                    </a:solidFill>
                  </a:tcPr>
                </a:tc>
                <a:extLst>
                  <a:ext uri="{0D108BD9-81ED-4DB2-BD59-A6C34878D82A}">
                    <a16:rowId xmlns:a16="http://schemas.microsoft.com/office/drawing/2014/main" val="1783265273"/>
                  </a:ext>
                </a:extLst>
              </a:tr>
              <a:tr h="640266">
                <a:tc>
                  <a:txBody>
                    <a:bodyPr/>
                    <a:lstStyle/>
                    <a:p>
                      <a:pPr lvl="2" algn="l" fontAlgn="ctr"/>
                      <a:r>
                        <a:rPr lang="fr-FR" sz="1500" b="1" i="1" u="none" strike="noStrike" dirty="0">
                          <a:solidFill>
                            <a:schemeClr val="bg1"/>
                          </a:solidFill>
                          <a:effectLst>
                            <a:outerShdw blurRad="38100" dist="38100" dir="2700000" algn="tl">
                              <a:srgbClr val="000000">
                                <a:alpha val="43137"/>
                              </a:srgbClr>
                            </a:outerShdw>
                          </a:effectLst>
                        </a:rPr>
                        <a:t>Total Section de Fonctionnement</a:t>
                      </a:r>
                      <a:endParaRPr lang="fr-FR" sz="1500" b="1" i="1" u="none" strike="noStrike" dirty="0">
                        <a:solidFill>
                          <a:schemeClr val="bg1"/>
                        </a:solidFill>
                        <a:effectLst>
                          <a:outerShdw blurRad="38100" dist="38100" dir="2700000" algn="tl">
                            <a:srgbClr val="000000">
                              <a:alpha val="43137"/>
                            </a:srgbClr>
                          </a:outerShdw>
                        </a:effectLst>
                        <a:latin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coolSlant"/>
                      <a:lightRig rig="flood" dir="t"/>
                    </a:cell3D>
                    <a:solidFill>
                      <a:srgbClr val="7030A0"/>
                    </a:solidFill>
                  </a:tcPr>
                </a:tc>
                <a:tc>
                  <a:txBody>
                    <a:bodyPr/>
                    <a:lstStyle/>
                    <a:p>
                      <a:pPr lvl="0" algn="r" fontAlgn="ctr"/>
                      <a:r>
                        <a:rPr lang="fr-FR" sz="1500" b="1" i="1" u="none" strike="noStrike" dirty="0">
                          <a:solidFill>
                            <a:schemeClr val="bg1"/>
                          </a:solidFill>
                          <a:effectLst>
                            <a:outerShdw blurRad="38100" dist="38100" dir="2700000" algn="tl">
                              <a:srgbClr val="000000">
                                <a:alpha val="43137"/>
                              </a:srgbClr>
                            </a:outerShdw>
                          </a:effectLst>
                          <a:latin typeface="Calibri" panose="020F0502020204030204" pitchFamily="34" charset="0"/>
                        </a:rPr>
                        <a:t>10 266 893,77 €</a:t>
                      </a:r>
                    </a:p>
                  </a:txBody>
                  <a:tcPr marL="144000" marR="14400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coolSlant"/>
                      <a:lightRig rig="flood" dir="t"/>
                    </a:cell3D>
                    <a:solidFill>
                      <a:srgbClr val="7030A0"/>
                    </a:solidFill>
                  </a:tcPr>
                </a:tc>
                <a:tc>
                  <a:txBody>
                    <a:bodyPr/>
                    <a:lstStyle/>
                    <a:p>
                      <a:pPr lvl="0" algn="r" fontAlgn="ctr"/>
                      <a:r>
                        <a:rPr lang="fr-FR" sz="1500" b="1" i="1" u="none" strike="noStrike" dirty="0">
                          <a:solidFill>
                            <a:schemeClr val="bg1"/>
                          </a:solidFill>
                          <a:effectLst>
                            <a:outerShdw blurRad="38100" dist="38100" dir="2700000" algn="tl">
                              <a:srgbClr val="000000">
                                <a:alpha val="43137"/>
                              </a:srgbClr>
                            </a:outerShdw>
                          </a:effectLst>
                          <a:latin typeface="Calibri" panose="020F0502020204030204" pitchFamily="34" charset="0"/>
                        </a:rPr>
                        <a:t>10 266 893,77 €</a:t>
                      </a:r>
                    </a:p>
                  </a:txBody>
                  <a:tcPr marL="144000" marR="14400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coolSlant"/>
                      <a:lightRig rig="flood" dir="t"/>
                    </a:cell3D>
                    <a:solidFill>
                      <a:srgbClr val="7030A0"/>
                    </a:solidFill>
                  </a:tcPr>
                </a:tc>
                <a:extLst>
                  <a:ext uri="{0D108BD9-81ED-4DB2-BD59-A6C34878D82A}">
                    <a16:rowId xmlns:a16="http://schemas.microsoft.com/office/drawing/2014/main" val="908661635"/>
                  </a:ext>
                </a:extLst>
              </a:tr>
              <a:tr h="556200">
                <a:tc>
                  <a:txBody>
                    <a:bodyPr/>
                    <a:lstStyle/>
                    <a:p>
                      <a:pPr marL="628650" lvl="1" indent="-285750" algn="l" fontAlgn="ctr">
                        <a:buFont typeface="Arial" panose="020B0604020202020204" pitchFamily="34" charset="0"/>
                        <a:buChar char="•"/>
                      </a:pPr>
                      <a:r>
                        <a:rPr lang="fr-FR" sz="1500" b="1" u="sng" strike="noStrike" dirty="0">
                          <a:solidFill>
                            <a:schemeClr val="bg1"/>
                          </a:solidFill>
                          <a:effectLst/>
                        </a:rPr>
                        <a:t>Investissement</a:t>
                      </a:r>
                      <a:endParaRPr lang="fr-FR" sz="1500" b="1" i="0" u="sng" strike="noStrike" dirty="0">
                        <a:solidFill>
                          <a:schemeClr val="bg1"/>
                        </a:solidFill>
                        <a:effectLst/>
                        <a:latin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coolSlant"/>
                      <a:lightRig rig="flood" dir="t"/>
                    </a:cell3D>
                    <a:solidFill>
                      <a:srgbClr val="7030A0"/>
                    </a:solidFill>
                  </a:tcPr>
                </a:tc>
                <a:tc>
                  <a:txBody>
                    <a:bodyPr/>
                    <a:lstStyle/>
                    <a:p>
                      <a:pPr lvl="0" algn="r" fontAlgn="ctr"/>
                      <a:endParaRPr lang="fr-FR" sz="1500" b="0" i="0" u="none" strike="noStrike" dirty="0">
                        <a:solidFill>
                          <a:schemeClr val="bg1"/>
                        </a:solidFill>
                        <a:effectLst/>
                        <a:latin typeface="Calibri" panose="020F0502020204030204" pitchFamily="34" charset="0"/>
                      </a:endParaRPr>
                    </a:p>
                  </a:txBody>
                  <a:tcPr marL="144000" marR="14400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coolSlant"/>
                      <a:lightRig rig="flood" dir="t"/>
                    </a:cell3D>
                    <a:solidFill>
                      <a:schemeClr val="bg1"/>
                    </a:solidFill>
                  </a:tcPr>
                </a:tc>
                <a:tc>
                  <a:txBody>
                    <a:bodyPr/>
                    <a:lstStyle/>
                    <a:p>
                      <a:pPr lvl="0" algn="r" fontAlgn="ctr"/>
                      <a:endParaRPr lang="fr-FR" sz="1500" b="0" i="0" u="none" strike="noStrike" dirty="0">
                        <a:solidFill>
                          <a:schemeClr val="bg1"/>
                        </a:solidFill>
                        <a:effectLst/>
                        <a:latin typeface="Calibri" panose="020F0502020204030204" pitchFamily="34" charset="0"/>
                      </a:endParaRPr>
                    </a:p>
                  </a:txBody>
                  <a:tcPr marL="144000" marR="144000" marT="762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coolSlant"/>
                      <a:lightRig rig="flood" dir="t"/>
                    </a:cell3D>
                    <a:solidFill>
                      <a:schemeClr val="bg1"/>
                    </a:solidFill>
                  </a:tcPr>
                </a:tc>
                <a:extLst>
                  <a:ext uri="{0D108BD9-81ED-4DB2-BD59-A6C34878D82A}">
                    <a16:rowId xmlns:a16="http://schemas.microsoft.com/office/drawing/2014/main" val="2811152869"/>
                  </a:ext>
                </a:extLst>
              </a:tr>
              <a:tr h="252248">
                <a:tc>
                  <a:txBody>
                    <a:bodyPr/>
                    <a:lstStyle/>
                    <a:p>
                      <a:pPr lvl="2" algn="l" fontAlgn="ctr"/>
                      <a:r>
                        <a:rPr lang="fr-FR" sz="1500" u="none" strike="noStrike">
                          <a:solidFill>
                            <a:schemeClr val="bg1"/>
                          </a:solidFill>
                          <a:effectLst/>
                        </a:rPr>
                        <a:t>Crédits d'investissement proposés</a:t>
                      </a:r>
                      <a:endParaRPr lang="fr-FR" sz="1500" b="0" i="0" u="none" strike="noStrike">
                        <a:solidFill>
                          <a:schemeClr val="bg1"/>
                        </a:solidFill>
                        <a:effectLst/>
                        <a:latin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cell3D prstMaterial="dkEdge">
                      <a:bevel prst="coolSlant"/>
                      <a:lightRig rig="flood" dir="t"/>
                    </a:cell3D>
                    <a:solidFill>
                      <a:srgbClr val="7030A0"/>
                    </a:solidFill>
                  </a:tcPr>
                </a:tc>
                <a:tc>
                  <a:txBody>
                    <a:bodyPr/>
                    <a:lstStyle/>
                    <a:p>
                      <a:pPr lvl="0" algn="r" fontAlgn="ctr"/>
                      <a:r>
                        <a:rPr lang="fr-FR" sz="1500" b="0" i="0" u="none" strike="noStrike" dirty="0">
                          <a:solidFill>
                            <a:schemeClr val="bg1"/>
                          </a:solidFill>
                          <a:effectLst/>
                          <a:latin typeface="Calibri" panose="020F0502020204030204" pitchFamily="34" charset="0"/>
                        </a:rPr>
                        <a:t>6 218 611,73 €</a:t>
                      </a:r>
                    </a:p>
                  </a:txBody>
                  <a:tcPr marL="144000" marR="14400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cell3D prstMaterial="dkEdge">
                      <a:bevel prst="coolSlant"/>
                      <a:lightRig rig="flood" dir="t"/>
                    </a:cell3D>
                    <a:solidFill>
                      <a:srgbClr val="7030A0"/>
                    </a:solidFill>
                  </a:tcPr>
                </a:tc>
                <a:tc>
                  <a:txBody>
                    <a:bodyPr/>
                    <a:lstStyle/>
                    <a:p>
                      <a:pPr lvl="0" algn="r" fontAlgn="ctr"/>
                      <a:r>
                        <a:rPr lang="fr-FR" sz="1500" b="0" i="0" u="none" strike="noStrike" dirty="0">
                          <a:solidFill>
                            <a:schemeClr val="bg1"/>
                          </a:solidFill>
                          <a:effectLst/>
                          <a:latin typeface="Calibri" panose="020F0502020204030204" pitchFamily="34" charset="0"/>
                        </a:rPr>
                        <a:t>6 360 559,77 €</a:t>
                      </a:r>
                    </a:p>
                  </a:txBody>
                  <a:tcPr marL="144000" marR="14400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cell3D prstMaterial="dkEdge">
                      <a:bevel prst="coolSlant"/>
                      <a:lightRig rig="flood" dir="t"/>
                    </a:cell3D>
                    <a:solidFill>
                      <a:srgbClr val="7030A0"/>
                    </a:solidFill>
                  </a:tcPr>
                </a:tc>
                <a:extLst>
                  <a:ext uri="{0D108BD9-81ED-4DB2-BD59-A6C34878D82A}">
                    <a16:rowId xmlns:a16="http://schemas.microsoft.com/office/drawing/2014/main" val="3396381919"/>
                  </a:ext>
                </a:extLst>
              </a:tr>
              <a:tr h="252248">
                <a:tc>
                  <a:txBody>
                    <a:bodyPr/>
                    <a:lstStyle/>
                    <a:p>
                      <a:pPr lvl="2" algn="l" fontAlgn="ctr"/>
                      <a:r>
                        <a:rPr lang="fr-FR" sz="1500" u="none" strike="noStrike">
                          <a:solidFill>
                            <a:schemeClr val="bg1"/>
                          </a:solidFill>
                          <a:effectLst/>
                        </a:rPr>
                        <a:t>Restes à réaliser</a:t>
                      </a:r>
                      <a:endParaRPr lang="fr-FR" sz="1500" b="0" i="0" u="none" strike="noStrike">
                        <a:solidFill>
                          <a:schemeClr val="bg1"/>
                        </a:solidFill>
                        <a:effectLst/>
                        <a:latin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cell3D prstMaterial="dkEdge">
                      <a:bevel prst="coolSlant"/>
                      <a:lightRig rig="flood" dir="t"/>
                    </a:cell3D>
                    <a:solidFill>
                      <a:srgbClr val="7030A0"/>
                    </a:solidFill>
                  </a:tcPr>
                </a:tc>
                <a:tc>
                  <a:txBody>
                    <a:bodyPr/>
                    <a:lstStyle/>
                    <a:p>
                      <a:pPr lvl="0" algn="r" fontAlgn="ctr"/>
                      <a:r>
                        <a:rPr lang="fr-FR" sz="1500" b="0" i="0" u="none" strike="noStrike" dirty="0">
                          <a:solidFill>
                            <a:schemeClr val="bg1"/>
                          </a:solidFill>
                          <a:effectLst/>
                          <a:latin typeface="Calibri" panose="020F0502020204030204" pitchFamily="34" charset="0"/>
                        </a:rPr>
                        <a:t>938 940,10 €</a:t>
                      </a:r>
                    </a:p>
                  </a:txBody>
                  <a:tcPr marL="144000" marR="14400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cell3D prstMaterial="dkEdge">
                      <a:bevel prst="coolSlant"/>
                      <a:lightRig rig="flood" dir="t"/>
                    </a:cell3D>
                    <a:solidFill>
                      <a:srgbClr val="7030A0"/>
                    </a:solidFill>
                  </a:tcPr>
                </a:tc>
                <a:tc>
                  <a:txBody>
                    <a:bodyPr/>
                    <a:lstStyle/>
                    <a:p>
                      <a:pPr lvl="0" algn="r" fontAlgn="ctr"/>
                      <a:r>
                        <a:rPr lang="fr-FR" sz="1500" b="0" i="0" u="none" strike="noStrike" dirty="0">
                          <a:solidFill>
                            <a:schemeClr val="bg1"/>
                          </a:solidFill>
                          <a:effectLst/>
                          <a:latin typeface="Calibri" panose="020F0502020204030204" pitchFamily="34" charset="0"/>
                        </a:rPr>
                        <a:t>466 194,94 €</a:t>
                      </a:r>
                    </a:p>
                  </a:txBody>
                  <a:tcPr marL="144000" marR="14400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cell3D prstMaterial="dkEdge">
                      <a:bevel prst="coolSlant"/>
                      <a:lightRig rig="flood" dir="t"/>
                    </a:cell3D>
                    <a:solidFill>
                      <a:srgbClr val="7030A0"/>
                    </a:solidFill>
                  </a:tcPr>
                </a:tc>
                <a:extLst>
                  <a:ext uri="{0D108BD9-81ED-4DB2-BD59-A6C34878D82A}">
                    <a16:rowId xmlns:a16="http://schemas.microsoft.com/office/drawing/2014/main" val="4128930955"/>
                  </a:ext>
                </a:extLst>
              </a:tr>
              <a:tr h="252248">
                <a:tc>
                  <a:txBody>
                    <a:bodyPr/>
                    <a:lstStyle/>
                    <a:p>
                      <a:pPr lvl="2" algn="l" fontAlgn="ctr"/>
                      <a:r>
                        <a:rPr lang="fr-FR" sz="1500" u="none" strike="noStrike">
                          <a:solidFill>
                            <a:schemeClr val="bg1"/>
                          </a:solidFill>
                          <a:effectLst/>
                        </a:rPr>
                        <a:t>Résultat d'investissement reporté</a:t>
                      </a:r>
                      <a:endParaRPr lang="fr-FR" sz="1500" b="0" i="0" u="none" strike="noStrike">
                        <a:solidFill>
                          <a:schemeClr val="bg1"/>
                        </a:solidFill>
                        <a:effectLst/>
                        <a:latin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cell3D prstMaterial="dkEdge">
                      <a:bevel prst="coolSlant"/>
                      <a:lightRig rig="flood" dir="t"/>
                    </a:cell3D>
                    <a:solidFill>
                      <a:srgbClr val="7030A0"/>
                    </a:solidFill>
                  </a:tcPr>
                </a:tc>
                <a:tc>
                  <a:txBody>
                    <a:bodyPr/>
                    <a:lstStyle/>
                    <a:p>
                      <a:pPr lvl="0" algn="r" fontAlgn="ctr"/>
                      <a:r>
                        <a:rPr lang="fr-FR" sz="1500" b="0" i="0" u="none" strike="noStrike" dirty="0">
                          <a:solidFill>
                            <a:schemeClr val="bg1"/>
                          </a:solidFill>
                          <a:effectLst/>
                          <a:latin typeface="Calibri" panose="020F0502020204030204" pitchFamily="34" charset="0"/>
                        </a:rPr>
                        <a:t>- €</a:t>
                      </a:r>
                    </a:p>
                  </a:txBody>
                  <a:tcPr marL="144000" marR="14400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cell3D prstMaterial="dkEdge">
                      <a:bevel prst="coolSlant"/>
                      <a:lightRig rig="flood" dir="t"/>
                    </a:cell3D>
                    <a:solidFill>
                      <a:srgbClr val="7030A0"/>
                    </a:solidFill>
                  </a:tcPr>
                </a:tc>
                <a:tc>
                  <a:txBody>
                    <a:bodyPr/>
                    <a:lstStyle/>
                    <a:p>
                      <a:pPr lvl="0" algn="r" fontAlgn="ctr"/>
                      <a:r>
                        <a:rPr lang="fr-FR" sz="1500" b="0" i="0" u="none" strike="noStrike" dirty="0">
                          <a:solidFill>
                            <a:schemeClr val="bg1"/>
                          </a:solidFill>
                          <a:effectLst/>
                          <a:latin typeface="Calibri" panose="020F0502020204030204" pitchFamily="34" charset="0"/>
                        </a:rPr>
                        <a:t>330 797,12 €</a:t>
                      </a:r>
                    </a:p>
                  </a:txBody>
                  <a:tcPr marL="144000" marR="14400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cell3D prstMaterial="dkEdge">
                      <a:bevel prst="coolSlant"/>
                      <a:lightRig rig="flood" dir="t"/>
                    </a:cell3D>
                    <a:solidFill>
                      <a:srgbClr val="7030A0"/>
                    </a:solidFill>
                  </a:tcPr>
                </a:tc>
                <a:extLst>
                  <a:ext uri="{0D108BD9-81ED-4DB2-BD59-A6C34878D82A}">
                    <a16:rowId xmlns:a16="http://schemas.microsoft.com/office/drawing/2014/main" val="3480462603"/>
                  </a:ext>
                </a:extLst>
              </a:tr>
              <a:tr h="575540">
                <a:tc>
                  <a:txBody>
                    <a:bodyPr/>
                    <a:lstStyle/>
                    <a:p>
                      <a:pPr lvl="2" algn="l" fontAlgn="ctr"/>
                      <a:r>
                        <a:rPr lang="fr-FR" sz="1500" b="1" i="1" u="none" strike="noStrike" dirty="0">
                          <a:solidFill>
                            <a:schemeClr val="bg1"/>
                          </a:solidFill>
                          <a:effectLst>
                            <a:outerShdw blurRad="38100" dist="38100" dir="2700000" algn="tl">
                              <a:srgbClr val="000000">
                                <a:alpha val="43137"/>
                              </a:srgbClr>
                            </a:outerShdw>
                          </a:effectLst>
                        </a:rPr>
                        <a:t>Total Section d'Investissement</a:t>
                      </a:r>
                      <a:endParaRPr lang="fr-FR" sz="1500" b="1" i="1" u="none" strike="noStrike" dirty="0">
                        <a:solidFill>
                          <a:schemeClr val="bg1"/>
                        </a:solidFill>
                        <a:effectLst>
                          <a:outerShdw blurRad="38100" dist="38100" dir="2700000" algn="tl">
                            <a:srgbClr val="000000">
                              <a:alpha val="43137"/>
                            </a:srgbClr>
                          </a:outerShdw>
                        </a:effectLst>
                        <a:latin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coolSlant"/>
                      <a:lightRig rig="flood" dir="t"/>
                    </a:cell3D>
                    <a:solidFill>
                      <a:srgbClr val="7030A0"/>
                    </a:solidFill>
                  </a:tcPr>
                </a:tc>
                <a:tc>
                  <a:txBody>
                    <a:bodyPr/>
                    <a:lstStyle/>
                    <a:p>
                      <a:pPr lvl="0" algn="r" fontAlgn="ctr"/>
                      <a:r>
                        <a:rPr lang="fr-FR" sz="1500" b="1" i="1" u="none" strike="noStrike" dirty="0">
                          <a:solidFill>
                            <a:schemeClr val="bg1"/>
                          </a:solidFill>
                          <a:effectLst>
                            <a:outerShdw blurRad="38100" dist="38100" dir="2700000" algn="tl">
                              <a:srgbClr val="000000">
                                <a:alpha val="43137"/>
                              </a:srgbClr>
                            </a:outerShdw>
                          </a:effectLst>
                          <a:latin typeface="Calibri" panose="020F0502020204030204" pitchFamily="34" charset="0"/>
                        </a:rPr>
                        <a:t>7 157 551,83 €</a:t>
                      </a:r>
                    </a:p>
                  </a:txBody>
                  <a:tcPr marL="144000" marR="14400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coolSlant"/>
                      <a:lightRig rig="flood" dir="t"/>
                    </a:cell3D>
                    <a:solidFill>
                      <a:srgbClr val="7030A0"/>
                    </a:solidFill>
                  </a:tcPr>
                </a:tc>
                <a:tc>
                  <a:txBody>
                    <a:bodyPr/>
                    <a:lstStyle/>
                    <a:p>
                      <a:pPr lvl="0" algn="r" fontAlgn="ctr"/>
                      <a:r>
                        <a:rPr lang="fr-FR" sz="1500" b="1" i="1" u="none" strike="noStrike" dirty="0">
                          <a:solidFill>
                            <a:schemeClr val="bg1"/>
                          </a:solidFill>
                          <a:effectLst>
                            <a:outerShdw blurRad="38100" dist="38100" dir="2700000" algn="tl">
                              <a:srgbClr val="000000">
                                <a:alpha val="43137"/>
                              </a:srgbClr>
                            </a:outerShdw>
                          </a:effectLst>
                          <a:latin typeface="Calibri" panose="020F0502020204030204" pitchFamily="34" charset="0"/>
                        </a:rPr>
                        <a:t>7 157 551,83 €</a:t>
                      </a:r>
                    </a:p>
                  </a:txBody>
                  <a:tcPr marL="144000" marR="14400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coolSlant"/>
                      <a:lightRig rig="flood" dir="t"/>
                    </a:cell3D>
                    <a:solidFill>
                      <a:srgbClr val="7030A0"/>
                    </a:solidFill>
                  </a:tcPr>
                </a:tc>
                <a:extLst>
                  <a:ext uri="{0D108BD9-81ED-4DB2-BD59-A6C34878D82A}">
                    <a16:rowId xmlns:a16="http://schemas.microsoft.com/office/drawing/2014/main" val="2204677274"/>
                  </a:ext>
                </a:extLst>
              </a:tr>
              <a:tr h="556200">
                <a:tc>
                  <a:txBody>
                    <a:bodyPr/>
                    <a:lstStyle/>
                    <a:p>
                      <a:pPr lvl="2" algn="l" fontAlgn="ctr"/>
                      <a:r>
                        <a:rPr lang="fr-FR" sz="1500" b="1" i="1" u="none" strike="noStrike" dirty="0">
                          <a:solidFill>
                            <a:schemeClr val="bg1"/>
                          </a:solidFill>
                          <a:effectLst>
                            <a:outerShdw blurRad="38100" dist="38100" dir="2700000" algn="tl">
                              <a:srgbClr val="000000">
                                <a:alpha val="43137"/>
                              </a:srgbClr>
                            </a:outerShdw>
                          </a:effectLst>
                        </a:rPr>
                        <a:t>Total du Budget</a:t>
                      </a:r>
                      <a:endParaRPr lang="fr-FR" sz="1500" b="1" i="1" u="none" strike="noStrike" dirty="0">
                        <a:solidFill>
                          <a:schemeClr val="bg1"/>
                        </a:solidFill>
                        <a:effectLst>
                          <a:outerShdw blurRad="38100" dist="38100" dir="2700000" algn="tl">
                            <a:srgbClr val="000000">
                              <a:alpha val="43137"/>
                            </a:srgbClr>
                          </a:outerShdw>
                        </a:effectLst>
                        <a:latin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coolSlant"/>
                      <a:lightRig rig="flood" dir="t"/>
                    </a:cell3D>
                    <a:solidFill>
                      <a:srgbClr val="7030A0"/>
                    </a:solidFill>
                  </a:tcPr>
                </a:tc>
                <a:tc>
                  <a:txBody>
                    <a:bodyPr/>
                    <a:lstStyle/>
                    <a:p>
                      <a:pPr lvl="0" algn="r" fontAlgn="ctr"/>
                      <a:r>
                        <a:rPr lang="fr-FR" sz="1500" b="1" i="1" u="none" strike="noStrike" dirty="0">
                          <a:solidFill>
                            <a:schemeClr val="bg1"/>
                          </a:solidFill>
                          <a:effectLst>
                            <a:outerShdw blurRad="38100" dist="38100" dir="2700000" algn="tl">
                              <a:srgbClr val="000000">
                                <a:alpha val="43137"/>
                              </a:srgbClr>
                            </a:outerShdw>
                          </a:effectLst>
                          <a:latin typeface="Calibri" panose="020F0502020204030204" pitchFamily="34" charset="0"/>
                        </a:rPr>
                        <a:t>17 424 445,60 €</a:t>
                      </a:r>
                    </a:p>
                  </a:txBody>
                  <a:tcPr marL="144000" marR="14400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coolSlant"/>
                      <a:lightRig rig="flood" dir="t"/>
                    </a:cell3D>
                    <a:solidFill>
                      <a:srgbClr val="7030A0"/>
                    </a:solidFill>
                  </a:tcPr>
                </a:tc>
                <a:tc>
                  <a:txBody>
                    <a:bodyPr/>
                    <a:lstStyle/>
                    <a:p>
                      <a:pPr lvl="0" algn="r" fontAlgn="ctr"/>
                      <a:r>
                        <a:rPr lang="fr-FR" sz="1500" b="1" i="1" u="none" strike="noStrike" dirty="0">
                          <a:solidFill>
                            <a:schemeClr val="bg1"/>
                          </a:solidFill>
                          <a:effectLst>
                            <a:outerShdw blurRad="38100" dist="38100" dir="2700000" algn="tl">
                              <a:srgbClr val="000000">
                                <a:alpha val="43137"/>
                              </a:srgbClr>
                            </a:outerShdw>
                          </a:effectLst>
                          <a:latin typeface="Calibri" panose="020F0502020204030204" pitchFamily="34" charset="0"/>
                        </a:rPr>
                        <a:t>17 424 445,60 €</a:t>
                      </a:r>
                    </a:p>
                  </a:txBody>
                  <a:tcPr marL="144000" marR="14400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coolSlant"/>
                      <a:lightRig rig="flood" dir="t"/>
                    </a:cell3D>
                    <a:solidFill>
                      <a:srgbClr val="7030A0"/>
                    </a:solidFill>
                  </a:tcPr>
                </a:tc>
                <a:extLst>
                  <a:ext uri="{0D108BD9-81ED-4DB2-BD59-A6C34878D82A}">
                    <a16:rowId xmlns:a16="http://schemas.microsoft.com/office/drawing/2014/main" val="74046515"/>
                  </a:ext>
                </a:extLst>
              </a:tr>
            </a:tbl>
          </a:graphicData>
        </a:graphic>
      </p:graphicFrame>
      <p:sp>
        <p:nvSpPr>
          <p:cNvPr id="7" name="Titre 6">
            <a:extLst>
              <a:ext uri="{FF2B5EF4-FFF2-40B4-BE49-F238E27FC236}">
                <a16:creationId xmlns:a16="http://schemas.microsoft.com/office/drawing/2014/main" id="{B5E8F01A-4224-435B-BAFE-B5644E10055F}"/>
              </a:ext>
            </a:extLst>
          </p:cNvPr>
          <p:cNvSpPr>
            <a:spLocks noGrp="1"/>
          </p:cNvSpPr>
          <p:nvPr>
            <p:ph type="title"/>
          </p:nvPr>
        </p:nvSpPr>
        <p:spPr/>
        <p:txBody>
          <a:bodyPr/>
          <a:lstStyle/>
          <a:p>
            <a:br>
              <a:rPr lang="fr-FR" dirty="0"/>
            </a:br>
            <a:br>
              <a:rPr lang="fr-FR" dirty="0"/>
            </a:br>
            <a:br>
              <a:rPr lang="fr-FR" dirty="0"/>
            </a:br>
            <a:br>
              <a:rPr lang="fr-FR" dirty="0"/>
            </a:br>
            <a:br>
              <a:rPr lang="fr-FR" dirty="0"/>
            </a:br>
            <a:br>
              <a:rPr lang="fr-FR" dirty="0"/>
            </a:br>
            <a:br>
              <a:rPr lang="fr-FR" dirty="0"/>
            </a:br>
            <a:br>
              <a:rPr lang="fr-FR" dirty="0"/>
            </a:br>
            <a:br>
              <a:rPr lang="fr-FR" dirty="0"/>
            </a:br>
            <a:endParaRPr lang="fr-FR" dirty="0"/>
          </a:p>
        </p:txBody>
      </p:sp>
      <p:sp>
        <p:nvSpPr>
          <p:cNvPr id="2" name="ZoneTexte 1">
            <a:extLst>
              <a:ext uri="{FF2B5EF4-FFF2-40B4-BE49-F238E27FC236}">
                <a16:creationId xmlns:a16="http://schemas.microsoft.com/office/drawing/2014/main" id="{C99CF5F1-529A-106E-57A1-545E655B372A}"/>
              </a:ext>
            </a:extLst>
          </p:cNvPr>
          <p:cNvSpPr txBox="1"/>
          <p:nvPr/>
        </p:nvSpPr>
        <p:spPr>
          <a:xfrm>
            <a:off x="2051720" y="391591"/>
            <a:ext cx="6048672" cy="430887"/>
          </a:xfrm>
          <a:prstGeom prst="rect">
            <a:avLst/>
          </a:prstGeom>
          <a:solidFill>
            <a:srgbClr val="2C4D88"/>
          </a:solidFill>
          <a:ln>
            <a:solidFill>
              <a:srgbClr val="7030A0"/>
            </a:solidFill>
          </a:ln>
        </p:spPr>
        <p:txBody>
          <a:bodyPr wrap="square">
            <a:spAutoFit/>
          </a:bodyPr>
          <a:lstStyle/>
          <a:p>
            <a:pPr algn="ctr"/>
            <a:r>
              <a:rPr lang="fr-FR" sz="2200" dirty="0">
                <a:solidFill>
                  <a:schemeClr val="bg1"/>
                </a:solidFill>
              </a:rPr>
              <a:t>Synthèse du Budget Primitif 2025</a:t>
            </a:r>
          </a:p>
        </p:txBody>
      </p:sp>
    </p:spTree>
    <p:extLst>
      <p:ext uri="{BB962C8B-B14F-4D97-AF65-F5344CB8AC3E}">
        <p14:creationId xmlns:p14="http://schemas.microsoft.com/office/powerpoint/2010/main" val="219276840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6AF4F97F-837C-4708-9ADF-A6F82CB4B422}" type="slidenum">
              <a:rPr lang="fr-FR" smtClean="0"/>
              <a:pPr/>
              <a:t>51</a:t>
            </a:fld>
            <a:endParaRPr lang="fr-FR" dirty="0"/>
          </a:p>
        </p:txBody>
      </p:sp>
      <p:sp>
        <p:nvSpPr>
          <p:cNvPr id="13" name="Espace réservé du contenu 12">
            <a:extLst>
              <a:ext uri="{FF2B5EF4-FFF2-40B4-BE49-F238E27FC236}">
                <a16:creationId xmlns:a16="http://schemas.microsoft.com/office/drawing/2014/main" id="{E522DEBC-52D6-466B-A7CB-08835EE951A6}"/>
              </a:ext>
            </a:extLst>
          </p:cNvPr>
          <p:cNvSpPr>
            <a:spLocks noGrp="1"/>
          </p:cNvSpPr>
          <p:nvPr>
            <p:ph idx="1"/>
          </p:nvPr>
        </p:nvSpPr>
        <p:spPr/>
        <p:txBody>
          <a:bodyPr/>
          <a:lstStyle/>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p:txBody>
      </p:sp>
      <p:sp>
        <p:nvSpPr>
          <p:cNvPr id="14" name="ZoneTexte 13">
            <a:extLst>
              <a:ext uri="{FF2B5EF4-FFF2-40B4-BE49-F238E27FC236}">
                <a16:creationId xmlns:a16="http://schemas.microsoft.com/office/drawing/2014/main" id="{71218907-93AF-40AE-B8FB-6D79A43B364F}"/>
              </a:ext>
            </a:extLst>
          </p:cNvPr>
          <p:cNvSpPr txBox="1"/>
          <p:nvPr/>
        </p:nvSpPr>
        <p:spPr>
          <a:xfrm>
            <a:off x="539552" y="2348880"/>
            <a:ext cx="8229600" cy="646331"/>
          </a:xfrm>
          <a:prstGeom prst="rect">
            <a:avLst/>
          </a:prstGeom>
          <a:solidFill>
            <a:srgbClr val="2C4D88"/>
          </a:solidFill>
          <a:ln>
            <a:noFill/>
          </a:ln>
        </p:spPr>
        <p:txBody>
          <a:bodyPr wrap="square">
            <a:spAutoFit/>
          </a:bodyPr>
          <a:lstStyle/>
          <a:p>
            <a:pPr algn="ctr"/>
            <a:r>
              <a:rPr lang="fr-FR" sz="3600" dirty="0">
                <a:solidFill>
                  <a:schemeClr val="bg1"/>
                </a:solidFill>
              </a:rPr>
              <a:t>MERCI DE VOTRE ATTENTION</a:t>
            </a:r>
          </a:p>
        </p:txBody>
      </p:sp>
      <p:sp>
        <p:nvSpPr>
          <p:cNvPr id="16" name="Titre 15">
            <a:extLst>
              <a:ext uri="{FF2B5EF4-FFF2-40B4-BE49-F238E27FC236}">
                <a16:creationId xmlns:a16="http://schemas.microsoft.com/office/drawing/2014/main" id="{544903D3-9AF7-413D-A13F-3D7860A8F43D}"/>
              </a:ext>
            </a:extLst>
          </p:cNvPr>
          <p:cNvSpPr>
            <a:spLocks noGrp="1"/>
          </p:cNvSpPr>
          <p:nvPr>
            <p:ph type="title"/>
          </p:nvPr>
        </p:nvSpPr>
        <p:spPr/>
        <p:txBody>
          <a:bodyPr/>
          <a:lstStyle/>
          <a:p>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endParaRPr lang="fr-FR" dirty="0"/>
          </a:p>
        </p:txBody>
      </p:sp>
    </p:spTree>
    <p:extLst>
      <p:ext uri="{BB962C8B-B14F-4D97-AF65-F5344CB8AC3E}">
        <p14:creationId xmlns:p14="http://schemas.microsoft.com/office/powerpoint/2010/main" val="24401846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73460" y="711979"/>
            <a:ext cx="8229600" cy="536255"/>
          </a:xfrm>
        </p:spPr>
        <p:txBody>
          <a:bodyPr>
            <a:normAutofit/>
          </a:bodyPr>
          <a:lstStyle/>
          <a:p>
            <a:pPr marL="109728" indent="0">
              <a:buNone/>
            </a:pPr>
            <a:r>
              <a:rPr lang="fr-FR" sz="2400" b="1" u="sng" dirty="0">
                <a:solidFill>
                  <a:srgbClr val="2C4D88"/>
                </a:solidFill>
              </a:rPr>
              <a:t>Chapitre 012 - Charges de Personnel et frais assimilées</a:t>
            </a:r>
          </a:p>
        </p:txBody>
      </p:sp>
      <p:sp>
        <p:nvSpPr>
          <p:cNvPr id="4" name="Espace réservé du numéro de diapositive 3"/>
          <p:cNvSpPr>
            <a:spLocks noGrp="1"/>
          </p:cNvSpPr>
          <p:nvPr>
            <p:ph type="sldNum" sz="quarter" idx="12"/>
          </p:nvPr>
        </p:nvSpPr>
        <p:spPr/>
        <p:txBody>
          <a:bodyPr/>
          <a:lstStyle/>
          <a:p>
            <a:fld id="{6AF4F97F-837C-4708-9ADF-A6F82CB4B422}" type="slidenum">
              <a:rPr lang="fr-FR" smtClean="0"/>
              <a:pPr/>
              <a:t>6</a:t>
            </a:fld>
            <a:endParaRPr lang="fr-FR" dirty="0"/>
          </a:p>
        </p:txBody>
      </p:sp>
      <p:sp>
        <p:nvSpPr>
          <p:cNvPr id="8" name="ZoneTexte 7"/>
          <p:cNvSpPr txBox="1"/>
          <p:nvPr/>
        </p:nvSpPr>
        <p:spPr>
          <a:xfrm>
            <a:off x="573460" y="2708920"/>
            <a:ext cx="8227504" cy="3147015"/>
          </a:xfrm>
          <a:prstGeom prst="rect">
            <a:avLst/>
          </a:prstGeom>
          <a:noFill/>
        </p:spPr>
        <p:txBody>
          <a:bodyPr wrap="square" rtlCol="0">
            <a:spAutoFit/>
          </a:bodyPr>
          <a:lstStyle/>
          <a:p>
            <a:pPr marL="285750" indent="-285750">
              <a:buFont typeface="Courier New" panose="02070309020205020404" pitchFamily="49" charset="0"/>
              <a:buChar char="o"/>
            </a:pPr>
            <a:r>
              <a:rPr lang="fr-FR" sz="1400" dirty="0">
                <a:solidFill>
                  <a:srgbClr val="2C4D88"/>
                </a:solidFill>
              </a:rPr>
              <a:t>La croissance de ce chapitre est soutenue depuis plusieurs années pour accompagner le changement de taille de la commune pour les raisons suivantes :</a:t>
            </a:r>
          </a:p>
          <a:p>
            <a:pPr marL="285750" indent="-285750">
              <a:buFont typeface="Courier New" panose="02070309020205020404" pitchFamily="49" charset="0"/>
              <a:buChar char="o"/>
            </a:pPr>
            <a:endParaRPr lang="fr-FR" sz="1400" dirty="0">
              <a:solidFill>
                <a:srgbClr val="2C4D88"/>
              </a:solidFill>
            </a:endParaRPr>
          </a:p>
          <a:p>
            <a:pPr marL="742950" lvl="1" indent="-285750">
              <a:buFont typeface="Wingdings" panose="05000000000000000000" pitchFamily="2" charset="2"/>
              <a:buChar char="Ø"/>
            </a:pPr>
            <a:r>
              <a:rPr lang="fr-FR" sz="1400" dirty="0">
                <a:solidFill>
                  <a:srgbClr val="2C4D88"/>
                </a:solidFill>
              </a:rPr>
              <a:t>Les recrutements sont contenus en 2025 avec un seul prévu aux Espaces verts ;</a:t>
            </a:r>
          </a:p>
          <a:p>
            <a:pPr marL="285750" indent="-285750">
              <a:buFont typeface="Wingdings" panose="05000000000000000000" pitchFamily="2" charset="2"/>
              <a:buChar char="Ø"/>
            </a:pPr>
            <a:endParaRPr lang="fr-FR" sz="1400" dirty="0">
              <a:solidFill>
                <a:srgbClr val="2C4D88"/>
              </a:solidFill>
            </a:endParaRPr>
          </a:p>
          <a:p>
            <a:pPr marL="742950" lvl="1" indent="-285750">
              <a:buFont typeface="Wingdings" panose="05000000000000000000" pitchFamily="2" charset="2"/>
              <a:buChar char="Ø"/>
            </a:pPr>
            <a:r>
              <a:rPr lang="fr-FR" sz="1400" dirty="0">
                <a:solidFill>
                  <a:srgbClr val="2C4D88"/>
                </a:solidFill>
              </a:rPr>
              <a:t>Les remplacements de personnel (maladie, maternité…) ont un coût significatif et sont difficiles à anticiper ;</a:t>
            </a:r>
          </a:p>
          <a:p>
            <a:pPr marL="285750" indent="-285750">
              <a:buFont typeface="Wingdings" panose="05000000000000000000" pitchFamily="2" charset="2"/>
              <a:buChar char="Ø"/>
            </a:pPr>
            <a:endParaRPr lang="fr-FR" sz="1400" dirty="0">
              <a:solidFill>
                <a:srgbClr val="2C4D88"/>
              </a:solidFill>
            </a:endParaRPr>
          </a:p>
          <a:p>
            <a:pPr marL="742950" lvl="1" indent="-285750">
              <a:buFont typeface="Wingdings" panose="05000000000000000000" pitchFamily="2" charset="2"/>
              <a:buChar char="Ø"/>
            </a:pPr>
            <a:r>
              <a:rPr lang="fr-FR" sz="1400" dirty="0">
                <a:solidFill>
                  <a:srgbClr val="2C4D88"/>
                </a:solidFill>
              </a:rPr>
              <a:t>Pour 2025, le chapitre absorbe le coût des recrutements de 2024 sur une année pleine ;</a:t>
            </a:r>
          </a:p>
          <a:p>
            <a:pPr marL="742950" lvl="1" indent="-285750">
              <a:buFont typeface="Wingdings" panose="05000000000000000000" pitchFamily="2" charset="2"/>
              <a:buChar char="Ø"/>
            </a:pPr>
            <a:endParaRPr lang="fr-FR" sz="1400" dirty="0">
              <a:solidFill>
                <a:srgbClr val="2C4D88"/>
              </a:solidFill>
            </a:endParaRPr>
          </a:p>
          <a:p>
            <a:pPr marL="742950" lvl="1" indent="-285750">
              <a:buFont typeface="Wingdings" panose="05000000000000000000" pitchFamily="2" charset="2"/>
              <a:buChar char="Ø"/>
            </a:pPr>
            <a:r>
              <a:rPr lang="fr-FR" sz="1400" dirty="0">
                <a:solidFill>
                  <a:srgbClr val="2C4D88"/>
                </a:solidFill>
              </a:rPr>
              <a:t>L’impact du GVT (Glissement Vieillesse Technicité) est estimé à 2,5% de la masse salariale 2024 ;</a:t>
            </a:r>
          </a:p>
          <a:p>
            <a:pPr marL="742950" lvl="1" indent="-285750">
              <a:buFont typeface="Wingdings" panose="05000000000000000000" pitchFamily="2" charset="2"/>
              <a:buChar char="Ø"/>
            </a:pPr>
            <a:endParaRPr lang="fr-FR" sz="1400" dirty="0">
              <a:solidFill>
                <a:srgbClr val="2C4D88"/>
              </a:solidFill>
            </a:endParaRPr>
          </a:p>
          <a:p>
            <a:pPr marL="742950" lvl="1" indent="-285750">
              <a:buFont typeface="Wingdings" panose="05000000000000000000" pitchFamily="2" charset="2"/>
              <a:buChar char="Ø"/>
            </a:pPr>
            <a:r>
              <a:rPr lang="fr-FR" sz="1400" dirty="0">
                <a:solidFill>
                  <a:srgbClr val="2C4D88"/>
                </a:solidFill>
              </a:rPr>
              <a:t>Pour les frais assimilés, ils représentent 236 K€ pour 2025 (+ 20 K€ par rapport à 2024).</a:t>
            </a:r>
          </a:p>
          <a:p>
            <a:pPr lvl="1">
              <a:spcBef>
                <a:spcPts val="300"/>
              </a:spcBef>
              <a:buSzPct val="80000"/>
            </a:pPr>
            <a:endParaRPr lang="fr-FR" sz="1400" dirty="0">
              <a:solidFill>
                <a:srgbClr val="2C4D88"/>
              </a:solidFill>
            </a:endParaRPr>
          </a:p>
        </p:txBody>
      </p:sp>
      <p:sp>
        <p:nvSpPr>
          <p:cNvPr id="7" name="Titre 6">
            <a:extLst>
              <a:ext uri="{FF2B5EF4-FFF2-40B4-BE49-F238E27FC236}">
                <a16:creationId xmlns:a16="http://schemas.microsoft.com/office/drawing/2014/main" id="{D5CCCAE3-34EA-458D-A2EC-F716489A268C}"/>
              </a:ext>
            </a:extLst>
          </p:cNvPr>
          <p:cNvSpPr>
            <a:spLocks noGrp="1"/>
          </p:cNvSpPr>
          <p:nvPr>
            <p:ph type="title"/>
          </p:nvPr>
        </p:nvSpPr>
        <p:spPr/>
        <p:txBody>
          <a:bodyPr/>
          <a:lstStyle/>
          <a:p>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endParaRPr lang="fr-FR" dirty="0"/>
          </a:p>
        </p:txBody>
      </p:sp>
      <p:sp>
        <p:nvSpPr>
          <p:cNvPr id="11" name="ZoneTexte 10">
            <a:extLst>
              <a:ext uri="{FF2B5EF4-FFF2-40B4-BE49-F238E27FC236}">
                <a16:creationId xmlns:a16="http://schemas.microsoft.com/office/drawing/2014/main" id="{A9ACE4D8-004D-4542-9CD7-F0AD0C26FF45}"/>
              </a:ext>
            </a:extLst>
          </p:cNvPr>
          <p:cNvSpPr txBox="1"/>
          <p:nvPr/>
        </p:nvSpPr>
        <p:spPr>
          <a:xfrm>
            <a:off x="5724128" y="193728"/>
            <a:ext cx="3235029" cy="369332"/>
          </a:xfrm>
          <a:prstGeom prst="rect">
            <a:avLst/>
          </a:prstGeom>
          <a:solidFill>
            <a:srgbClr val="2C4D88"/>
          </a:solidFill>
          <a:ln>
            <a:solidFill>
              <a:srgbClr val="7030A0"/>
            </a:solidFill>
          </a:ln>
        </p:spPr>
        <p:txBody>
          <a:bodyPr wrap="square">
            <a:spAutoFit/>
          </a:bodyPr>
          <a:lstStyle/>
          <a:p>
            <a:r>
              <a:rPr lang="fr-FR" dirty="0">
                <a:solidFill>
                  <a:schemeClr val="bg1"/>
                </a:solidFill>
              </a:rPr>
              <a:t>Dépenses de fonctionnement (2)</a:t>
            </a:r>
          </a:p>
        </p:txBody>
      </p:sp>
      <p:graphicFrame>
        <p:nvGraphicFramePr>
          <p:cNvPr id="2" name="Tableau 1">
            <a:extLst>
              <a:ext uri="{FF2B5EF4-FFF2-40B4-BE49-F238E27FC236}">
                <a16:creationId xmlns:a16="http://schemas.microsoft.com/office/drawing/2014/main" id="{EE1C4BA8-F7EE-520E-BD0E-2DF05BE3B95B}"/>
              </a:ext>
            </a:extLst>
          </p:cNvPr>
          <p:cNvGraphicFramePr>
            <a:graphicFrameLocks noGrp="1"/>
          </p:cNvGraphicFramePr>
          <p:nvPr>
            <p:extLst>
              <p:ext uri="{D42A27DB-BD31-4B8C-83A1-F6EECF244321}">
                <p14:modId xmlns:p14="http://schemas.microsoft.com/office/powerpoint/2010/main" val="3975157278"/>
              </p:ext>
            </p:extLst>
          </p:nvPr>
        </p:nvGraphicFramePr>
        <p:xfrm>
          <a:off x="575556" y="1199480"/>
          <a:ext cx="8227504" cy="1123492"/>
        </p:xfrm>
        <a:graphic>
          <a:graphicData uri="http://schemas.openxmlformats.org/drawingml/2006/table">
            <a:tbl>
              <a:tblPr firstRow="1" bandRow="1">
                <a:tableStyleId>{5C22544A-7EE6-4342-B048-85BDC9FD1C3A}</a:tableStyleId>
              </a:tblPr>
              <a:tblGrid>
                <a:gridCol w="2056876">
                  <a:extLst>
                    <a:ext uri="{9D8B030D-6E8A-4147-A177-3AD203B41FA5}">
                      <a16:colId xmlns:a16="http://schemas.microsoft.com/office/drawing/2014/main" val="2356897147"/>
                    </a:ext>
                  </a:extLst>
                </a:gridCol>
                <a:gridCol w="2056876">
                  <a:extLst>
                    <a:ext uri="{9D8B030D-6E8A-4147-A177-3AD203B41FA5}">
                      <a16:colId xmlns:a16="http://schemas.microsoft.com/office/drawing/2014/main" val="20000"/>
                    </a:ext>
                  </a:extLst>
                </a:gridCol>
                <a:gridCol w="2056876">
                  <a:extLst>
                    <a:ext uri="{9D8B030D-6E8A-4147-A177-3AD203B41FA5}">
                      <a16:colId xmlns:a16="http://schemas.microsoft.com/office/drawing/2014/main" val="20001"/>
                    </a:ext>
                  </a:extLst>
                </a:gridCol>
                <a:gridCol w="2056876">
                  <a:extLst>
                    <a:ext uri="{9D8B030D-6E8A-4147-A177-3AD203B41FA5}">
                      <a16:colId xmlns:a16="http://schemas.microsoft.com/office/drawing/2014/main" val="20002"/>
                    </a:ext>
                  </a:extLst>
                </a:gridCol>
              </a:tblGrid>
              <a:tr h="561746">
                <a:tc>
                  <a:txBody>
                    <a:bodyPr/>
                    <a:lstStyle/>
                    <a:p>
                      <a:pPr algn="ctr"/>
                      <a:r>
                        <a:rPr lang="fr-FR" dirty="0">
                          <a:solidFill>
                            <a:schemeClr val="bg1"/>
                          </a:solidFill>
                        </a:rPr>
                        <a:t>BP 2024</a:t>
                      </a:r>
                    </a:p>
                  </a:txBody>
                  <a:tcPr anchor="ctr">
                    <a:cell3D prstMaterial="dkEdge">
                      <a:bevel prst="coolSlant"/>
                      <a:lightRig rig="flood" dir="t"/>
                    </a:cell3D>
                    <a:solidFill>
                      <a:srgbClr val="7030A0"/>
                    </a:solidFill>
                  </a:tcPr>
                </a:tc>
                <a:tc>
                  <a:txBody>
                    <a:bodyPr/>
                    <a:lstStyle/>
                    <a:p>
                      <a:pPr algn="ctr"/>
                      <a:r>
                        <a:rPr lang="fr-FR" dirty="0">
                          <a:solidFill>
                            <a:schemeClr val="bg1"/>
                          </a:solidFill>
                        </a:rPr>
                        <a:t>CA</a:t>
                      </a:r>
                      <a:r>
                        <a:rPr lang="fr-FR" baseline="0" dirty="0">
                          <a:solidFill>
                            <a:schemeClr val="bg1"/>
                          </a:solidFill>
                        </a:rPr>
                        <a:t> 2024</a:t>
                      </a:r>
                      <a:endParaRPr lang="fr-FR" dirty="0">
                        <a:solidFill>
                          <a:schemeClr val="bg1"/>
                        </a:solidFill>
                      </a:endParaRPr>
                    </a:p>
                  </a:txBody>
                  <a:tcPr anchor="ctr">
                    <a:cell3D prstMaterial="dkEdge">
                      <a:bevel prst="coolSlant"/>
                      <a:lightRig rig="flood" dir="t"/>
                    </a:cell3D>
                    <a:solidFill>
                      <a:srgbClr val="7030A0"/>
                    </a:solidFill>
                  </a:tcPr>
                </a:tc>
                <a:tc>
                  <a:txBody>
                    <a:bodyPr/>
                    <a:lstStyle/>
                    <a:p>
                      <a:pPr algn="ctr"/>
                      <a:r>
                        <a:rPr lang="fr-FR" dirty="0">
                          <a:solidFill>
                            <a:schemeClr val="bg1"/>
                          </a:solidFill>
                        </a:rPr>
                        <a:t>Budget Primitif 2025</a:t>
                      </a:r>
                    </a:p>
                  </a:txBody>
                  <a:tcPr anchor="ctr">
                    <a:cell3D prstMaterial="dkEdge">
                      <a:bevel prst="coolSlant"/>
                      <a:lightRig rig="flood" dir="t"/>
                    </a:cell3D>
                    <a:solidFill>
                      <a:srgbClr val="7030A0"/>
                    </a:solidFill>
                  </a:tcPr>
                </a:tc>
                <a:tc>
                  <a:txBody>
                    <a:bodyPr/>
                    <a:lstStyle/>
                    <a:p>
                      <a:pPr algn="ctr"/>
                      <a:r>
                        <a:rPr lang="fr-FR" dirty="0">
                          <a:solidFill>
                            <a:schemeClr val="bg1"/>
                          </a:solidFill>
                        </a:rPr>
                        <a:t>Écart </a:t>
                      </a:r>
                    </a:p>
                    <a:p>
                      <a:pPr algn="ctr"/>
                      <a:r>
                        <a:rPr lang="fr-FR" dirty="0">
                          <a:solidFill>
                            <a:schemeClr val="bg1"/>
                          </a:solidFill>
                        </a:rPr>
                        <a:t>BP 2025/ CA 2024</a:t>
                      </a:r>
                    </a:p>
                  </a:txBody>
                  <a:tcPr anchor="ctr">
                    <a:cell3D prstMaterial="dkEdge">
                      <a:bevel prst="coolSlant"/>
                      <a:lightRig rig="flood" dir="t"/>
                    </a:cell3D>
                    <a:solidFill>
                      <a:srgbClr val="7030A0"/>
                    </a:solidFill>
                  </a:tcPr>
                </a:tc>
                <a:extLst>
                  <a:ext uri="{0D108BD9-81ED-4DB2-BD59-A6C34878D82A}">
                    <a16:rowId xmlns:a16="http://schemas.microsoft.com/office/drawing/2014/main" val="10000"/>
                  </a:ext>
                </a:extLst>
              </a:tr>
              <a:tr h="561746">
                <a:tc>
                  <a:txBody>
                    <a:bodyPr/>
                    <a:lstStyle/>
                    <a:p>
                      <a:pPr algn="ctr"/>
                      <a:r>
                        <a:rPr lang="fr-FR" dirty="0">
                          <a:solidFill>
                            <a:schemeClr val="bg1"/>
                          </a:solidFill>
                        </a:rPr>
                        <a:t>2 828 100,00 €</a:t>
                      </a:r>
                    </a:p>
                  </a:txBody>
                  <a:tcPr anchor="ctr">
                    <a:cell3D prstMaterial="dkEdge">
                      <a:bevel prst="coolSlant"/>
                      <a:lightRig rig="flood" dir="t"/>
                    </a:cell3D>
                    <a:solidFill>
                      <a:srgbClr val="7030A0"/>
                    </a:solidFill>
                  </a:tcPr>
                </a:tc>
                <a:tc>
                  <a:txBody>
                    <a:bodyPr/>
                    <a:lstStyle/>
                    <a:p>
                      <a:pPr algn="ctr"/>
                      <a:r>
                        <a:rPr lang="fr-FR" dirty="0">
                          <a:solidFill>
                            <a:schemeClr val="bg1"/>
                          </a:solidFill>
                        </a:rPr>
                        <a:t>2 821 706,46 €</a:t>
                      </a:r>
                    </a:p>
                  </a:txBody>
                  <a:tcPr anchor="ctr">
                    <a:cell3D prstMaterial="dkEdge">
                      <a:bevel prst="coolSlant"/>
                      <a:lightRig rig="flood" dir="t"/>
                    </a:cell3D>
                    <a:solidFill>
                      <a:srgbClr val="7030A0"/>
                    </a:solidFill>
                  </a:tcPr>
                </a:tc>
                <a:tc>
                  <a:txBody>
                    <a:bodyPr/>
                    <a:lstStyle/>
                    <a:p>
                      <a:pPr algn="ctr"/>
                      <a:r>
                        <a:rPr lang="fr-FR" dirty="0">
                          <a:solidFill>
                            <a:schemeClr val="bg1"/>
                          </a:solidFill>
                        </a:rPr>
                        <a:t>3 076 350,00 €</a:t>
                      </a:r>
                    </a:p>
                  </a:txBody>
                  <a:tcPr anchor="ctr">
                    <a:cell3D prstMaterial="dkEdge">
                      <a:bevel prst="coolSlant"/>
                      <a:lightRig rig="flood" dir="t"/>
                    </a:cell3D>
                    <a:solidFill>
                      <a:srgbClr val="7030A0"/>
                    </a:solidFill>
                  </a:tcPr>
                </a:tc>
                <a:tc>
                  <a:txBody>
                    <a:bodyPr/>
                    <a:lstStyle/>
                    <a:p>
                      <a:pPr algn="ctr"/>
                      <a:r>
                        <a:rPr lang="fr-FR" dirty="0">
                          <a:solidFill>
                            <a:schemeClr val="bg1"/>
                          </a:solidFill>
                        </a:rPr>
                        <a:t>+  254 643,54 €</a:t>
                      </a:r>
                    </a:p>
                  </a:txBody>
                  <a:tcPr anchor="ctr">
                    <a:cell3D prstMaterial="dkEdge">
                      <a:bevel prst="coolSlant"/>
                      <a:lightRig rig="flood" dir="t"/>
                    </a:cell3D>
                    <a:solidFill>
                      <a:srgbClr val="7030A0"/>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624327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68710" y="764704"/>
            <a:ext cx="7598940" cy="723536"/>
          </a:xfrm>
        </p:spPr>
        <p:txBody>
          <a:bodyPr>
            <a:normAutofit/>
          </a:bodyPr>
          <a:lstStyle/>
          <a:p>
            <a:pPr marL="109728" indent="0">
              <a:buNone/>
            </a:pPr>
            <a:r>
              <a:rPr lang="fr-FR" sz="2400" b="1" u="sng" dirty="0">
                <a:solidFill>
                  <a:srgbClr val="2C4D88"/>
                </a:solidFill>
              </a:rPr>
              <a:t>Chapitre 014 - Atténuations de produits</a:t>
            </a:r>
          </a:p>
        </p:txBody>
      </p:sp>
      <p:sp>
        <p:nvSpPr>
          <p:cNvPr id="4" name="Espace réservé du numéro de diapositive 3"/>
          <p:cNvSpPr>
            <a:spLocks noGrp="1"/>
          </p:cNvSpPr>
          <p:nvPr>
            <p:ph type="sldNum" sz="quarter" idx="12"/>
          </p:nvPr>
        </p:nvSpPr>
        <p:spPr/>
        <p:txBody>
          <a:bodyPr/>
          <a:lstStyle/>
          <a:p>
            <a:fld id="{6AF4F97F-837C-4708-9ADF-A6F82CB4B422}" type="slidenum">
              <a:rPr lang="fr-FR" smtClean="0"/>
              <a:pPr/>
              <a:t>7</a:t>
            </a:fld>
            <a:endParaRPr lang="fr-FR" dirty="0"/>
          </a:p>
        </p:txBody>
      </p:sp>
      <p:sp>
        <p:nvSpPr>
          <p:cNvPr id="5" name="ZoneTexte 4"/>
          <p:cNvSpPr txBox="1"/>
          <p:nvPr/>
        </p:nvSpPr>
        <p:spPr>
          <a:xfrm>
            <a:off x="668710" y="2564904"/>
            <a:ext cx="7776864" cy="2739211"/>
          </a:xfrm>
          <a:prstGeom prst="rect">
            <a:avLst/>
          </a:prstGeom>
          <a:noFill/>
        </p:spPr>
        <p:txBody>
          <a:bodyPr wrap="square" rtlCol="0">
            <a:spAutoFit/>
          </a:bodyPr>
          <a:lstStyle/>
          <a:p>
            <a:pPr algn="just"/>
            <a:endParaRPr lang="fr-FR" sz="1600" dirty="0">
              <a:solidFill>
                <a:srgbClr val="2C4D88"/>
              </a:solidFill>
            </a:endParaRPr>
          </a:p>
          <a:p>
            <a:pPr marL="285750" indent="-285750" algn="just">
              <a:buFont typeface="Courier New" panose="02070309020205020404" pitchFamily="49" charset="0"/>
              <a:buChar char="o"/>
            </a:pPr>
            <a:r>
              <a:rPr lang="fr-FR" sz="1600" dirty="0">
                <a:solidFill>
                  <a:srgbClr val="2C4D88"/>
                </a:solidFill>
              </a:rPr>
              <a:t>Dépenses stables par rapport à 2024. Il s’agit dans ce chapitre de dépenses liées à la péréquation financière dont FNGIR* et FPIC**. </a:t>
            </a:r>
          </a:p>
          <a:p>
            <a:pPr algn="just"/>
            <a:endParaRPr lang="fr-FR" sz="1600" dirty="0">
              <a:solidFill>
                <a:srgbClr val="2C4D88"/>
              </a:solidFill>
            </a:endParaRPr>
          </a:p>
          <a:p>
            <a:pPr marL="285750" indent="-285750" algn="just">
              <a:buFont typeface="Courier New" panose="02070309020205020404" pitchFamily="49" charset="0"/>
              <a:buChar char="o"/>
            </a:pPr>
            <a:r>
              <a:rPr lang="fr-FR" sz="1600" dirty="0">
                <a:solidFill>
                  <a:srgbClr val="2C4D88"/>
                </a:solidFill>
              </a:rPr>
              <a:t>L’objectif poursuivit par ce système de péréquation est de limiter les écarts entre les communes riches et pauvres, sur le territoire national et intercommunal.</a:t>
            </a:r>
          </a:p>
          <a:p>
            <a:pPr marL="285750" indent="-285750" algn="just">
              <a:buFont typeface="Courier New" panose="02070309020205020404" pitchFamily="49" charset="0"/>
              <a:buChar char="o"/>
            </a:pPr>
            <a:endParaRPr lang="fr-FR" sz="1600" dirty="0">
              <a:solidFill>
                <a:srgbClr val="2C4D88"/>
              </a:solidFill>
            </a:endParaRPr>
          </a:p>
          <a:p>
            <a:pPr marL="285750" indent="-285750" algn="just">
              <a:buFont typeface="Courier New" panose="02070309020205020404" pitchFamily="49" charset="0"/>
              <a:buChar char="o"/>
            </a:pPr>
            <a:r>
              <a:rPr lang="fr-FR" sz="1600" dirty="0">
                <a:solidFill>
                  <a:srgbClr val="2C4D88"/>
                </a:solidFill>
              </a:rPr>
              <a:t>Le FNGIR est de 377 K€ et le FPIC compte pour 67 K€.</a:t>
            </a:r>
          </a:p>
          <a:p>
            <a:pPr algn="just"/>
            <a:endParaRPr lang="fr-FR" sz="1600" dirty="0">
              <a:solidFill>
                <a:srgbClr val="2C4D88"/>
              </a:solidFill>
            </a:endParaRPr>
          </a:p>
          <a:p>
            <a:pPr algn="just"/>
            <a:r>
              <a:rPr lang="fr-FR" sz="1400" dirty="0">
                <a:solidFill>
                  <a:srgbClr val="2C4D88"/>
                </a:solidFill>
              </a:rPr>
              <a:t>*  FNGIR : Fonds national de garantie individuelle des ressources</a:t>
            </a:r>
          </a:p>
          <a:p>
            <a:pPr algn="just"/>
            <a:r>
              <a:rPr lang="fr-FR" sz="1400" dirty="0">
                <a:solidFill>
                  <a:srgbClr val="2C4D88"/>
                </a:solidFill>
              </a:rPr>
              <a:t>**FPIC : Fonds de péréquation des ressources intercommunales et communales </a:t>
            </a:r>
          </a:p>
        </p:txBody>
      </p:sp>
      <p:sp>
        <p:nvSpPr>
          <p:cNvPr id="10" name="Titre 9">
            <a:extLst>
              <a:ext uri="{FF2B5EF4-FFF2-40B4-BE49-F238E27FC236}">
                <a16:creationId xmlns:a16="http://schemas.microsoft.com/office/drawing/2014/main" id="{3087ABB8-A512-420A-A9DF-69D2D5EDF0B9}"/>
              </a:ext>
            </a:extLst>
          </p:cNvPr>
          <p:cNvSpPr>
            <a:spLocks noGrp="1"/>
          </p:cNvSpPr>
          <p:nvPr>
            <p:ph type="title"/>
          </p:nvPr>
        </p:nvSpPr>
        <p:spPr/>
        <p:txBody>
          <a:bodyPr/>
          <a:lstStyle/>
          <a:p>
            <a:br>
              <a:rPr lang="fr-FR" dirty="0"/>
            </a:br>
            <a:br>
              <a:rPr lang="fr-FR" dirty="0"/>
            </a:br>
            <a:br>
              <a:rPr lang="fr-FR" dirty="0"/>
            </a:br>
            <a:br>
              <a:rPr lang="fr-FR" dirty="0"/>
            </a:br>
            <a:br>
              <a:rPr lang="fr-FR" dirty="0"/>
            </a:br>
            <a:br>
              <a:rPr lang="fr-FR" dirty="0"/>
            </a:br>
            <a:endParaRPr lang="fr-FR" dirty="0"/>
          </a:p>
        </p:txBody>
      </p:sp>
      <p:sp>
        <p:nvSpPr>
          <p:cNvPr id="11" name="ZoneTexte 10">
            <a:extLst>
              <a:ext uri="{FF2B5EF4-FFF2-40B4-BE49-F238E27FC236}">
                <a16:creationId xmlns:a16="http://schemas.microsoft.com/office/drawing/2014/main" id="{CA9A8707-AC16-416F-9042-7B9CC6DC7175}"/>
              </a:ext>
            </a:extLst>
          </p:cNvPr>
          <p:cNvSpPr txBox="1"/>
          <p:nvPr/>
        </p:nvSpPr>
        <p:spPr>
          <a:xfrm>
            <a:off x="5724128" y="193728"/>
            <a:ext cx="3235029" cy="369332"/>
          </a:xfrm>
          <a:prstGeom prst="rect">
            <a:avLst/>
          </a:prstGeom>
          <a:solidFill>
            <a:srgbClr val="2C4D88"/>
          </a:solidFill>
          <a:ln>
            <a:solidFill>
              <a:srgbClr val="7030A0"/>
            </a:solidFill>
          </a:ln>
        </p:spPr>
        <p:txBody>
          <a:bodyPr wrap="square">
            <a:spAutoFit/>
          </a:bodyPr>
          <a:lstStyle/>
          <a:p>
            <a:r>
              <a:rPr lang="fr-FR" dirty="0">
                <a:solidFill>
                  <a:schemeClr val="bg1"/>
                </a:solidFill>
              </a:rPr>
              <a:t>Dépenses de fonctionnement (3)</a:t>
            </a:r>
          </a:p>
        </p:txBody>
      </p:sp>
      <p:graphicFrame>
        <p:nvGraphicFramePr>
          <p:cNvPr id="2" name="Tableau 1">
            <a:extLst>
              <a:ext uri="{FF2B5EF4-FFF2-40B4-BE49-F238E27FC236}">
                <a16:creationId xmlns:a16="http://schemas.microsoft.com/office/drawing/2014/main" id="{742641BE-695C-2779-EBB5-D380BBA4F1EB}"/>
              </a:ext>
            </a:extLst>
          </p:cNvPr>
          <p:cNvGraphicFramePr>
            <a:graphicFrameLocks noGrp="1"/>
          </p:cNvGraphicFramePr>
          <p:nvPr>
            <p:extLst>
              <p:ext uri="{D42A27DB-BD31-4B8C-83A1-F6EECF244321}">
                <p14:modId xmlns:p14="http://schemas.microsoft.com/office/powerpoint/2010/main" val="1572975723"/>
              </p:ext>
            </p:extLst>
          </p:nvPr>
        </p:nvGraphicFramePr>
        <p:xfrm>
          <a:off x="575556" y="1243680"/>
          <a:ext cx="7992888" cy="1224136"/>
        </p:xfrm>
        <a:graphic>
          <a:graphicData uri="http://schemas.openxmlformats.org/drawingml/2006/table">
            <a:tbl>
              <a:tblPr firstRow="1" bandRow="1">
                <a:tableStyleId>{5C22544A-7EE6-4342-B048-85BDC9FD1C3A}</a:tableStyleId>
              </a:tblPr>
              <a:tblGrid>
                <a:gridCol w="1998222">
                  <a:extLst>
                    <a:ext uri="{9D8B030D-6E8A-4147-A177-3AD203B41FA5}">
                      <a16:colId xmlns:a16="http://schemas.microsoft.com/office/drawing/2014/main" val="2356897147"/>
                    </a:ext>
                  </a:extLst>
                </a:gridCol>
                <a:gridCol w="1998222">
                  <a:extLst>
                    <a:ext uri="{9D8B030D-6E8A-4147-A177-3AD203B41FA5}">
                      <a16:colId xmlns:a16="http://schemas.microsoft.com/office/drawing/2014/main" val="20000"/>
                    </a:ext>
                  </a:extLst>
                </a:gridCol>
                <a:gridCol w="1998222">
                  <a:extLst>
                    <a:ext uri="{9D8B030D-6E8A-4147-A177-3AD203B41FA5}">
                      <a16:colId xmlns:a16="http://schemas.microsoft.com/office/drawing/2014/main" val="20001"/>
                    </a:ext>
                  </a:extLst>
                </a:gridCol>
                <a:gridCol w="1998222">
                  <a:extLst>
                    <a:ext uri="{9D8B030D-6E8A-4147-A177-3AD203B41FA5}">
                      <a16:colId xmlns:a16="http://schemas.microsoft.com/office/drawing/2014/main" val="20002"/>
                    </a:ext>
                  </a:extLst>
                </a:gridCol>
              </a:tblGrid>
              <a:tr h="612068">
                <a:tc>
                  <a:txBody>
                    <a:bodyPr/>
                    <a:lstStyle/>
                    <a:p>
                      <a:pPr algn="ctr"/>
                      <a:r>
                        <a:rPr lang="fr-FR" dirty="0">
                          <a:solidFill>
                            <a:schemeClr val="bg1"/>
                          </a:solidFill>
                        </a:rPr>
                        <a:t>BP 2024</a:t>
                      </a:r>
                    </a:p>
                  </a:txBody>
                  <a:tcPr anchor="ctr">
                    <a:cell3D prstMaterial="dkEdge">
                      <a:bevel prst="coolSlant"/>
                      <a:lightRig rig="flood" dir="t"/>
                    </a:cell3D>
                    <a:solidFill>
                      <a:srgbClr val="7030A0"/>
                    </a:solidFill>
                  </a:tcPr>
                </a:tc>
                <a:tc>
                  <a:txBody>
                    <a:bodyPr/>
                    <a:lstStyle/>
                    <a:p>
                      <a:pPr algn="ctr"/>
                      <a:r>
                        <a:rPr lang="fr-FR" dirty="0">
                          <a:solidFill>
                            <a:schemeClr val="bg1"/>
                          </a:solidFill>
                        </a:rPr>
                        <a:t>CA</a:t>
                      </a:r>
                      <a:r>
                        <a:rPr lang="fr-FR" baseline="0" dirty="0">
                          <a:solidFill>
                            <a:schemeClr val="bg1"/>
                          </a:solidFill>
                        </a:rPr>
                        <a:t> 2024</a:t>
                      </a:r>
                      <a:endParaRPr lang="fr-FR" dirty="0">
                        <a:solidFill>
                          <a:schemeClr val="bg1"/>
                        </a:solidFill>
                      </a:endParaRPr>
                    </a:p>
                  </a:txBody>
                  <a:tcPr anchor="ctr">
                    <a:cell3D prstMaterial="dkEdge">
                      <a:bevel prst="coolSlant"/>
                      <a:lightRig rig="flood" dir="t"/>
                    </a:cell3D>
                    <a:solidFill>
                      <a:srgbClr val="7030A0"/>
                    </a:solidFill>
                  </a:tcPr>
                </a:tc>
                <a:tc>
                  <a:txBody>
                    <a:bodyPr/>
                    <a:lstStyle/>
                    <a:p>
                      <a:pPr algn="ctr"/>
                      <a:r>
                        <a:rPr lang="fr-FR" dirty="0">
                          <a:solidFill>
                            <a:schemeClr val="bg1"/>
                          </a:solidFill>
                        </a:rPr>
                        <a:t>Budget Primitif 2025</a:t>
                      </a:r>
                    </a:p>
                  </a:txBody>
                  <a:tcPr anchor="ctr">
                    <a:cell3D prstMaterial="dkEdge">
                      <a:bevel prst="coolSlant"/>
                      <a:lightRig rig="flood" dir="t"/>
                    </a:cell3D>
                    <a:solidFill>
                      <a:srgbClr val="7030A0"/>
                    </a:solidFill>
                  </a:tcPr>
                </a:tc>
                <a:tc>
                  <a:txBody>
                    <a:bodyPr/>
                    <a:lstStyle/>
                    <a:p>
                      <a:pPr algn="ctr"/>
                      <a:r>
                        <a:rPr lang="fr-FR" dirty="0">
                          <a:solidFill>
                            <a:schemeClr val="bg1"/>
                          </a:solidFill>
                        </a:rPr>
                        <a:t>Écart </a:t>
                      </a:r>
                    </a:p>
                    <a:p>
                      <a:pPr algn="ctr"/>
                      <a:r>
                        <a:rPr lang="fr-FR" dirty="0">
                          <a:solidFill>
                            <a:schemeClr val="bg1"/>
                          </a:solidFill>
                        </a:rPr>
                        <a:t>BP 2025/ CA 2024</a:t>
                      </a:r>
                    </a:p>
                  </a:txBody>
                  <a:tcPr anchor="ctr">
                    <a:cell3D prstMaterial="dkEdge">
                      <a:bevel prst="coolSlant"/>
                      <a:lightRig rig="flood" dir="t"/>
                    </a:cell3D>
                    <a:solidFill>
                      <a:srgbClr val="7030A0"/>
                    </a:solidFill>
                  </a:tcPr>
                </a:tc>
                <a:extLst>
                  <a:ext uri="{0D108BD9-81ED-4DB2-BD59-A6C34878D82A}">
                    <a16:rowId xmlns:a16="http://schemas.microsoft.com/office/drawing/2014/main" val="10000"/>
                  </a:ext>
                </a:extLst>
              </a:tr>
              <a:tr h="612068">
                <a:tc>
                  <a:txBody>
                    <a:bodyPr/>
                    <a:lstStyle/>
                    <a:p>
                      <a:pPr algn="ctr"/>
                      <a:r>
                        <a:rPr lang="fr-FR" dirty="0">
                          <a:solidFill>
                            <a:schemeClr val="bg1"/>
                          </a:solidFill>
                        </a:rPr>
                        <a:t>442 300,00 €</a:t>
                      </a:r>
                    </a:p>
                  </a:txBody>
                  <a:tcPr anchor="ctr">
                    <a:cell3D prstMaterial="dkEdge">
                      <a:bevel prst="coolSlant"/>
                      <a:lightRig rig="flood" dir="t"/>
                    </a:cell3D>
                    <a:solidFill>
                      <a:srgbClr val="7030A0"/>
                    </a:solidFill>
                  </a:tcPr>
                </a:tc>
                <a:tc>
                  <a:txBody>
                    <a:bodyPr/>
                    <a:lstStyle/>
                    <a:p>
                      <a:pPr algn="ctr"/>
                      <a:r>
                        <a:rPr lang="fr-FR" dirty="0">
                          <a:solidFill>
                            <a:schemeClr val="bg1"/>
                          </a:solidFill>
                        </a:rPr>
                        <a:t>442 128,00 €</a:t>
                      </a:r>
                    </a:p>
                  </a:txBody>
                  <a:tcPr anchor="ctr">
                    <a:cell3D prstMaterial="dkEdge">
                      <a:bevel prst="coolSlant"/>
                      <a:lightRig rig="flood" dir="t"/>
                    </a:cell3D>
                    <a:solidFill>
                      <a:srgbClr val="7030A0"/>
                    </a:solidFill>
                  </a:tcPr>
                </a:tc>
                <a:tc>
                  <a:txBody>
                    <a:bodyPr/>
                    <a:lstStyle/>
                    <a:p>
                      <a:pPr algn="ctr"/>
                      <a:r>
                        <a:rPr lang="fr-FR" dirty="0">
                          <a:solidFill>
                            <a:schemeClr val="bg1"/>
                          </a:solidFill>
                        </a:rPr>
                        <a:t>444 000,00 €</a:t>
                      </a:r>
                    </a:p>
                  </a:txBody>
                  <a:tcPr anchor="ctr">
                    <a:cell3D prstMaterial="dkEdge">
                      <a:bevel prst="coolSlant"/>
                      <a:lightRig rig="flood" dir="t"/>
                    </a:cell3D>
                    <a:solidFill>
                      <a:srgbClr val="7030A0"/>
                    </a:solidFill>
                  </a:tcPr>
                </a:tc>
                <a:tc>
                  <a:txBody>
                    <a:bodyPr/>
                    <a:lstStyle/>
                    <a:p>
                      <a:pPr algn="ctr"/>
                      <a:r>
                        <a:rPr lang="fr-FR" dirty="0">
                          <a:solidFill>
                            <a:schemeClr val="bg1"/>
                          </a:solidFill>
                        </a:rPr>
                        <a:t>+ 1 872,00 €</a:t>
                      </a:r>
                    </a:p>
                  </a:txBody>
                  <a:tcPr anchor="ctr">
                    <a:cell3D prstMaterial="dkEdge">
                      <a:bevel prst="coolSlant"/>
                      <a:lightRig rig="flood" dir="t"/>
                    </a:cell3D>
                    <a:solidFill>
                      <a:srgbClr val="7030A0"/>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2647554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6EC59E-B51B-9945-798A-AF8CE5193ADF}"/>
            </a:ext>
          </a:extLst>
        </p:cNvPr>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D02F931-15FA-E975-E141-3B936ACEA5FB}"/>
              </a:ext>
            </a:extLst>
          </p:cNvPr>
          <p:cNvSpPr>
            <a:spLocks noGrp="1"/>
          </p:cNvSpPr>
          <p:nvPr>
            <p:ph idx="1"/>
          </p:nvPr>
        </p:nvSpPr>
        <p:spPr>
          <a:xfrm>
            <a:off x="575555" y="707713"/>
            <a:ext cx="8252345" cy="504056"/>
          </a:xfrm>
        </p:spPr>
        <p:txBody>
          <a:bodyPr>
            <a:normAutofit/>
          </a:bodyPr>
          <a:lstStyle/>
          <a:p>
            <a:pPr marL="109728" indent="0">
              <a:buNone/>
            </a:pPr>
            <a:r>
              <a:rPr lang="fr-FR" sz="2400" b="1" u="sng" dirty="0">
                <a:solidFill>
                  <a:srgbClr val="2C4D88"/>
                </a:solidFill>
              </a:rPr>
              <a:t>Chapitre 65 - Autres charges de gestion courante</a:t>
            </a:r>
          </a:p>
        </p:txBody>
      </p:sp>
      <p:sp>
        <p:nvSpPr>
          <p:cNvPr id="4" name="Espace réservé du numéro de diapositive 3">
            <a:extLst>
              <a:ext uri="{FF2B5EF4-FFF2-40B4-BE49-F238E27FC236}">
                <a16:creationId xmlns:a16="http://schemas.microsoft.com/office/drawing/2014/main" id="{C32D4F86-CED4-9375-B823-E63DB4270220}"/>
              </a:ext>
            </a:extLst>
          </p:cNvPr>
          <p:cNvSpPr>
            <a:spLocks noGrp="1"/>
          </p:cNvSpPr>
          <p:nvPr>
            <p:ph type="sldNum" sz="quarter" idx="12"/>
          </p:nvPr>
        </p:nvSpPr>
        <p:spPr/>
        <p:txBody>
          <a:bodyPr/>
          <a:lstStyle/>
          <a:p>
            <a:fld id="{6AF4F97F-837C-4708-9ADF-A6F82CB4B422}" type="slidenum">
              <a:rPr lang="fr-FR" smtClean="0"/>
              <a:pPr/>
              <a:t>8</a:t>
            </a:fld>
            <a:endParaRPr lang="fr-FR" dirty="0"/>
          </a:p>
        </p:txBody>
      </p:sp>
      <p:sp>
        <p:nvSpPr>
          <p:cNvPr id="9" name="Titre 8">
            <a:extLst>
              <a:ext uri="{FF2B5EF4-FFF2-40B4-BE49-F238E27FC236}">
                <a16:creationId xmlns:a16="http://schemas.microsoft.com/office/drawing/2014/main" id="{0B43E32F-6787-0091-3028-22AD240D7F25}"/>
              </a:ext>
            </a:extLst>
          </p:cNvPr>
          <p:cNvSpPr>
            <a:spLocks noGrp="1"/>
          </p:cNvSpPr>
          <p:nvPr>
            <p:ph type="title"/>
          </p:nvPr>
        </p:nvSpPr>
        <p:spPr/>
        <p:txBody>
          <a:bodyPr/>
          <a:lstStyle/>
          <a:p>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endParaRPr lang="fr-FR" dirty="0"/>
          </a:p>
        </p:txBody>
      </p:sp>
      <p:sp>
        <p:nvSpPr>
          <p:cNvPr id="11" name="ZoneTexte 10">
            <a:extLst>
              <a:ext uri="{FF2B5EF4-FFF2-40B4-BE49-F238E27FC236}">
                <a16:creationId xmlns:a16="http://schemas.microsoft.com/office/drawing/2014/main" id="{D474B1C9-6A71-1700-6A27-91308045587E}"/>
              </a:ext>
            </a:extLst>
          </p:cNvPr>
          <p:cNvSpPr txBox="1"/>
          <p:nvPr/>
        </p:nvSpPr>
        <p:spPr>
          <a:xfrm>
            <a:off x="5724128" y="193728"/>
            <a:ext cx="3235029" cy="369332"/>
          </a:xfrm>
          <a:prstGeom prst="rect">
            <a:avLst/>
          </a:prstGeom>
          <a:solidFill>
            <a:srgbClr val="2C4D88"/>
          </a:solidFill>
          <a:ln>
            <a:solidFill>
              <a:srgbClr val="7030A0"/>
            </a:solidFill>
          </a:ln>
        </p:spPr>
        <p:txBody>
          <a:bodyPr wrap="square">
            <a:spAutoFit/>
          </a:bodyPr>
          <a:lstStyle/>
          <a:p>
            <a:r>
              <a:rPr lang="fr-FR" dirty="0">
                <a:solidFill>
                  <a:schemeClr val="bg1"/>
                </a:solidFill>
              </a:rPr>
              <a:t>Dépenses de fonctionnement (4)</a:t>
            </a:r>
          </a:p>
        </p:txBody>
      </p:sp>
      <p:graphicFrame>
        <p:nvGraphicFramePr>
          <p:cNvPr id="2" name="Tableau 1">
            <a:extLst>
              <a:ext uri="{FF2B5EF4-FFF2-40B4-BE49-F238E27FC236}">
                <a16:creationId xmlns:a16="http://schemas.microsoft.com/office/drawing/2014/main" id="{8D87ECAF-E835-9CB7-24A9-ABCA4689918E}"/>
              </a:ext>
            </a:extLst>
          </p:cNvPr>
          <p:cNvGraphicFramePr>
            <a:graphicFrameLocks noGrp="1"/>
          </p:cNvGraphicFramePr>
          <p:nvPr>
            <p:extLst>
              <p:ext uri="{D42A27DB-BD31-4B8C-83A1-F6EECF244321}">
                <p14:modId xmlns:p14="http://schemas.microsoft.com/office/powerpoint/2010/main" val="630795378"/>
              </p:ext>
            </p:extLst>
          </p:nvPr>
        </p:nvGraphicFramePr>
        <p:xfrm>
          <a:off x="575555" y="1211769"/>
          <a:ext cx="8252344" cy="1255084"/>
        </p:xfrm>
        <a:graphic>
          <a:graphicData uri="http://schemas.openxmlformats.org/drawingml/2006/table">
            <a:tbl>
              <a:tblPr firstRow="1" bandRow="1">
                <a:tableStyleId>{5C22544A-7EE6-4342-B048-85BDC9FD1C3A}</a:tableStyleId>
              </a:tblPr>
              <a:tblGrid>
                <a:gridCol w="2063086">
                  <a:extLst>
                    <a:ext uri="{9D8B030D-6E8A-4147-A177-3AD203B41FA5}">
                      <a16:colId xmlns:a16="http://schemas.microsoft.com/office/drawing/2014/main" val="2356897147"/>
                    </a:ext>
                  </a:extLst>
                </a:gridCol>
                <a:gridCol w="2063086">
                  <a:extLst>
                    <a:ext uri="{9D8B030D-6E8A-4147-A177-3AD203B41FA5}">
                      <a16:colId xmlns:a16="http://schemas.microsoft.com/office/drawing/2014/main" val="20000"/>
                    </a:ext>
                  </a:extLst>
                </a:gridCol>
                <a:gridCol w="2063086">
                  <a:extLst>
                    <a:ext uri="{9D8B030D-6E8A-4147-A177-3AD203B41FA5}">
                      <a16:colId xmlns:a16="http://schemas.microsoft.com/office/drawing/2014/main" val="20001"/>
                    </a:ext>
                  </a:extLst>
                </a:gridCol>
                <a:gridCol w="2063086">
                  <a:extLst>
                    <a:ext uri="{9D8B030D-6E8A-4147-A177-3AD203B41FA5}">
                      <a16:colId xmlns:a16="http://schemas.microsoft.com/office/drawing/2014/main" val="20002"/>
                    </a:ext>
                  </a:extLst>
                </a:gridCol>
              </a:tblGrid>
              <a:tr h="643016">
                <a:tc>
                  <a:txBody>
                    <a:bodyPr/>
                    <a:lstStyle/>
                    <a:p>
                      <a:pPr algn="ctr"/>
                      <a:r>
                        <a:rPr lang="fr-FR" dirty="0">
                          <a:solidFill>
                            <a:schemeClr val="bg1"/>
                          </a:solidFill>
                        </a:rPr>
                        <a:t>BP 2024</a:t>
                      </a:r>
                    </a:p>
                  </a:txBody>
                  <a:tcPr anchor="ctr">
                    <a:cell3D prstMaterial="dkEdge">
                      <a:bevel prst="coolSlant"/>
                      <a:lightRig rig="flood" dir="t"/>
                    </a:cell3D>
                    <a:solidFill>
                      <a:srgbClr val="7030A0"/>
                    </a:solidFill>
                  </a:tcPr>
                </a:tc>
                <a:tc>
                  <a:txBody>
                    <a:bodyPr/>
                    <a:lstStyle/>
                    <a:p>
                      <a:pPr algn="ctr"/>
                      <a:r>
                        <a:rPr lang="fr-FR" dirty="0">
                          <a:solidFill>
                            <a:schemeClr val="bg1"/>
                          </a:solidFill>
                        </a:rPr>
                        <a:t>CA</a:t>
                      </a:r>
                      <a:r>
                        <a:rPr lang="fr-FR" baseline="0" dirty="0">
                          <a:solidFill>
                            <a:schemeClr val="bg1"/>
                          </a:solidFill>
                        </a:rPr>
                        <a:t> 2024</a:t>
                      </a:r>
                      <a:endParaRPr lang="fr-FR" dirty="0">
                        <a:solidFill>
                          <a:schemeClr val="bg1"/>
                        </a:solidFill>
                      </a:endParaRPr>
                    </a:p>
                  </a:txBody>
                  <a:tcPr anchor="ctr">
                    <a:cell3D prstMaterial="dkEdge">
                      <a:bevel prst="coolSlant"/>
                      <a:lightRig rig="flood" dir="t"/>
                    </a:cell3D>
                    <a:solidFill>
                      <a:srgbClr val="7030A0"/>
                    </a:solidFill>
                  </a:tcPr>
                </a:tc>
                <a:tc>
                  <a:txBody>
                    <a:bodyPr/>
                    <a:lstStyle/>
                    <a:p>
                      <a:pPr algn="ctr"/>
                      <a:r>
                        <a:rPr lang="fr-FR" dirty="0">
                          <a:solidFill>
                            <a:schemeClr val="bg1"/>
                          </a:solidFill>
                        </a:rPr>
                        <a:t>Budget Primitif 2025</a:t>
                      </a:r>
                    </a:p>
                  </a:txBody>
                  <a:tcPr anchor="ctr">
                    <a:cell3D prstMaterial="dkEdge">
                      <a:bevel prst="coolSlant"/>
                      <a:lightRig rig="flood" dir="t"/>
                    </a:cell3D>
                    <a:solidFill>
                      <a:srgbClr val="7030A0"/>
                    </a:solidFill>
                  </a:tcPr>
                </a:tc>
                <a:tc>
                  <a:txBody>
                    <a:bodyPr/>
                    <a:lstStyle/>
                    <a:p>
                      <a:pPr algn="ctr"/>
                      <a:r>
                        <a:rPr lang="fr-FR" dirty="0">
                          <a:solidFill>
                            <a:schemeClr val="bg1"/>
                          </a:solidFill>
                        </a:rPr>
                        <a:t>Écart </a:t>
                      </a:r>
                    </a:p>
                    <a:p>
                      <a:pPr algn="ctr"/>
                      <a:r>
                        <a:rPr lang="fr-FR" dirty="0">
                          <a:solidFill>
                            <a:schemeClr val="bg1"/>
                          </a:solidFill>
                        </a:rPr>
                        <a:t>BP 2025/ CA 2024</a:t>
                      </a:r>
                    </a:p>
                  </a:txBody>
                  <a:tcPr anchor="ctr">
                    <a:cell3D prstMaterial="dkEdge">
                      <a:bevel prst="coolSlant"/>
                      <a:lightRig rig="flood" dir="t"/>
                    </a:cell3D>
                    <a:solidFill>
                      <a:srgbClr val="7030A0"/>
                    </a:solidFill>
                  </a:tcPr>
                </a:tc>
                <a:extLst>
                  <a:ext uri="{0D108BD9-81ED-4DB2-BD59-A6C34878D82A}">
                    <a16:rowId xmlns:a16="http://schemas.microsoft.com/office/drawing/2014/main" val="10000"/>
                  </a:ext>
                </a:extLst>
              </a:tr>
              <a:tr h="612068">
                <a:tc>
                  <a:txBody>
                    <a:bodyPr/>
                    <a:lstStyle/>
                    <a:p>
                      <a:pPr algn="ctr"/>
                      <a:r>
                        <a:rPr lang="fr-FR" dirty="0">
                          <a:solidFill>
                            <a:schemeClr val="bg1"/>
                          </a:solidFill>
                        </a:rPr>
                        <a:t>688 850,00 €</a:t>
                      </a:r>
                    </a:p>
                  </a:txBody>
                  <a:tcPr anchor="ctr">
                    <a:cell3D prstMaterial="dkEdge">
                      <a:bevel prst="coolSlant"/>
                      <a:lightRig rig="flood" dir="t"/>
                    </a:cell3D>
                    <a:solidFill>
                      <a:srgbClr val="7030A0"/>
                    </a:solidFill>
                  </a:tcPr>
                </a:tc>
                <a:tc>
                  <a:txBody>
                    <a:bodyPr/>
                    <a:lstStyle/>
                    <a:p>
                      <a:pPr algn="ctr"/>
                      <a:r>
                        <a:rPr lang="fr-FR" dirty="0">
                          <a:solidFill>
                            <a:schemeClr val="bg1"/>
                          </a:solidFill>
                        </a:rPr>
                        <a:t>611 381,36 €</a:t>
                      </a:r>
                    </a:p>
                  </a:txBody>
                  <a:tcPr anchor="ctr">
                    <a:cell3D prstMaterial="dkEdge">
                      <a:bevel prst="coolSlant"/>
                      <a:lightRig rig="flood" dir="t"/>
                    </a:cell3D>
                    <a:solidFill>
                      <a:srgbClr val="7030A0"/>
                    </a:solidFill>
                  </a:tcPr>
                </a:tc>
                <a:tc>
                  <a:txBody>
                    <a:bodyPr/>
                    <a:lstStyle/>
                    <a:p>
                      <a:pPr algn="ctr"/>
                      <a:r>
                        <a:rPr lang="fr-FR" dirty="0">
                          <a:solidFill>
                            <a:schemeClr val="bg1"/>
                          </a:solidFill>
                        </a:rPr>
                        <a:t>952 500,00 €</a:t>
                      </a:r>
                    </a:p>
                  </a:txBody>
                  <a:tcPr anchor="ctr">
                    <a:cell3D prstMaterial="dkEdge">
                      <a:bevel prst="coolSlant"/>
                      <a:lightRig rig="flood" dir="t"/>
                    </a:cell3D>
                    <a:solidFill>
                      <a:srgbClr val="7030A0"/>
                    </a:solidFill>
                  </a:tcPr>
                </a:tc>
                <a:tc>
                  <a:txBody>
                    <a:bodyPr/>
                    <a:lstStyle/>
                    <a:p>
                      <a:pPr algn="ctr"/>
                      <a:r>
                        <a:rPr lang="fr-FR" dirty="0">
                          <a:solidFill>
                            <a:schemeClr val="bg1"/>
                          </a:solidFill>
                        </a:rPr>
                        <a:t>+ 340 118,64 €</a:t>
                      </a:r>
                    </a:p>
                  </a:txBody>
                  <a:tcPr anchor="ctr">
                    <a:cell3D prstMaterial="dkEdge">
                      <a:bevel prst="coolSlant"/>
                      <a:lightRig rig="flood" dir="t"/>
                    </a:cell3D>
                    <a:solidFill>
                      <a:srgbClr val="7030A0"/>
                    </a:solidFill>
                  </a:tcPr>
                </a:tc>
                <a:extLst>
                  <a:ext uri="{0D108BD9-81ED-4DB2-BD59-A6C34878D82A}">
                    <a16:rowId xmlns:a16="http://schemas.microsoft.com/office/drawing/2014/main" val="10001"/>
                  </a:ext>
                </a:extLst>
              </a:tr>
            </a:tbl>
          </a:graphicData>
        </a:graphic>
      </p:graphicFrame>
      <p:graphicFrame>
        <p:nvGraphicFramePr>
          <p:cNvPr id="8" name="Graphique 7">
            <a:extLst>
              <a:ext uri="{FF2B5EF4-FFF2-40B4-BE49-F238E27FC236}">
                <a16:creationId xmlns:a16="http://schemas.microsoft.com/office/drawing/2014/main" id="{74E1AD96-2491-0109-D397-BDFFFECC1B58}"/>
              </a:ext>
            </a:extLst>
          </p:cNvPr>
          <p:cNvGraphicFramePr/>
          <p:nvPr>
            <p:extLst>
              <p:ext uri="{D42A27DB-BD31-4B8C-83A1-F6EECF244321}">
                <p14:modId xmlns:p14="http://schemas.microsoft.com/office/powerpoint/2010/main" val="3303845226"/>
              </p:ext>
            </p:extLst>
          </p:nvPr>
        </p:nvGraphicFramePr>
        <p:xfrm>
          <a:off x="575555" y="2636912"/>
          <a:ext cx="5650681" cy="3312368"/>
        </p:xfrm>
        <a:graphic>
          <a:graphicData uri="http://schemas.openxmlformats.org/drawingml/2006/chart">
            <c:chart xmlns:c="http://schemas.openxmlformats.org/drawingml/2006/chart" xmlns:r="http://schemas.openxmlformats.org/officeDocument/2006/relationships" r:id="rId2"/>
          </a:graphicData>
        </a:graphic>
      </p:graphicFrame>
      <p:sp>
        <p:nvSpPr>
          <p:cNvPr id="12" name="ZoneTexte 11">
            <a:extLst>
              <a:ext uri="{FF2B5EF4-FFF2-40B4-BE49-F238E27FC236}">
                <a16:creationId xmlns:a16="http://schemas.microsoft.com/office/drawing/2014/main" id="{BC67FA72-AB53-5E9D-D83B-6A852DF9308E}"/>
              </a:ext>
            </a:extLst>
          </p:cNvPr>
          <p:cNvSpPr txBox="1"/>
          <p:nvPr/>
        </p:nvSpPr>
        <p:spPr>
          <a:xfrm>
            <a:off x="6372200" y="2636912"/>
            <a:ext cx="2455699" cy="3046988"/>
          </a:xfrm>
          <a:prstGeom prst="rect">
            <a:avLst/>
          </a:prstGeom>
          <a:noFill/>
        </p:spPr>
        <p:txBody>
          <a:bodyPr wrap="square" rtlCol="0">
            <a:spAutoFit/>
          </a:bodyPr>
          <a:lstStyle/>
          <a:p>
            <a:pPr marL="285750" indent="-180000">
              <a:buFont typeface="Arial" panose="020B0604020202020204" pitchFamily="34" charset="0"/>
              <a:buChar char="•"/>
            </a:pPr>
            <a:r>
              <a:rPr lang="fr-FR" sz="1200" b="1" u="sng" dirty="0">
                <a:solidFill>
                  <a:srgbClr val="2C4D88"/>
                </a:solidFill>
              </a:rPr>
              <a:t>Commentaires</a:t>
            </a:r>
          </a:p>
          <a:p>
            <a:pPr marL="105750"/>
            <a:endParaRPr lang="fr-FR" sz="1200" b="1" u="sng" dirty="0">
              <a:solidFill>
                <a:srgbClr val="2C4D88"/>
              </a:solidFill>
            </a:endParaRPr>
          </a:p>
          <a:p>
            <a:pPr marL="285750" indent="-180000">
              <a:buFont typeface="Wingdings" panose="05000000000000000000" pitchFamily="2" charset="2"/>
              <a:buChar char="Ø"/>
            </a:pPr>
            <a:r>
              <a:rPr lang="fr-FR" sz="1200" dirty="0">
                <a:solidFill>
                  <a:srgbClr val="2C4D88"/>
                </a:solidFill>
              </a:rPr>
              <a:t>Les contributions pour le SIVU sont en forte hausse parce que calculées sur une année complète à partir de 2025 ;</a:t>
            </a:r>
          </a:p>
          <a:p>
            <a:pPr marL="285750" indent="-180000">
              <a:buFont typeface="Wingdings" panose="05000000000000000000" pitchFamily="2" charset="2"/>
              <a:buChar char="Ø"/>
            </a:pPr>
            <a:endParaRPr lang="fr-FR" sz="1200" dirty="0">
              <a:solidFill>
                <a:srgbClr val="2C4D88"/>
              </a:solidFill>
            </a:endParaRPr>
          </a:p>
          <a:p>
            <a:pPr marL="285750" indent="-180000">
              <a:buFont typeface="Wingdings" panose="05000000000000000000" pitchFamily="2" charset="2"/>
              <a:buChar char="Ø"/>
            </a:pPr>
            <a:r>
              <a:rPr lang="fr-FR" sz="1200" dirty="0">
                <a:solidFill>
                  <a:srgbClr val="2C4D88"/>
                </a:solidFill>
              </a:rPr>
              <a:t>Pour le SIEA, ce sont des cotisations qui englobent le coût de l’électricité de l’éclairage public ;</a:t>
            </a:r>
          </a:p>
          <a:p>
            <a:pPr marL="105750"/>
            <a:endParaRPr lang="fr-FR" sz="1200" dirty="0">
              <a:solidFill>
                <a:srgbClr val="2C4D88"/>
              </a:solidFill>
            </a:endParaRPr>
          </a:p>
          <a:p>
            <a:pPr marL="285750" indent="-180000">
              <a:buFont typeface="Wingdings" panose="05000000000000000000" pitchFamily="2" charset="2"/>
              <a:buChar char="Ø"/>
            </a:pPr>
            <a:r>
              <a:rPr lang="fr-FR" sz="1200" dirty="0">
                <a:solidFill>
                  <a:srgbClr val="2C4D88"/>
                </a:solidFill>
              </a:rPr>
              <a:t>Pour les Autres contributions financières, il s’agit des participations aux écoles privées et les TPG.</a:t>
            </a:r>
          </a:p>
        </p:txBody>
      </p:sp>
    </p:spTree>
    <p:extLst>
      <p:ext uri="{BB962C8B-B14F-4D97-AF65-F5344CB8AC3E}">
        <p14:creationId xmlns:p14="http://schemas.microsoft.com/office/powerpoint/2010/main" val="37584110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75556" y="928847"/>
            <a:ext cx="8244915" cy="576064"/>
          </a:xfrm>
        </p:spPr>
        <p:txBody>
          <a:bodyPr>
            <a:normAutofit/>
          </a:bodyPr>
          <a:lstStyle/>
          <a:p>
            <a:pPr marL="109728" indent="0">
              <a:buNone/>
            </a:pPr>
            <a:r>
              <a:rPr lang="fr-FR" sz="2400" b="1" u="sng" dirty="0">
                <a:solidFill>
                  <a:srgbClr val="2C4D88"/>
                </a:solidFill>
              </a:rPr>
              <a:t>Chapitre 66 - Charges financières</a:t>
            </a:r>
          </a:p>
          <a:p>
            <a:pPr marL="109728" indent="0">
              <a:buNone/>
            </a:pPr>
            <a:endParaRPr lang="fr-FR" sz="2400" dirty="0"/>
          </a:p>
        </p:txBody>
      </p:sp>
      <p:sp>
        <p:nvSpPr>
          <p:cNvPr id="4" name="Espace réservé du numéro de diapositive 3"/>
          <p:cNvSpPr>
            <a:spLocks noGrp="1"/>
          </p:cNvSpPr>
          <p:nvPr>
            <p:ph type="sldNum" sz="quarter" idx="12"/>
          </p:nvPr>
        </p:nvSpPr>
        <p:spPr/>
        <p:txBody>
          <a:bodyPr/>
          <a:lstStyle/>
          <a:p>
            <a:fld id="{6AF4F97F-837C-4708-9ADF-A6F82CB4B422}" type="slidenum">
              <a:rPr lang="fr-FR" smtClean="0"/>
              <a:pPr/>
              <a:t>9</a:t>
            </a:fld>
            <a:endParaRPr lang="fr-FR" dirty="0"/>
          </a:p>
        </p:txBody>
      </p:sp>
      <p:sp>
        <p:nvSpPr>
          <p:cNvPr id="8" name="ZoneTexte 7"/>
          <p:cNvSpPr txBox="1"/>
          <p:nvPr/>
        </p:nvSpPr>
        <p:spPr>
          <a:xfrm>
            <a:off x="574780" y="3140296"/>
            <a:ext cx="7776865" cy="1477328"/>
          </a:xfrm>
          <a:prstGeom prst="rect">
            <a:avLst/>
          </a:prstGeom>
          <a:noFill/>
        </p:spPr>
        <p:txBody>
          <a:bodyPr wrap="square" rtlCol="0">
            <a:spAutoFit/>
          </a:bodyPr>
          <a:lstStyle/>
          <a:p>
            <a:pPr marL="285750" indent="-285750" algn="just">
              <a:spcAft>
                <a:spcPts val="600"/>
              </a:spcAft>
              <a:buFont typeface="Courier New" panose="02070309020205020404" pitchFamily="49" charset="0"/>
              <a:buChar char="o"/>
            </a:pPr>
            <a:r>
              <a:rPr lang="fr-FR" sz="1600" dirty="0">
                <a:solidFill>
                  <a:srgbClr val="2C4D88"/>
                </a:solidFill>
              </a:rPr>
              <a:t>Aucun emprunt n’a été contracté en 2024. Les taux d’intérêt des derniers emprunts étant très faibles et les vieux emprunts à taux élevés s’amortissant, la charge des intérêts à tendance à décliner légèrement.</a:t>
            </a:r>
          </a:p>
          <a:p>
            <a:pPr marL="285750" indent="-285750" algn="just">
              <a:spcAft>
                <a:spcPts val="600"/>
              </a:spcAft>
              <a:buFont typeface="Courier New" panose="02070309020205020404" pitchFamily="49" charset="0"/>
              <a:buChar char="o"/>
            </a:pPr>
            <a:endParaRPr lang="fr-FR" sz="1600" dirty="0">
              <a:solidFill>
                <a:srgbClr val="2C4D88"/>
              </a:solidFill>
            </a:endParaRPr>
          </a:p>
          <a:p>
            <a:pPr marL="285750" indent="-285750" algn="just">
              <a:spcAft>
                <a:spcPts val="600"/>
              </a:spcAft>
              <a:buFont typeface="Courier New" panose="02070309020205020404" pitchFamily="49" charset="0"/>
              <a:buChar char="o"/>
            </a:pPr>
            <a:endParaRPr lang="fr-FR" sz="1600" dirty="0">
              <a:solidFill>
                <a:srgbClr val="2C4D88"/>
              </a:solidFill>
            </a:endParaRPr>
          </a:p>
        </p:txBody>
      </p:sp>
      <p:sp>
        <p:nvSpPr>
          <p:cNvPr id="9" name="ZoneTexte 8">
            <a:extLst>
              <a:ext uri="{FF2B5EF4-FFF2-40B4-BE49-F238E27FC236}">
                <a16:creationId xmlns:a16="http://schemas.microsoft.com/office/drawing/2014/main" id="{3232D18B-3A2C-4AE9-86CD-5D9617B70FB0}"/>
              </a:ext>
            </a:extLst>
          </p:cNvPr>
          <p:cNvSpPr txBox="1"/>
          <p:nvPr/>
        </p:nvSpPr>
        <p:spPr>
          <a:xfrm>
            <a:off x="5724128" y="193728"/>
            <a:ext cx="3235029" cy="369332"/>
          </a:xfrm>
          <a:prstGeom prst="rect">
            <a:avLst/>
          </a:prstGeom>
          <a:solidFill>
            <a:srgbClr val="2C4D88"/>
          </a:solidFill>
          <a:ln>
            <a:solidFill>
              <a:srgbClr val="7030A0"/>
            </a:solidFill>
          </a:ln>
        </p:spPr>
        <p:txBody>
          <a:bodyPr wrap="square">
            <a:spAutoFit/>
          </a:bodyPr>
          <a:lstStyle/>
          <a:p>
            <a:r>
              <a:rPr lang="fr-FR" dirty="0">
                <a:solidFill>
                  <a:schemeClr val="bg1"/>
                </a:solidFill>
              </a:rPr>
              <a:t>Dépenses de fonctionnement (5)</a:t>
            </a:r>
          </a:p>
        </p:txBody>
      </p:sp>
      <p:sp>
        <p:nvSpPr>
          <p:cNvPr id="10" name="Titre 9">
            <a:extLst>
              <a:ext uri="{FF2B5EF4-FFF2-40B4-BE49-F238E27FC236}">
                <a16:creationId xmlns:a16="http://schemas.microsoft.com/office/drawing/2014/main" id="{680174FF-E59D-4B22-88D3-A78DA207393C}"/>
              </a:ext>
            </a:extLst>
          </p:cNvPr>
          <p:cNvSpPr>
            <a:spLocks noGrp="1"/>
          </p:cNvSpPr>
          <p:nvPr>
            <p:ph type="title"/>
          </p:nvPr>
        </p:nvSpPr>
        <p:spPr/>
        <p:txBody>
          <a:bodyPr/>
          <a:lstStyle/>
          <a:p>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br>
              <a:rPr lang="fr-FR" dirty="0"/>
            </a:br>
            <a:endParaRPr lang="fr-FR" dirty="0"/>
          </a:p>
        </p:txBody>
      </p:sp>
      <p:graphicFrame>
        <p:nvGraphicFramePr>
          <p:cNvPr id="2" name="Tableau 1">
            <a:extLst>
              <a:ext uri="{FF2B5EF4-FFF2-40B4-BE49-F238E27FC236}">
                <a16:creationId xmlns:a16="http://schemas.microsoft.com/office/drawing/2014/main" id="{7D924844-0B6E-AEF8-817B-2011F731A20E}"/>
              </a:ext>
            </a:extLst>
          </p:cNvPr>
          <p:cNvGraphicFramePr>
            <a:graphicFrameLocks noGrp="1"/>
          </p:cNvGraphicFramePr>
          <p:nvPr>
            <p:extLst>
              <p:ext uri="{D42A27DB-BD31-4B8C-83A1-F6EECF244321}">
                <p14:modId xmlns:p14="http://schemas.microsoft.com/office/powerpoint/2010/main" val="3919765382"/>
              </p:ext>
            </p:extLst>
          </p:nvPr>
        </p:nvGraphicFramePr>
        <p:xfrm>
          <a:off x="575556" y="1534580"/>
          <a:ext cx="7992888" cy="1224136"/>
        </p:xfrm>
        <a:graphic>
          <a:graphicData uri="http://schemas.openxmlformats.org/drawingml/2006/table">
            <a:tbl>
              <a:tblPr firstRow="1" bandRow="1">
                <a:tableStyleId>{5C22544A-7EE6-4342-B048-85BDC9FD1C3A}</a:tableStyleId>
              </a:tblPr>
              <a:tblGrid>
                <a:gridCol w="1998222">
                  <a:extLst>
                    <a:ext uri="{9D8B030D-6E8A-4147-A177-3AD203B41FA5}">
                      <a16:colId xmlns:a16="http://schemas.microsoft.com/office/drawing/2014/main" val="2356897147"/>
                    </a:ext>
                  </a:extLst>
                </a:gridCol>
                <a:gridCol w="1998222">
                  <a:extLst>
                    <a:ext uri="{9D8B030D-6E8A-4147-A177-3AD203B41FA5}">
                      <a16:colId xmlns:a16="http://schemas.microsoft.com/office/drawing/2014/main" val="20000"/>
                    </a:ext>
                  </a:extLst>
                </a:gridCol>
                <a:gridCol w="1998222">
                  <a:extLst>
                    <a:ext uri="{9D8B030D-6E8A-4147-A177-3AD203B41FA5}">
                      <a16:colId xmlns:a16="http://schemas.microsoft.com/office/drawing/2014/main" val="20001"/>
                    </a:ext>
                  </a:extLst>
                </a:gridCol>
                <a:gridCol w="1998222">
                  <a:extLst>
                    <a:ext uri="{9D8B030D-6E8A-4147-A177-3AD203B41FA5}">
                      <a16:colId xmlns:a16="http://schemas.microsoft.com/office/drawing/2014/main" val="20002"/>
                    </a:ext>
                  </a:extLst>
                </a:gridCol>
              </a:tblGrid>
              <a:tr h="612068">
                <a:tc>
                  <a:txBody>
                    <a:bodyPr/>
                    <a:lstStyle/>
                    <a:p>
                      <a:pPr algn="ctr"/>
                      <a:r>
                        <a:rPr lang="fr-FR" dirty="0">
                          <a:solidFill>
                            <a:schemeClr val="bg1"/>
                          </a:solidFill>
                        </a:rPr>
                        <a:t>BP 2024</a:t>
                      </a: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cell3D prstMaterial="dkEdge">
                      <a:bevel prst="coolSlant"/>
                      <a:lightRig rig="flood" dir="t"/>
                    </a:cell3D>
                    <a:solidFill>
                      <a:srgbClr val="7030A0"/>
                    </a:solidFill>
                  </a:tcPr>
                </a:tc>
                <a:tc>
                  <a:txBody>
                    <a:bodyPr/>
                    <a:lstStyle/>
                    <a:p>
                      <a:pPr algn="ctr"/>
                      <a:r>
                        <a:rPr lang="fr-FR" dirty="0">
                          <a:solidFill>
                            <a:schemeClr val="bg1"/>
                          </a:solidFill>
                        </a:rPr>
                        <a:t>CA</a:t>
                      </a:r>
                      <a:r>
                        <a:rPr lang="fr-FR" baseline="0" dirty="0">
                          <a:solidFill>
                            <a:schemeClr val="bg1"/>
                          </a:solidFill>
                        </a:rPr>
                        <a:t> 2024</a:t>
                      </a:r>
                      <a:endParaRPr lang="fr-FR" dirty="0">
                        <a:solidFill>
                          <a:schemeClr val="bg1"/>
                        </a:solidFill>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cell3D prstMaterial="dkEdge">
                      <a:bevel prst="coolSlant"/>
                      <a:lightRig rig="flood" dir="t"/>
                    </a:cell3D>
                    <a:solidFill>
                      <a:srgbClr val="7030A0"/>
                    </a:solidFill>
                  </a:tcPr>
                </a:tc>
                <a:tc>
                  <a:txBody>
                    <a:bodyPr/>
                    <a:lstStyle/>
                    <a:p>
                      <a:pPr algn="ctr"/>
                      <a:r>
                        <a:rPr lang="fr-FR" dirty="0">
                          <a:solidFill>
                            <a:schemeClr val="bg1"/>
                          </a:solidFill>
                        </a:rPr>
                        <a:t>Budget Primitif 2025</a:t>
                      </a: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cell3D prstMaterial="dkEdge">
                      <a:bevel prst="coolSlant"/>
                      <a:lightRig rig="flood" dir="t"/>
                    </a:cell3D>
                    <a:solidFill>
                      <a:srgbClr val="7030A0"/>
                    </a:solidFill>
                  </a:tcPr>
                </a:tc>
                <a:tc>
                  <a:txBody>
                    <a:bodyPr/>
                    <a:lstStyle/>
                    <a:p>
                      <a:pPr algn="ctr"/>
                      <a:r>
                        <a:rPr lang="fr-FR" dirty="0">
                          <a:solidFill>
                            <a:schemeClr val="bg1"/>
                          </a:solidFill>
                        </a:rPr>
                        <a:t>Écart </a:t>
                      </a:r>
                    </a:p>
                    <a:p>
                      <a:pPr algn="ctr"/>
                      <a:r>
                        <a:rPr lang="fr-FR" dirty="0">
                          <a:solidFill>
                            <a:schemeClr val="bg1"/>
                          </a:solidFill>
                        </a:rPr>
                        <a:t>BP 2025/ CA 2024</a:t>
                      </a: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cell3D prstMaterial="dkEdge">
                      <a:bevel prst="coolSlant"/>
                      <a:lightRig rig="flood" dir="t"/>
                    </a:cell3D>
                    <a:solidFill>
                      <a:srgbClr val="7030A0"/>
                    </a:solidFill>
                  </a:tcPr>
                </a:tc>
                <a:extLst>
                  <a:ext uri="{0D108BD9-81ED-4DB2-BD59-A6C34878D82A}">
                    <a16:rowId xmlns:a16="http://schemas.microsoft.com/office/drawing/2014/main" val="10000"/>
                  </a:ext>
                </a:extLst>
              </a:tr>
              <a:tr h="612068">
                <a:tc>
                  <a:txBody>
                    <a:bodyPr/>
                    <a:lstStyle/>
                    <a:p>
                      <a:pPr algn="ctr"/>
                      <a:r>
                        <a:rPr lang="fr-FR" dirty="0">
                          <a:solidFill>
                            <a:schemeClr val="bg1"/>
                          </a:solidFill>
                        </a:rPr>
                        <a:t>185 000,00 €</a:t>
                      </a: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cell3D prstMaterial="dkEdge">
                      <a:bevel prst="coolSlant"/>
                      <a:lightRig rig="flood" dir="t"/>
                    </a:cell3D>
                    <a:solidFill>
                      <a:srgbClr val="7030A0"/>
                    </a:solidFill>
                  </a:tcPr>
                </a:tc>
                <a:tc>
                  <a:txBody>
                    <a:bodyPr/>
                    <a:lstStyle/>
                    <a:p>
                      <a:pPr algn="ctr"/>
                      <a:r>
                        <a:rPr lang="fr-FR" dirty="0">
                          <a:solidFill>
                            <a:schemeClr val="bg1"/>
                          </a:solidFill>
                        </a:rPr>
                        <a:t>176 059,20 €</a:t>
                      </a: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cell3D prstMaterial="dkEdge">
                      <a:bevel prst="coolSlant"/>
                      <a:lightRig rig="flood" dir="t"/>
                    </a:cell3D>
                    <a:solidFill>
                      <a:srgbClr val="7030A0"/>
                    </a:solidFill>
                  </a:tcPr>
                </a:tc>
                <a:tc>
                  <a:txBody>
                    <a:bodyPr/>
                    <a:lstStyle/>
                    <a:p>
                      <a:pPr algn="ctr"/>
                      <a:r>
                        <a:rPr lang="fr-FR" dirty="0">
                          <a:solidFill>
                            <a:schemeClr val="bg1"/>
                          </a:solidFill>
                        </a:rPr>
                        <a:t>170 000,00 €</a:t>
                      </a: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cell3D prstMaterial="dkEdge">
                      <a:bevel prst="coolSlant"/>
                      <a:lightRig rig="flood" dir="t"/>
                    </a:cell3D>
                    <a:solidFill>
                      <a:srgbClr val="7030A0"/>
                    </a:solidFill>
                  </a:tcPr>
                </a:tc>
                <a:tc>
                  <a:txBody>
                    <a:bodyPr/>
                    <a:lstStyle/>
                    <a:p>
                      <a:pPr algn="ctr"/>
                      <a:r>
                        <a:rPr lang="fr-FR" dirty="0">
                          <a:solidFill>
                            <a:schemeClr val="bg1"/>
                          </a:solidFill>
                        </a:rPr>
                        <a:t>- 6 059,20 €</a:t>
                      </a: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cell3D prstMaterial="dkEdge">
                      <a:bevel prst="coolSlant"/>
                      <a:lightRig rig="flood" dir="t"/>
                    </a:cell3D>
                    <a:solidFill>
                      <a:srgbClr val="7030A0"/>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882646197"/>
      </p:ext>
    </p:extLst>
  </p:cSld>
  <p:clrMapOvr>
    <a:masterClrMapping/>
  </p:clrMapOvr>
</p:sld>
</file>

<file path=ppt/theme/theme1.xml><?xml version="1.0" encoding="utf-8"?>
<a:theme xmlns:a="http://schemas.openxmlformats.org/drawingml/2006/main" name="Ornex 2">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ésentation87" id="{6B8F9080-2197-4EAF-8A7A-F6584C61665F}" vid="{92DC22AA-E582-4E9F-9ADD-A39DAB4FFD52}"/>
    </a:ext>
  </a:ext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Ornex 2</Template>
  <TotalTime>19159</TotalTime>
  <Words>5034</Words>
  <Application>Microsoft Office PowerPoint</Application>
  <PresentationFormat>Affichage à l'écran (4:3)</PresentationFormat>
  <Paragraphs>976</Paragraphs>
  <Slides>51</Slides>
  <Notes>6</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51</vt:i4>
      </vt:variant>
    </vt:vector>
  </HeadingPairs>
  <TitlesOfParts>
    <vt:vector size="58" baseType="lpstr">
      <vt:lpstr>Arial</vt:lpstr>
      <vt:lpstr>Calibri</vt:lpstr>
      <vt:lpstr>Courier New</vt:lpstr>
      <vt:lpstr>Lato</vt:lpstr>
      <vt:lpstr>Lucida Sans Unicode</vt:lpstr>
      <vt:lpstr>Wingdings</vt:lpstr>
      <vt:lpstr>Ornex 2</vt:lpstr>
      <vt:lpstr>Budget Primitif  2025</vt:lpstr>
      <vt:lpstr>               </vt:lpstr>
      <vt:lpstr>               </vt:lpstr>
      <vt:lpstr>              </vt:lpstr>
      <vt:lpstr>               </vt:lpstr>
      <vt:lpstr>                       </vt:lpstr>
      <vt:lpstr>      </vt:lpstr>
      <vt:lpstr>                        </vt:lpstr>
      <vt:lpstr>                </vt:lpstr>
      <vt:lpstr>       </vt:lpstr>
      <vt:lpstr>           </vt:lpstr>
      <vt:lpstr>                            </vt:lpstr>
      <vt:lpstr>              </vt:lpstr>
      <vt:lpstr>Présentation PowerPoint</vt:lpstr>
      <vt:lpstr>         </vt:lpstr>
      <vt:lpstr>         </vt:lpstr>
      <vt:lpstr>         </vt:lpstr>
      <vt:lpstr>         </vt:lpstr>
      <vt:lpstr>         </vt:lpstr>
      <vt:lpstr>            </vt:lpstr>
      <vt:lpstr>          </vt:lpstr>
      <vt:lpstr>         </vt:lpstr>
      <vt:lpstr>              </vt:lpstr>
      <vt:lpstr>         </vt:lpstr>
      <vt:lpstr>     </vt:lpstr>
      <vt:lpstr>Présentation PowerPoint</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BP 2018</dc:title>
  <dc:creator>Sophie Chaudet</dc:creator>
  <cp:lastModifiedBy>Alban SANCHEZ</cp:lastModifiedBy>
  <cp:revision>950</cp:revision>
  <cp:lastPrinted>2019-03-18T16:08:56Z</cp:lastPrinted>
  <dcterms:created xsi:type="dcterms:W3CDTF">2017-02-09T09:55:41Z</dcterms:created>
  <dcterms:modified xsi:type="dcterms:W3CDTF">2025-03-13T11:04:54Z</dcterms:modified>
</cp:coreProperties>
</file>